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6" r:id="rId3"/>
    <p:sldId id="257" r:id="rId4"/>
    <p:sldId id="268" r:id="rId5"/>
    <p:sldId id="269" r:id="rId6"/>
    <p:sldId id="258" r:id="rId7"/>
    <p:sldId id="265" r:id="rId8"/>
    <p:sldId id="259" r:id="rId9"/>
    <p:sldId id="270" r:id="rId10"/>
    <p:sldId id="271" r:id="rId11"/>
    <p:sldId id="260" r:id="rId12"/>
    <p:sldId id="272" r:id="rId13"/>
    <p:sldId id="273" r:id="rId14"/>
    <p:sldId id="276" r:id="rId15"/>
    <p:sldId id="274" r:id="rId16"/>
    <p:sldId id="275" r:id="rId17"/>
    <p:sldId id="277" r:id="rId18"/>
    <p:sldId id="279" r:id="rId19"/>
    <p:sldId id="280" r:id="rId20"/>
    <p:sldId id="281" r:id="rId21"/>
    <p:sldId id="278" r:id="rId22"/>
    <p:sldId id="282" r:id="rId23"/>
    <p:sldId id="267" r:id="rId24"/>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1400" y="5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63D684-C706-4EA7-A945-1F719E74BE49}"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04E2350A-7668-412C-9554-18AE5A37F21D}">
      <dgm:prSet/>
      <dgm:spPr/>
      <dgm:t>
        <a:bodyPr/>
        <a:lstStyle/>
        <a:p>
          <a:r>
            <a:rPr lang="lt-LT"/>
            <a:t>Tarminė leksika, arba leksiniai dialektizmai, yra žodžiai, kurie žinomi tik apibrėžtos teritorijos tarmėms.</a:t>
          </a:r>
          <a:endParaRPr lang="en-US"/>
        </a:p>
      </dgm:t>
    </dgm:pt>
    <dgm:pt modelId="{1DCB80BC-7D3F-454E-9BF0-1F9409F6975C}" type="parTrans" cxnId="{F10D4441-84FC-4FAD-B6DE-A9A6047D7D69}">
      <dgm:prSet/>
      <dgm:spPr/>
      <dgm:t>
        <a:bodyPr/>
        <a:lstStyle/>
        <a:p>
          <a:endParaRPr lang="en-US"/>
        </a:p>
      </dgm:t>
    </dgm:pt>
    <dgm:pt modelId="{9B297CC2-3FEC-4F83-922F-68DE4D4D2F2A}" type="sibTrans" cxnId="{F10D4441-84FC-4FAD-B6DE-A9A6047D7D69}">
      <dgm:prSet/>
      <dgm:spPr/>
      <dgm:t>
        <a:bodyPr/>
        <a:lstStyle/>
        <a:p>
          <a:endParaRPr lang="en-US"/>
        </a:p>
      </dgm:t>
    </dgm:pt>
    <dgm:pt modelId="{89AD856B-D7E4-48D8-9C2B-7D3B8EB52752}">
      <dgm:prSet/>
      <dgm:spPr/>
      <dgm:t>
        <a:bodyPr/>
        <a:lstStyle/>
        <a:p>
          <a:r>
            <a:rPr lang="lt-LT"/>
            <a:t>Leksiniai dialektizmai esti dviejų rūšių:</a:t>
          </a:r>
          <a:endParaRPr lang="en-US"/>
        </a:p>
      </dgm:t>
    </dgm:pt>
    <dgm:pt modelId="{82E20125-7035-47A1-8E6A-FA2E866B229E}" type="parTrans" cxnId="{DD4360A4-8805-46C0-84F5-D42CBC1451ED}">
      <dgm:prSet/>
      <dgm:spPr/>
      <dgm:t>
        <a:bodyPr/>
        <a:lstStyle/>
        <a:p>
          <a:endParaRPr lang="en-US"/>
        </a:p>
      </dgm:t>
    </dgm:pt>
    <dgm:pt modelId="{EA150436-8220-4F67-A5D5-45B1D0A304FE}" type="sibTrans" cxnId="{DD4360A4-8805-46C0-84F5-D42CBC1451ED}">
      <dgm:prSet/>
      <dgm:spPr/>
      <dgm:t>
        <a:bodyPr/>
        <a:lstStyle/>
        <a:p>
          <a:endParaRPr lang="en-US"/>
        </a:p>
      </dgm:t>
    </dgm:pt>
    <dgm:pt modelId="{3C5BA7F0-6C2A-4C97-9BD1-FF0CD3134824}">
      <dgm:prSet/>
      <dgm:spPr/>
      <dgm:t>
        <a:bodyPr/>
        <a:lstStyle/>
        <a:p>
          <a:r>
            <a:rPr lang="lt-LT"/>
            <a:t>1. </a:t>
          </a:r>
          <a:r>
            <a:rPr lang="lt-LT" i="1"/>
            <a:t>tikrieji </a:t>
          </a:r>
          <a:r>
            <a:rPr lang="lt-LT"/>
            <a:t>leksiniai dialektizmai - tarmiški žodžiai, turintys šaknį, kurios visai nėra bendrinėje kalboje (</a:t>
          </a:r>
          <a:r>
            <a:rPr lang="lt-LT" i="1"/>
            <a:t>bengti</a:t>
          </a:r>
          <a:r>
            <a:rPr lang="lt-LT"/>
            <a:t> – baigti, </a:t>
          </a:r>
          <a:r>
            <a:rPr lang="lt-LT" i="1"/>
            <a:t>cyrulys</a:t>
          </a:r>
          <a:r>
            <a:rPr lang="lt-LT"/>
            <a:t> – vyturys).</a:t>
          </a:r>
          <a:endParaRPr lang="en-US"/>
        </a:p>
      </dgm:t>
    </dgm:pt>
    <dgm:pt modelId="{9529CC99-27ED-4D74-90A2-4273CED89167}" type="parTrans" cxnId="{FCE72A58-FD64-497B-8E2C-2048D8C65A67}">
      <dgm:prSet/>
      <dgm:spPr/>
      <dgm:t>
        <a:bodyPr/>
        <a:lstStyle/>
        <a:p>
          <a:endParaRPr lang="en-US"/>
        </a:p>
      </dgm:t>
    </dgm:pt>
    <dgm:pt modelId="{9C49B0E3-B787-4E8F-A19F-CD4330285253}" type="sibTrans" cxnId="{FCE72A58-FD64-497B-8E2C-2048D8C65A67}">
      <dgm:prSet/>
      <dgm:spPr/>
      <dgm:t>
        <a:bodyPr/>
        <a:lstStyle/>
        <a:p>
          <a:endParaRPr lang="en-US"/>
        </a:p>
      </dgm:t>
    </dgm:pt>
    <dgm:pt modelId="{239F6D2C-B986-4469-9DB2-0850BF732088}">
      <dgm:prSet/>
      <dgm:spPr/>
      <dgm:t>
        <a:bodyPr/>
        <a:lstStyle/>
        <a:p>
          <a:r>
            <a:rPr lang="lt-LT"/>
            <a:t>2. </a:t>
          </a:r>
          <a:r>
            <a:rPr lang="lt-LT" i="1"/>
            <a:t>semantiniai </a:t>
          </a:r>
          <a:r>
            <a:rPr lang="lt-LT"/>
            <a:t>dialektizmai - žodžiai, kurie turi tik tarmei būdingą reikšmę (</a:t>
          </a:r>
          <a:r>
            <a:rPr lang="lt-LT" i="1"/>
            <a:t>brėkšti</a:t>
          </a:r>
          <a:r>
            <a:rPr lang="lt-LT"/>
            <a:t> – temti, </a:t>
          </a:r>
          <a:r>
            <a:rPr lang="lt-LT" i="1"/>
            <a:t>irklas</a:t>
          </a:r>
          <a:r>
            <a:rPr lang="lt-LT"/>
            <a:t> – laivelis).</a:t>
          </a:r>
          <a:endParaRPr lang="en-US"/>
        </a:p>
      </dgm:t>
    </dgm:pt>
    <dgm:pt modelId="{58D5F398-DF6F-486F-A8DA-E97F25D41370}" type="parTrans" cxnId="{C4134188-643D-4D66-96EE-A1E9EF59CECC}">
      <dgm:prSet/>
      <dgm:spPr/>
      <dgm:t>
        <a:bodyPr/>
        <a:lstStyle/>
        <a:p>
          <a:endParaRPr lang="en-US"/>
        </a:p>
      </dgm:t>
    </dgm:pt>
    <dgm:pt modelId="{491F52D0-9D77-49B1-92B7-EAC85357248E}" type="sibTrans" cxnId="{C4134188-643D-4D66-96EE-A1E9EF59CECC}">
      <dgm:prSet/>
      <dgm:spPr/>
      <dgm:t>
        <a:bodyPr/>
        <a:lstStyle/>
        <a:p>
          <a:endParaRPr lang="en-US"/>
        </a:p>
      </dgm:t>
    </dgm:pt>
    <dgm:pt modelId="{AB97D2FC-007C-4CCB-804B-F54EDB2A1975}" type="pres">
      <dgm:prSet presAssocID="{1563D684-C706-4EA7-A945-1F719E74BE49}" presName="linear" presStyleCnt="0">
        <dgm:presLayoutVars>
          <dgm:animLvl val="lvl"/>
          <dgm:resizeHandles val="exact"/>
        </dgm:presLayoutVars>
      </dgm:prSet>
      <dgm:spPr/>
    </dgm:pt>
    <dgm:pt modelId="{6DB202F2-2D7D-48EC-8D9C-80921C9D681D}" type="pres">
      <dgm:prSet presAssocID="{04E2350A-7668-412C-9554-18AE5A37F21D}" presName="parentText" presStyleLbl="node1" presStyleIdx="0" presStyleCnt="4">
        <dgm:presLayoutVars>
          <dgm:chMax val="0"/>
          <dgm:bulletEnabled val="1"/>
        </dgm:presLayoutVars>
      </dgm:prSet>
      <dgm:spPr/>
    </dgm:pt>
    <dgm:pt modelId="{438C7B70-EB58-47F0-9696-974776BB5941}" type="pres">
      <dgm:prSet presAssocID="{9B297CC2-3FEC-4F83-922F-68DE4D4D2F2A}" presName="spacer" presStyleCnt="0"/>
      <dgm:spPr/>
    </dgm:pt>
    <dgm:pt modelId="{6B080E73-5976-4096-B352-E46DB5CE593C}" type="pres">
      <dgm:prSet presAssocID="{89AD856B-D7E4-48D8-9C2B-7D3B8EB52752}" presName="parentText" presStyleLbl="node1" presStyleIdx="1" presStyleCnt="4">
        <dgm:presLayoutVars>
          <dgm:chMax val="0"/>
          <dgm:bulletEnabled val="1"/>
        </dgm:presLayoutVars>
      </dgm:prSet>
      <dgm:spPr/>
    </dgm:pt>
    <dgm:pt modelId="{5ACC4246-3DB8-4FD3-91EF-34CC31040070}" type="pres">
      <dgm:prSet presAssocID="{EA150436-8220-4F67-A5D5-45B1D0A304FE}" presName="spacer" presStyleCnt="0"/>
      <dgm:spPr/>
    </dgm:pt>
    <dgm:pt modelId="{3C5BEDB5-CDDC-437B-8789-0010C24643F5}" type="pres">
      <dgm:prSet presAssocID="{3C5BA7F0-6C2A-4C97-9BD1-FF0CD3134824}" presName="parentText" presStyleLbl="node1" presStyleIdx="2" presStyleCnt="4">
        <dgm:presLayoutVars>
          <dgm:chMax val="0"/>
          <dgm:bulletEnabled val="1"/>
        </dgm:presLayoutVars>
      </dgm:prSet>
      <dgm:spPr/>
    </dgm:pt>
    <dgm:pt modelId="{C437C9AF-AE55-422D-8977-A996CA31390D}" type="pres">
      <dgm:prSet presAssocID="{9C49B0E3-B787-4E8F-A19F-CD4330285253}" presName="spacer" presStyleCnt="0"/>
      <dgm:spPr/>
    </dgm:pt>
    <dgm:pt modelId="{208D7C79-5256-435D-994F-29BFF0BDF42C}" type="pres">
      <dgm:prSet presAssocID="{239F6D2C-B986-4469-9DB2-0850BF732088}" presName="parentText" presStyleLbl="node1" presStyleIdx="3" presStyleCnt="4">
        <dgm:presLayoutVars>
          <dgm:chMax val="0"/>
          <dgm:bulletEnabled val="1"/>
        </dgm:presLayoutVars>
      </dgm:prSet>
      <dgm:spPr/>
    </dgm:pt>
  </dgm:ptLst>
  <dgm:cxnLst>
    <dgm:cxn modelId="{84ECFA19-01DF-40BF-9A7E-472AC9CC62BC}" type="presOf" srcId="{1563D684-C706-4EA7-A945-1F719E74BE49}" destId="{AB97D2FC-007C-4CCB-804B-F54EDB2A1975}" srcOrd="0" destOrd="0" presId="urn:microsoft.com/office/officeart/2005/8/layout/vList2"/>
    <dgm:cxn modelId="{F10D4441-84FC-4FAD-B6DE-A9A6047D7D69}" srcId="{1563D684-C706-4EA7-A945-1F719E74BE49}" destId="{04E2350A-7668-412C-9554-18AE5A37F21D}" srcOrd="0" destOrd="0" parTransId="{1DCB80BC-7D3F-454E-9BF0-1F9409F6975C}" sibTransId="{9B297CC2-3FEC-4F83-922F-68DE4D4D2F2A}"/>
    <dgm:cxn modelId="{FBD96876-41D3-475D-916A-8F82879B791A}" type="presOf" srcId="{04E2350A-7668-412C-9554-18AE5A37F21D}" destId="{6DB202F2-2D7D-48EC-8D9C-80921C9D681D}" srcOrd="0" destOrd="0" presId="urn:microsoft.com/office/officeart/2005/8/layout/vList2"/>
    <dgm:cxn modelId="{FCE72A58-FD64-497B-8E2C-2048D8C65A67}" srcId="{1563D684-C706-4EA7-A945-1F719E74BE49}" destId="{3C5BA7F0-6C2A-4C97-9BD1-FF0CD3134824}" srcOrd="2" destOrd="0" parTransId="{9529CC99-27ED-4D74-90A2-4273CED89167}" sibTransId="{9C49B0E3-B787-4E8F-A19F-CD4330285253}"/>
    <dgm:cxn modelId="{1542BC80-5169-4969-92D5-34A631B3AB92}" type="presOf" srcId="{239F6D2C-B986-4469-9DB2-0850BF732088}" destId="{208D7C79-5256-435D-994F-29BFF0BDF42C}" srcOrd="0" destOrd="0" presId="urn:microsoft.com/office/officeart/2005/8/layout/vList2"/>
    <dgm:cxn modelId="{C4134188-643D-4D66-96EE-A1E9EF59CECC}" srcId="{1563D684-C706-4EA7-A945-1F719E74BE49}" destId="{239F6D2C-B986-4469-9DB2-0850BF732088}" srcOrd="3" destOrd="0" parTransId="{58D5F398-DF6F-486F-A8DA-E97F25D41370}" sibTransId="{491F52D0-9D77-49B1-92B7-EAC85357248E}"/>
    <dgm:cxn modelId="{DD4360A4-8805-46C0-84F5-D42CBC1451ED}" srcId="{1563D684-C706-4EA7-A945-1F719E74BE49}" destId="{89AD856B-D7E4-48D8-9C2B-7D3B8EB52752}" srcOrd="1" destOrd="0" parTransId="{82E20125-7035-47A1-8E6A-FA2E866B229E}" sibTransId="{EA150436-8220-4F67-A5D5-45B1D0A304FE}"/>
    <dgm:cxn modelId="{575BE7D3-25DD-4733-A61A-E5CB82ABC4D8}" type="presOf" srcId="{3C5BA7F0-6C2A-4C97-9BD1-FF0CD3134824}" destId="{3C5BEDB5-CDDC-437B-8789-0010C24643F5}" srcOrd="0" destOrd="0" presId="urn:microsoft.com/office/officeart/2005/8/layout/vList2"/>
    <dgm:cxn modelId="{2A3D30DF-888A-4A9D-BFB2-C0A3046B134B}" type="presOf" srcId="{89AD856B-D7E4-48D8-9C2B-7D3B8EB52752}" destId="{6B080E73-5976-4096-B352-E46DB5CE593C}" srcOrd="0" destOrd="0" presId="urn:microsoft.com/office/officeart/2005/8/layout/vList2"/>
    <dgm:cxn modelId="{B9A190AB-9F77-4BC5-B4FB-FA45AF774CDB}" type="presParOf" srcId="{AB97D2FC-007C-4CCB-804B-F54EDB2A1975}" destId="{6DB202F2-2D7D-48EC-8D9C-80921C9D681D}" srcOrd="0" destOrd="0" presId="urn:microsoft.com/office/officeart/2005/8/layout/vList2"/>
    <dgm:cxn modelId="{F615FE27-D4AF-445C-9682-34E4CC912849}" type="presParOf" srcId="{AB97D2FC-007C-4CCB-804B-F54EDB2A1975}" destId="{438C7B70-EB58-47F0-9696-974776BB5941}" srcOrd="1" destOrd="0" presId="urn:microsoft.com/office/officeart/2005/8/layout/vList2"/>
    <dgm:cxn modelId="{7409E7E0-339A-417A-A244-13633FE0E091}" type="presParOf" srcId="{AB97D2FC-007C-4CCB-804B-F54EDB2A1975}" destId="{6B080E73-5976-4096-B352-E46DB5CE593C}" srcOrd="2" destOrd="0" presId="urn:microsoft.com/office/officeart/2005/8/layout/vList2"/>
    <dgm:cxn modelId="{DC53CCE0-44FA-4634-8CDD-2B9C3E92FDCA}" type="presParOf" srcId="{AB97D2FC-007C-4CCB-804B-F54EDB2A1975}" destId="{5ACC4246-3DB8-4FD3-91EF-34CC31040070}" srcOrd="3" destOrd="0" presId="urn:microsoft.com/office/officeart/2005/8/layout/vList2"/>
    <dgm:cxn modelId="{AD6C3D14-C55F-40CB-9193-E007FB96C52D}" type="presParOf" srcId="{AB97D2FC-007C-4CCB-804B-F54EDB2A1975}" destId="{3C5BEDB5-CDDC-437B-8789-0010C24643F5}" srcOrd="4" destOrd="0" presId="urn:microsoft.com/office/officeart/2005/8/layout/vList2"/>
    <dgm:cxn modelId="{ABD24C6D-AD73-44FC-9024-E1E0CD111308}" type="presParOf" srcId="{AB97D2FC-007C-4CCB-804B-F54EDB2A1975}" destId="{C437C9AF-AE55-422D-8977-A996CA31390D}" srcOrd="5" destOrd="0" presId="urn:microsoft.com/office/officeart/2005/8/layout/vList2"/>
    <dgm:cxn modelId="{6B8C6957-C520-4A56-91C4-50BE4928D1C1}" type="presParOf" srcId="{AB97D2FC-007C-4CCB-804B-F54EDB2A1975}" destId="{208D7C79-5256-435D-994F-29BFF0BDF42C}"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E1F275C-F175-4AA2-A306-3FB045FACF53}"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D520F722-0ADA-463F-836F-9FDC46233230}">
      <dgm:prSet/>
      <dgm:spPr/>
      <dgm:t>
        <a:bodyPr/>
        <a:lstStyle/>
        <a:p>
          <a:r>
            <a:rPr lang="lt-LT" b="1"/>
            <a:t>Skoliniai</a:t>
          </a:r>
          <a:r>
            <a:rPr lang="lt-LT"/>
            <a:t> yra svetimos kilmės žodžiai, įvairiu kontaktų (ekonominių, politinių, kultūrinių ir kt.) keliu atėję daugiausia iš kaimyninių kalbų.</a:t>
          </a:r>
          <a:endParaRPr lang="en-US"/>
        </a:p>
      </dgm:t>
    </dgm:pt>
    <dgm:pt modelId="{CEF00B40-6801-42C1-B0A2-B8F95105D25C}" type="parTrans" cxnId="{F3D9B8F5-1756-4A6E-BAF0-66EA88AEC0C4}">
      <dgm:prSet/>
      <dgm:spPr/>
      <dgm:t>
        <a:bodyPr/>
        <a:lstStyle/>
        <a:p>
          <a:endParaRPr lang="en-US"/>
        </a:p>
      </dgm:t>
    </dgm:pt>
    <dgm:pt modelId="{9E6798B9-FEDE-4BCB-BDE1-15A240355264}" type="sibTrans" cxnId="{F3D9B8F5-1756-4A6E-BAF0-66EA88AEC0C4}">
      <dgm:prSet/>
      <dgm:spPr/>
      <dgm:t>
        <a:bodyPr/>
        <a:lstStyle/>
        <a:p>
          <a:endParaRPr lang="en-US"/>
        </a:p>
      </dgm:t>
    </dgm:pt>
    <dgm:pt modelId="{0476522E-052B-45BF-A5B9-B3ABA487722F}">
      <dgm:prSet/>
      <dgm:spPr/>
      <dgm:t>
        <a:bodyPr/>
        <a:lstStyle/>
        <a:p>
          <a:r>
            <a:rPr lang="lt-LT" b="1" dirty="0"/>
            <a:t>Pagal kilmę </a:t>
          </a:r>
          <a:r>
            <a:rPr lang="lt-LT" dirty="0"/>
            <a:t>skirstomi į: </a:t>
          </a:r>
          <a:r>
            <a:rPr lang="lt-LT" u="sng" dirty="0"/>
            <a:t>slavizmus</a:t>
          </a:r>
          <a:r>
            <a:rPr lang="lt-LT" dirty="0"/>
            <a:t> (agurkas, blynas, knyga)</a:t>
          </a:r>
          <a:r>
            <a:rPr lang="lt-LT" u="sng" dirty="0"/>
            <a:t>, germanizmus</a:t>
          </a:r>
          <a:r>
            <a:rPr lang="lt-LT" dirty="0"/>
            <a:t> (kunigas, pinigas, bulius).</a:t>
          </a:r>
          <a:endParaRPr lang="en-US" dirty="0"/>
        </a:p>
      </dgm:t>
    </dgm:pt>
    <dgm:pt modelId="{83473ED1-AD4A-4504-9C0F-4E41AA60567F}" type="parTrans" cxnId="{F48F5D0A-C29E-4144-B5DA-5629711CDCF9}">
      <dgm:prSet/>
      <dgm:spPr/>
      <dgm:t>
        <a:bodyPr/>
        <a:lstStyle/>
        <a:p>
          <a:endParaRPr lang="en-US"/>
        </a:p>
      </dgm:t>
    </dgm:pt>
    <dgm:pt modelId="{526A49B3-7F63-47E0-AC4B-A07151DC24C4}" type="sibTrans" cxnId="{F48F5D0A-C29E-4144-B5DA-5629711CDCF9}">
      <dgm:prSet/>
      <dgm:spPr/>
      <dgm:t>
        <a:bodyPr/>
        <a:lstStyle/>
        <a:p>
          <a:endParaRPr lang="en-US"/>
        </a:p>
      </dgm:t>
    </dgm:pt>
    <dgm:pt modelId="{6EDF1193-761D-49DB-8D08-28D8AF127EF2}">
      <dgm:prSet/>
      <dgm:spPr/>
      <dgm:t>
        <a:bodyPr/>
        <a:lstStyle/>
        <a:p>
          <a:r>
            <a:rPr lang="lt-LT" b="1"/>
            <a:t>Pagal asimiliavimosi laipsnį </a:t>
          </a:r>
          <a:r>
            <a:rPr lang="lt-LT"/>
            <a:t>lietuvių kalbos skoliniai skirstomi į tris grupes: </a:t>
          </a:r>
          <a:endParaRPr lang="en-US"/>
        </a:p>
      </dgm:t>
    </dgm:pt>
    <dgm:pt modelId="{B9F24B41-6C1E-454C-AE0D-473241959D56}" type="parTrans" cxnId="{6190AA78-C7B6-44F6-AA64-6604E1FF68B1}">
      <dgm:prSet/>
      <dgm:spPr/>
      <dgm:t>
        <a:bodyPr/>
        <a:lstStyle/>
        <a:p>
          <a:endParaRPr lang="en-US"/>
        </a:p>
      </dgm:t>
    </dgm:pt>
    <dgm:pt modelId="{3E0B8310-0161-4D06-865C-BCF93B982DBE}" type="sibTrans" cxnId="{6190AA78-C7B6-44F6-AA64-6604E1FF68B1}">
      <dgm:prSet/>
      <dgm:spPr/>
      <dgm:t>
        <a:bodyPr/>
        <a:lstStyle/>
        <a:p>
          <a:endParaRPr lang="en-US"/>
        </a:p>
      </dgm:t>
    </dgm:pt>
    <dgm:pt modelId="{33214EE4-1F56-4C86-97FD-0B1573F6D336}">
      <dgm:prSet/>
      <dgm:spPr/>
      <dgm:t>
        <a:bodyPr/>
        <a:lstStyle/>
        <a:p>
          <a:r>
            <a:rPr lang="lt-LT" dirty="0"/>
            <a:t>1. Tikruosius skolinius - įeina į pagrindinį bendrinės kalbos žodyno fondą, suvokiami kaip savi.</a:t>
          </a:r>
          <a:endParaRPr lang="en-US" dirty="0"/>
        </a:p>
      </dgm:t>
    </dgm:pt>
    <dgm:pt modelId="{BE55263A-1681-424E-BCB3-7DFB44940983}" type="parTrans" cxnId="{8D01219F-A6EF-4EE4-9144-51D8519A47B6}">
      <dgm:prSet/>
      <dgm:spPr/>
      <dgm:t>
        <a:bodyPr/>
        <a:lstStyle/>
        <a:p>
          <a:endParaRPr lang="en-US"/>
        </a:p>
      </dgm:t>
    </dgm:pt>
    <dgm:pt modelId="{1F43B239-0E87-4E32-ACE7-490384FDD609}" type="sibTrans" cxnId="{8D01219F-A6EF-4EE4-9144-51D8519A47B6}">
      <dgm:prSet/>
      <dgm:spPr/>
      <dgm:t>
        <a:bodyPr/>
        <a:lstStyle/>
        <a:p>
          <a:endParaRPr lang="en-US"/>
        </a:p>
      </dgm:t>
    </dgm:pt>
    <dgm:pt modelId="{8BC1F0C3-2672-4E7E-9383-B3879A050514}">
      <dgm:prSet/>
      <dgm:spPr/>
      <dgm:t>
        <a:bodyPr/>
        <a:lstStyle/>
        <a:p>
          <a:r>
            <a:rPr lang="lt-LT"/>
            <a:t>2.</a:t>
          </a:r>
          <a:r>
            <a:rPr lang="lt-LT" i="1"/>
            <a:t> </a:t>
          </a:r>
          <a:r>
            <a:rPr lang="lt-LT"/>
            <a:t>Tarptautinius žodžius - aiškiai suvokiami kaip svetimos kilmės žodžiai</a:t>
          </a:r>
          <a:r>
            <a:rPr lang="lt-LT" i="1"/>
            <a:t>.</a:t>
          </a:r>
          <a:endParaRPr lang="en-US"/>
        </a:p>
      </dgm:t>
    </dgm:pt>
    <dgm:pt modelId="{88F69A8E-EC55-417C-AE04-9BF37F4C0182}" type="parTrans" cxnId="{716B638B-3991-49B7-8928-AD62E06CF0D7}">
      <dgm:prSet/>
      <dgm:spPr/>
      <dgm:t>
        <a:bodyPr/>
        <a:lstStyle/>
        <a:p>
          <a:endParaRPr lang="en-US"/>
        </a:p>
      </dgm:t>
    </dgm:pt>
    <dgm:pt modelId="{274A714A-2EA7-4EFA-A02A-0161E492A604}" type="sibTrans" cxnId="{716B638B-3991-49B7-8928-AD62E06CF0D7}">
      <dgm:prSet/>
      <dgm:spPr/>
      <dgm:t>
        <a:bodyPr/>
        <a:lstStyle/>
        <a:p>
          <a:endParaRPr lang="en-US"/>
        </a:p>
      </dgm:t>
    </dgm:pt>
    <dgm:pt modelId="{2818031A-469F-41C1-88A4-C53480A59ED0}">
      <dgm:prSet/>
      <dgm:spPr/>
      <dgm:t>
        <a:bodyPr/>
        <a:lstStyle/>
        <a:p>
          <a:r>
            <a:rPr lang="lt-LT" dirty="0"/>
            <a:t>3. Svetimybes (barbarizmus) - neatitinka bendrinės kalbos normų ir lieka už jos ribų. Bendrinėje kalboje visi jie turi pakaitalus. </a:t>
          </a:r>
          <a:endParaRPr lang="en-US" dirty="0"/>
        </a:p>
      </dgm:t>
    </dgm:pt>
    <dgm:pt modelId="{3EDB6CA6-5682-4947-9698-CA8034BC2E32}" type="parTrans" cxnId="{1AFEB802-7EC3-4BF1-AA4B-5FDB829CE1A4}">
      <dgm:prSet/>
      <dgm:spPr/>
      <dgm:t>
        <a:bodyPr/>
        <a:lstStyle/>
        <a:p>
          <a:endParaRPr lang="en-US"/>
        </a:p>
      </dgm:t>
    </dgm:pt>
    <dgm:pt modelId="{1313E79B-FDF0-4ED0-97B9-ECD3A30B3296}" type="sibTrans" cxnId="{1AFEB802-7EC3-4BF1-AA4B-5FDB829CE1A4}">
      <dgm:prSet/>
      <dgm:spPr/>
      <dgm:t>
        <a:bodyPr/>
        <a:lstStyle/>
        <a:p>
          <a:endParaRPr lang="en-US"/>
        </a:p>
      </dgm:t>
    </dgm:pt>
    <dgm:pt modelId="{4B5EA92C-293A-4155-9767-DEAC920E10B9}" type="pres">
      <dgm:prSet presAssocID="{FE1F275C-F175-4AA2-A306-3FB045FACF53}" presName="vert0" presStyleCnt="0">
        <dgm:presLayoutVars>
          <dgm:dir/>
          <dgm:animOne val="branch"/>
          <dgm:animLvl val="lvl"/>
        </dgm:presLayoutVars>
      </dgm:prSet>
      <dgm:spPr/>
    </dgm:pt>
    <dgm:pt modelId="{569B0D86-55CB-40CC-BF05-269B56530798}" type="pres">
      <dgm:prSet presAssocID="{D520F722-0ADA-463F-836F-9FDC46233230}" presName="thickLine" presStyleLbl="alignNode1" presStyleIdx="0" presStyleCnt="6"/>
      <dgm:spPr/>
    </dgm:pt>
    <dgm:pt modelId="{CCAC4375-C271-4E27-B6C1-B10B3C568452}" type="pres">
      <dgm:prSet presAssocID="{D520F722-0ADA-463F-836F-9FDC46233230}" presName="horz1" presStyleCnt="0"/>
      <dgm:spPr/>
    </dgm:pt>
    <dgm:pt modelId="{C606FD72-4449-4C2D-AC22-393E88D83B3D}" type="pres">
      <dgm:prSet presAssocID="{D520F722-0ADA-463F-836F-9FDC46233230}" presName="tx1" presStyleLbl="revTx" presStyleIdx="0" presStyleCnt="6"/>
      <dgm:spPr/>
    </dgm:pt>
    <dgm:pt modelId="{83C9844F-D266-4E09-99BB-A3610E036183}" type="pres">
      <dgm:prSet presAssocID="{D520F722-0ADA-463F-836F-9FDC46233230}" presName="vert1" presStyleCnt="0"/>
      <dgm:spPr/>
    </dgm:pt>
    <dgm:pt modelId="{3A496F7B-A39D-4271-8BE2-836832E6667D}" type="pres">
      <dgm:prSet presAssocID="{0476522E-052B-45BF-A5B9-B3ABA487722F}" presName="thickLine" presStyleLbl="alignNode1" presStyleIdx="1" presStyleCnt="6"/>
      <dgm:spPr/>
    </dgm:pt>
    <dgm:pt modelId="{CB9BCB6B-16DE-40EF-8989-F6360183BCE5}" type="pres">
      <dgm:prSet presAssocID="{0476522E-052B-45BF-A5B9-B3ABA487722F}" presName="horz1" presStyleCnt="0"/>
      <dgm:spPr/>
    </dgm:pt>
    <dgm:pt modelId="{6E61A79B-6FCD-4EAC-8DDF-D230283FED94}" type="pres">
      <dgm:prSet presAssocID="{0476522E-052B-45BF-A5B9-B3ABA487722F}" presName="tx1" presStyleLbl="revTx" presStyleIdx="1" presStyleCnt="6"/>
      <dgm:spPr/>
    </dgm:pt>
    <dgm:pt modelId="{1F85090A-9F1A-4A44-B4E7-D2F9F9DEA883}" type="pres">
      <dgm:prSet presAssocID="{0476522E-052B-45BF-A5B9-B3ABA487722F}" presName="vert1" presStyleCnt="0"/>
      <dgm:spPr/>
    </dgm:pt>
    <dgm:pt modelId="{739A0F7A-936E-4FFC-9161-3B37B3A569A1}" type="pres">
      <dgm:prSet presAssocID="{6EDF1193-761D-49DB-8D08-28D8AF127EF2}" presName="thickLine" presStyleLbl="alignNode1" presStyleIdx="2" presStyleCnt="6"/>
      <dgm:spPr/>
    </dgm:pt>
    <dgm:pt modelId="{C12079CE-D0FA-4A1A-B3F2-375B6811AD53}" type="pres">
      <dgm:prSet presAssocID="{6EDF1193-761D-49DB-8D08-28D8AF127EF2}" presName="horz1" presStyleCnt="0"/>
      <dgm:spPr/>
    </dgm:pt>
    <dgm:pt modelId="{854AE189-A9BE-439C-B808-66717FEB8BDB}" type="pres">
      <dgm:prSet presAssocID="{6EDF1193-761D-49DB-8D08-28D8AF127EF2}" presName="tx1" presStyleLbl="revTx" presStyleIdx="2" presStyleCnt="6"/>
      <dgm:spPr/>
    </dgm:pt>
    <dgm:pt modelId="{505C4936-458B-4DDF-9563-F8EF779E0787}" type="pres">
      <dgm:prSet presAssocID="{6EDF1193-761D-49DB-8D08-28D8AF127EF2}" presName="vert1" presStyleCnt="0"/>
      <dgm:spPr/>
    </dgm:pt>
    <dgm:pt modelId="{D8543C93-A03A-4C47-B096-8E4DBB536B29}" type="pres">
      <dgm:prSet presAssocID="{33214EE4-1F56-4C86-97FD-0B1573F6D336}" presName="thickLine" presStyleLbl="alignNode1" presStyleIdx="3" presStyleCnt="6"/>
      <dgm:spPr/>
    </dgm:pt>
    <dgm:pt modelId="{3F4ECE54-2318-43AE-8FC7-21BB146C8B35}" type="pres">
      <dgm:prSet presAssocID="{33214EE4-1F56-4C86-97FD-0B1573F6D336}" presName="horz1" presStyleCnt="0"/>
      <dgm:spPr/>
    </dgm:pt>
    <dgm:pt modelId="{CE19DF10-1209-4FB0-A259-2B735E74CB17}" type="pres">
      <dgm:prSet presAssocID="{33214EE4-1F56-4C86-97FD-0B1573F6D336}" presName="tx1" presStyleLbl="revTx" presStyleIdx="3" presStyleCnt="6"/>
      <dgm:spPr/>
    </dgm:pt>
    <dgm:pt modelId="{0219D6B5-64C5-4D7E-97C1-4A8ED8166654}" type="pres">
      <dgm:prSet presAssocID="{33214EE4-1F56-4C86-97FD-0B1573F6D336}" presName="vert1" presStyleCnt="0"/>
      <dgm:spPr/>
    </dgm:pt>
    <dgm:pt modelId="{BACBEFC9-1498-43C6-9A01-567635BC5218}" type="pres">
      <dgm:prSet presAssocID="{8BC1F0C3-2672-4E7E-9383-B3879A050514}" presName="thickLine" presStyleLbl="alignNode1" presStyleIdx="4" presStyleCnt="6"/>
      <dgm:spPr/>
    </dgm:pt>
    <dgm:pt modelId="{CBDB39C6-91C6-4993-B0CD-1A463058D6BD}" type="pres">
      <dgm:prSet presAssocID="{8BC1F0C3-2672-4E7E-9383-B3879A050514}" presName="horz1" presStyleCnt="0"/>
      <dgm:spPr/>
    </dgm:pt>
    <dgm:pt modelId="{D4F9775B-068F-458E-BCD3-5EAC15BDF486}" type="pres">
      <dgm:prSet presAssocID="{8BC1F0C3-2672-4E7E-9383-B3879A050514}" presName="tx1" presStyleLbl="revTx" presStyleIdx="4" presStyleCnt="6"/>
      <dgm:spPr/>
    </dgm:pt>
    <dgm:pt modelId="{47CF4003-FB61-46FB-8A73-B4E83F83FFDB}" type="pres">
      <dgm:prSet presAssocID="{8BC1F0C3-2672-4E7E-9383-B3879A050514}" presName="vert1" presStyleCnt="0"/>
      <dgm:spPr/>
    </dgm:pt>
    <dgm:pt modelId="{3E99C5D5-77C7-4AF1-B96E-6685ACCA7718}" type="pres">
      <dgm:prSet presAssocID="{2818031A-469F-41C1-88A4-C53480A59ED0}" presName="thickLine" presStyleLbl="alignNode1" presStyleIdx="5" presStyleCnt="6"/>
      <dgm:spPr/>
    </dgm:pt>
    <dgm:pt modelId="{5F177DE8-196D-4025-BD58-7E3258FA72A7}" type="pres">
      <dgm:prSet presAssocID="{2818031A-469F-41C1-88A4-C53480A59ED0}" presName="horz1" presStyleCnt="0"/>
      <dgm:spPr/>
    </dgm:pt>
    <dgm:pt modelId="{A1745486-C138-4253-AB85-7E57E719968B}" type="pres">
      <dgm:prSet presAssocID="{2818031A-469F-41C1-88A4-C53480A59ED0}" presName="tx1" presStyleLbl="revTx" presStyleIdx="5" presStyleCnt="6"/>
      <dgm:spPr/>
    </dgm:pt>
    <dgm:pt modelId="{8AC90ED2-FBC6-491A-8928-B8B11AF1BB5F}" type="pres">
      <dgm:prSet presAssocID="{2818031A-469F-41C1-88A4-C53480A59ED0}" presName="vert1" presStyleCnt="0"/>
      <dgm:spPr/>
    </dgm:pt>
  </dgm:ptLst>
  <dgm:cxnLst>
    <dgm:cxn modelId="{6D91C701-0C42-45B6-9F7B-353E7832CAE3}" type="presOf" srcId="{D520F722-0ADA-463F-836F-9FDC46233230}" destId="{C606FD72-4449-4C2D-AC22-393E88D83B3D}" srcOrd="0" destOrd="0" presId="urn:microsoft.com/office/officeart/2008/layout/LinedList"/>
    <dgm:cxn modelId="{1AFEB802-7EC3-4BF1-AA4B-5FDB829CE1A4}" srcId="{FE1F275C-F175-4AA2-A306-3FB045FACF53}" destId="{2818031A-469F-41C1-88A4-C53480A59ED0}" srcOrd="5" destOrd="0" parTransId="{3EDB6CA6-5682-4947-9698-CA8034BC2E32}" sibTransId="{1313E79B-FDF0-4ED0-97B9-ECD3A30B3296}"/>
    <dgm:cxn modelId="{F48F5D0A-C29E-4144-B5DA-5629711CDCF9}" srcId="{FE1F275C-F175-4AA2-A306-3FB045FACF53}" destId="{0476522E-052B-45BF-A5B9-B3ABA487722F}" srcOrd="1" destOrd="0" parTransId="{83473ED1-AD4A-4504-9C0F-4E41AA60567F}" sibTransId="{526A49B3-7F63-47E0-AC4B-A07151DC24C4}"/>
    <dgm:cxn modelId="{3CE74B18-5EAA-4A97-AEB8-089D49A1AB1D}" type="presOf" srcId="{6EDF1193-761D-49DB-8D08-28D8AF127EF2}" destId="{854AE189-A9BE-439C-B808-66717FEB8BDB}" srcOrd="0" destOrd="0" presId="urn:microsoft.com/office/officeart/2008/layout/LinedList"/>
    <dgm:cxn modelId="{ABAF5E3C-5B9A-41C0-A4BE-D30F5C820935}" type="presOf" srcId="{8BC1F0C3-2672-4E7E-9383-B3879A050514}" destId="{D4F9775B-068F-458E-BCD3-5EAC15BDF486}" srcOrd="0" destOrd="0" presId="urn:microsoft.com/office/officeart/2008/layout/LinedList"/>
    <dgm:cxn modelId="{8B032A52-CB2B-413D-9EFB-7AC80591B856}" type="presOf" srcId="{FE1F275C-F175-4AA2-A306-3FB045FACF53}" destId="{4B5EA92C-293A-4155-9767-DEAC920E10B9}" srcOrd="0" destOrd="0" presId="urn:microsoft.com/office/officeart/2008/layout/LinedList"/>
    <dgm:cxn modelId="{6190AA78-C7B6-44F6-AA64-6604E1FF68B1}" srcId="{FE1F275C-F175-4AA2-A306-3FB045FACF53}" destId="{6EDF1193-761D-49DB-8D08-28D8AF127EF2}" srcOrd="2" destOrd="0" parTransId="{B9F24B41-6C1E-454C-AE0D-473241959D56}" sibTransId="{3E0B8310-0161-4D06-865C-BCF93B982DBE}"/>
    <dgm:cxn modelId="{06515889-508C-4180-9B4E-54EFC5D9C821}" type="presOf" srcId="{33214EE4-1F56-4C86-97FD-0B1573F6D336}" destId="{CE19DF10-1209-4FB0-A259-2B735E74CB17}" srcOrd="0" destOrd="0" presId="urn:microsoft.com/office/officeart/2008/layout/LinedList"/>
    <dgm:cxn modelId="{716B638B-3991-49B7-8928-AD62E06CF0D7}" srcId="{FE1F275C-F175-4AA2-A306-3FB045FACF53}" destId="{8BC1F0C3-2672-4E7E-9383-B3879A050514}" srcOrd="4" destOrd="0" parTransId="{88F69A8E-EC55-417C-AE04-9BF37F4C0182}" sibTransId="{274A714A-2EA7-4EFA-A02A-0161E492A604}"/>
    <dgm:cxn modelId="{8D01219F-A6EF-4EE4-9144-51D8519A47B6}" srcId="{FE1F275C-F175-4AA2-A306-3FB045FACF53}" destId="{33214EE4-1F56-4C86-97FD-0B1573F6D336}" srcOrd="3" destOrd="0" parTransId="{BE55263A-1681-424E-BCB3-7DFB44940983}" sibTransId="{1F43B239-0E87-4E32-ACE7-490384FDD609}"/>
    <dgm:cxn modelId="{E75668A5-A92D-4B70-B786-17820A93C692}" type="presOf" srcId="{0476522E-052B-45BF-A5B9-B3ABA487722F}" destId="{6E61A79B-6FCD-4EAC-8DDF-D230283FED94}" srcOrd="0" destOrd="0" presId="urn:microsoft.com/office/officeart/2008/layout/LinedList"/>
    <dgm:cxn modelId="{94BA12E3-4547-4A36-9731-671A2F5DA2BD}" type="presOf" srcId="{2818031A-469F-41C1-88A4-C53480A59ED0}" destId="{A1745486-C138-4253-AB85-7E57E719968B}" srcOrd="0" destOrd="0" presId="urn:microsoft.com/office/officeart/2008/layout/LinedList"/>
    <dgm:cxn modelId="{F3D9B8F5-1756-4A6E-BAF0-66EA88AEC0C4}" srcId="{FE1F275C-F175-4AA2-A306-3FB045FACF53}" destId="{D520F722-0ADA-463F-836F-9FDC46233230}" srcOrd="0" destOrd="0" parTransId="{CEF00B40-6801-42C1-B0A2-B8F95105D25C}" sibTransId="{9E6798B9-FEDE-4BCB-BDE1-15A240355264}"/>
    <dgm:cxn modelId="{641BBB87-03D2-468B-8C87-0F981D125457}" type="presParOf" srcId="{4B5EA92C-293A-4155-9767-DEAC920E10B9}" destId="{569B0D86-55CB-40CC-BF05-269B56530798}" srcOrd="0" destOrd="0" presId="urn:microsoft.com/office/officeart/2008/layout/LinedList"/>
    <dgm:cxn modelId="{223F26B6-42AF-4608-985D-B5D0ACC41CD8}" type="presParOf" srcId="{4B5EA92C-293A-4155-9767-DEAC920E10B9}" destId="{CCAC4375-C271-4E27-B6C1-B10B3C568452}" srcOrd="1" destOrd="0" presId="urn:microsoft.com/office/officeart/2008/layout/LinedList"/>
    <dgm:cxn modelId="{B72ECB70-1EA6-4989-A21E-C799B7AB932D}" type="presParOf" srcId="{CCAC4375-C271-4E27-B6C1-B10B3C568452}" destId="{C606FD72-4449-4C2D-AC22-393E88D83B3D}" srcOrd="0" destOrd="0" presId="urn:microsoft.com/office/officeart/2008/layout/LinedList"/>
    <dgm:cxn modelId="{E9D95DEC-C359-4879-8980-8CA6BBB219FA}" type="presParOf" srcId="{CCAC4375-C271-4E27-B6C1-B10B3C568452}" destId="{83C9844F-D266-4E09-99BB-A3610E036183}" srcOrd="1" destOrd="0" presId="urn:microsoft.com/office/officeart/2008/layout/LinedList"/>
    <dgm:cxn modelId="{05FFD1E5-83A2-4BB0-AE8C-31C725C21392}" type="presParOf" srcId="{4B5EA92C-293A-4155-9767-DEAC920E10B9}" destId="{3A496F7B-A39D-4271-8BE2-836832E6667D}" srcOrd="2" destOrd="0" presId="urn:microsoft.com/office/officeart/2008/layout/LinedList"/>
    <dgm:cxn modelId="{126FFD92-C5BB-4956-A880-2A442BEEB578}" type="presParOf" srcId="{4B5EA92C-293A-4155-9767-DEAC920E10B9}" destId="{CB9BCB6B-16DE-40EF-8989-F6360183BCE5}" srcOrd="3" destOrd="0" presId="urn:microsoft.com/office/officeart/2008/layout/LinedList"/>
    <dgm:cxn modelId="{0E2CB8CC-1428-4329-B423-9D94278979AA}" type="presParOf" srcId="{CB9BCB6B-16DE-40EF-8989-F6360183BCE5}" destId="{6E61A79B-6FCD-4EAC-8DDF-D230283FED94}" srcOrd="0" destOrd="0" presId="urn:microsoft.com/office/officeart/2008/layout/LinedList"/>
    <dgm:cxn modelId="{F2A05CC7-E031-4AA3-BFB7-FB4D13F0603F}" type="presParOf" srcId="{CB9BCB6B-16DE-40EF-8989-F6360183BCE5}" destId="{1F85090A-9F1A-4A44-B4E7-D2F9F9DEA883}" srcOrd="1" destOrd="0" presId="urn:microsoft.com/office/officeart/2008/layout/LinedList"/>
    <dgm:cxn modelId="{8B243023-F1CE-4634-B379-1C7BC19603E6}" type="presParOf" srcId="{4B5EA92C-293A-4155-9767-DEAC920E10B9}" destId="{739A0F7A-936E-4FFC-9161-3B37B3A569A1}" srcOrd="4" destOrd="0" presId="urn:microsoft.com/office/officeart/2008/layout/LinedList"/>
    <dgm:cxn modelId="{2170881B-F01A-4889-ABE7-83E6ABFD5D9B}" type="presParOf" srcId="{4B5EA92C-293A-4155-9767-DEAC920E10B9}" destId="{C12079CE-D0FA-4A1A-B3F2-375B6811AD53}" srcOrd="5" destOrd="0" presId="urn:microsoft.com/office/officeart/2008/layout/LinedList"/>
    <dgm:cxn modelId="{259DE4F8-A375-4A8B-A5DF-23AB599AA070}" type="presParOf" srcId="{C12079CE-D0FA-4A1A-B3F2-375B6811AD53}" destId="{854AE189-A9BE-439C-B808-66717FEB8BDB}" srcOrd="0" destOrd="0" presId="urn:microsoft.com/office/officeart/2008/layout/LinedList"/>
    <dgm:cxn modelId="{E9BD6448-869C-4459-AE9E-BD5A1815318D}" type="presParOf" srcId="{C12079CE-D0FA-4A1A-B3F2-375B6811AD53}" destId="{505C4936-458B-4DDF-9563-F8EF779E0787}" srcOrd="1" destOrd="0" presId="urn:microsoft.com/office/officeart/2008/layout/LinedList"/>
    <dgm:cxn modelId="{0E888F1C-1DEA-4677-B5CA-0382E70418CB}" type="presParOf" srcId="{4B5EA92C-293A-4155-9767-DEAC920E10B9}" destId="{D8543C93-A03A-4C47-B096-8E4DBB536B29}" srcOrd="6" destOrd="0" presId="urn:microsoft.com/office/officeart/2008/layout/LinedList"/>
    <dgm:cxn modelId="{D0C66EE3-9BE6-479F-A54F-4648FB6FA368}" type="presParOf" srcId="{4B5EA92C-293A-4155-9767-DEAC920E10B9}" destId="{3F4ECE54-2318-43AE-8FC7-21BB146C8B35}" srcOrd="7" destOrd="0" presId="urn:microsoft.com/office/officeart/2008/layout/LinedList"/>
    <dgm:cxn modelId="{A6ACA460-8AE5-4747-8C77-6427CC1BB964}" type="presParOf" srcId="{3F4ECE54-2318-43AE-8FC7-21BB146C8B35}" destId="{CE19DF10-1209-4FB0-A259-2B735E74CB17}" srcOrd="0" destOrd="0" presId="urn:microsoft.com/office/officeart/2008/layout/LinedList"/>
    <dgm:cxn modelId="{38581CD8-5DF6-4E86-B539-374C163E4EE0}" type="presParOf" srcId="{3F4ECE54-2318-43AE-8FC7-21BB146C8B35}" destId="{0219D6B5-64C5-4D7E-97C1-4A8ED8166654}" srcOrd="1" destOrd="0" presId="urn:microsoft.com/office/officeart/2008/layout/LinedList"/>
    <dgm:cxn modelId="{D2856BF6-FBE6-40B3-95E9-70FB5C82E090}" type="presParOf" srcId="{4B5EA92C-293A-4155-9767-DEAC920E10B9}" destId="{BACBEFC9-1498-43C6-9A01-567635BC5218}" srcOrd="8" destOrd="0" presId="urn:microsoft.com/office/officeart/2008/layout/LinedList"/>
    <dgm:cxn modelId="{671A39A4-01BE-4BD8-A156-6324B7F79049}" type="presParOf" srcId="{4B5EA92C-293A-4155-9767-DEAC920E10B9}" destId="{CBDB39C6-91C6-4993-B0CD-1A463058D6BD}" srcOrd="9" destOrd="0" presId="urn:microsoft.com/office/officeart/2008/layout/LinedList"/>
    <dgm:cxn modelId="{29E13898-3D10-4E8A-8DDE-A086308CCA35}" type="presParOf" srcId="{CBDB39C6-91C6-4993-B0CD-1A463058D6BD}" destId="{D4F9775B-068F-458E-BCD3-5EAC15BDF486}" srcOrd="0" destOrd="0" presId="urn:microsoft.com/office/officeart/2008/layout/LinedList"/>
    <dgm:cxn modelId="{A7E81B79-D60B-4796-A4A4-D48875726483}" type="presParOf" srcId="{CBDB39C6-91C6-4993-B0CD-1A463058D6BD}" destId="{47CF4003-FB61-46FB-8A73-B4E83F83FFDB}" srcOrd="1" destOrd="0" presId="urn:microsoft.com/office/officeart/2008/layout/LinedList"/>
    <dgm:cxn modelId="{28B5C520-E733-4569-A0AF-BEE023D36ACB}" type="presParOf" srcId="{4B5EA92C-293A-4155-9767-DEAC920E10B9}" destId="{3E99C5D5-77C7-4AF1-B96E-6685ACCA7718}" srcOrd="10" destOrd="0" presId="urn:microsoft.com/office/officeart/2008/layout/LinedList"/>
    <dgm:cxn modelId="{4DEA0801-8CB8-4174-AF32-784B267A278C}" type="presParOf" srcId="{4B5EA92C-293A-4155-9767-DEAC920E10B9}" destId="{5F177DE8-196D-4025-BD58-7E3258FA72A7}" srcOrd="11" destOrd="0" presId="urn:microsoft.com/office/officeart/2008/layout/LinedList"/>
    <dgm:cxn modelId="{CCA7304B-6F54-4941-830A-142A5D4A8887}" type="presParOf" srcId="{5F177DE8-196D-4025-BD58-7E3258FA72A7}" destId="{A1745486-C138-4253-AB85-7E57E719968B}" srcOrd="0" destOrd="0" presId="urn:microsoft.com/office/officeart/2008/layout/LinedList"/>
    <dgm:cxn modelId="{13F55701-51EB-4F31-B266-F84DC7E1712C}" type="presParOf" srcId="{5F177DE8-196D-4025-BD58-7E3258FA72A7}" destId="{8AC90ED2-FBC6-491A-8928-B8B11AF1BB5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ED776D1-6D07-4B0D-B08A-7050634589F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97763F44-91D7-4724-937C-613C509CA8BA}">
      <dgm:prSet/>
      <dgm:spPr/>
      <dgm:t>
        <a:bodyPr/>
        <a:lstStyle/>
        <a:p>
          <a:r>
            <a:rPr lang="lt-LT"/>
            <a:t>Vadovėlis </a:t>
          </a:r>
          <a:r>
            <a:rPr lang="en-US"/>
            <a:t>62 psl.- 63 psl.</a:t>
          </a:r>
        </a:p>
      </dgm:t>
    </dgm:pt>
    <dgm:pt modelId="{12DEC5AF-46DF-44AB-B246-8AFD1A642FD1}" type="parTrans" cxnId="{E1E5B809-5208-4ED9-8468-B06AF9913D82}">
      <dgm:prSet/>
      <dgm:spPr/>
      <dgm:t>
        <a:bodyPr/>
        <a:lstStyle/>
        <a:p>
          <a:endParaRPr lang="en-US"/>
        </a:p>
      </dgm:t>
    </dgm:pt>
    <dgm:pt modelId="{1B99D7D5-8903-492A-ADFC-07C5AD04C91E}" type="sibTrans" cxnId="{E1E5B809-5208-4ED9-8468-B06AF9913D82}">
      <dgm:prSet/>
      <dgm:spPr/>
      <dgm:t>
        <a:bodyPr/>
        <a:lstStyle/>
        <a:p>
          <a:endParaRPr lang="en-US"/>
        </a:p>
      </dgm:t>
    </dgm:pt>
    <dgm:pt modelId="{78F4231E-DD70-44B5-A10B-D8AB20115FC9}">
      <dgm:prSet/>
      <dgm:spPr/>
      <dgm:t>
        <a:bodyPr/>
        <a:lstStyle/>
        <a:p>
          <a:r>
            <a:rPr lang="en-US"/>
            <a:t>Ra</a:t>
          </a:r>
          <a:r>
            <a:rPr lang="lt-LT"/>
            <a:t>š</a:t>
          </a:r>
          <a:r>
            <a:rPr lang="en-US"/>
            <a:t>tu 64 psl. 15.1</a:t>
          </a:r>
        </a:p>
      </dgm:t>
    </dgm:pt>
    <dgm:pt modelId="{0B699648-CDF6-4959-90EB-D04BB86FCD7D}" type="parTrans" cxnId="{501597E4-0857-4EA3-8F8A-F29D1CDD73C1}">
      <dgm:prSet/>
      <dgm:spPr/>
      <dgm:t>
        <a:bodyPr/>
        <a:lstStyle/>
        <a:p>
          <a:endParaRPr lang="en-US"/>
        </a:p>
      </dgm:t>
    </dgm:pt>
    <dgm:pt modelId="{A59A70B2-8DF8-4E2A-BC96-35C1017C88B2}" type="sibTrans" cxnId="{501597E4-0857-4EA3-8F8A-F29D1CDD73C1}">
      <dgm:prSet/>
      <dgm:spPr/>
      <dgm:t>
        <a:bodyPr/>
        <a:lstStyle/>
        <a:p>
          <a:endParaRPr lang="en-US"/>
        </a:p>
      </dgm:t>
    </dgm:pt>
    <dgm:pt modelId="{A2AB4347-434E-479B-BBB1-1F39F2BE7310}" type="pres">
      <dgm:prSet presAssocID="{1ED776D1-6D07-4B0D-B08A-7050634589F0}" presName="linear" presStyleCnt="0">
        <dgm:presLayoutVars>
          <dgm:animLvl val="lvl"/>
          <dgm:resizeHandles val="exact"/>
        </dgm:presLayoutVars>
      </dgm:prSet>
      <dgm:spPr/>
    </dgm:pt>
    <dgm:pt modelId="{0CE5C9B4-9720-4DFB-8AE9-B6B74A4677E2}" type="pres">
      <dgm:prSet presAssocID="{97763F44-91D7-4724-937C-613C509CA8BA}" presName="parentText" presStyleLbl="node1" presStyleIdx="0" presStyleCnt="2">
        <dgm:presLayoutVars>
          <dgm:chMax val="0"/>
          <dgm:bulletEnabled val="1"/>
        </dgm:presLayoutVars>
      </dgm:prSet>
      <dgm:spPr/>
    </dgm:pt>
    <dgm:pt modelId="{FD02FE78-8043-45C9-953A-0623FCBA28D5}" type="pres">
      <dgm:prSet presAssocID="{1B99D7D5-8903-492A-ADFC-07C5AD04C91E}" presName="spacer" presStyleCnt="0"/>
      <dgm:spPr/>
    </dgm:pt>
    <dgm:pt modelId="{704B187A-2650-4DCD-B573-EDF5783E382A}" type="pres">
      <dgm:prSet presAssocID="{78F4231E-DD70-44B5-A10B-D8AB20115FC9}" presName="parentText" presStyleLbl="node1" presStyleIdx="1" presStyleCnt="2">
        <dgm:presLayoutVars>
          <dgm:chMax val="0"/>
          <dgm:bulletEnabled val="1"/>
        </dgm:presLayoutVars>
      </dgm:prSet>
      <dgm:spPr/>
    </dgm:pt>
  </dgm:ptLst>
  <dgm:cxnLst>
    <dgm:cxn modelId="{E1E5B809-5208-4ED9-8468-B06AF9913D82}" srcId="{1ED776D1-6D07-4B0D-B08A-7050634589F0}" destId="{97763F44-91D7-4724-937C-613C509CA8BA}" srcOrd="0" destOrd="0" parTransId="{12DEC5AF-46DF-44AB-B246-8AFD1A642FD1}" sibTransId="{1B99D7D5-8903-492A-ADFC-07C5AD04C91E}"/>
    <dgm:cxn modelId="{C1B1326E-602C-4B86-BC0A-5275E1BD24A0}" type="presOf" srcId="{1ED776D1-6D07-4B0D-B08A-7050634589F0}" destId="{A2AB4347-434E-479B-BBB1-1F39F2BE7310}" srcOrd="0" destOrd="0" presId="urn:microsoft.com/office/officeart/2005/8/layout/vList2"/>
    <dgm:cxn modelId="{4974A0B1-C4DC-4106-A1DB-984462739C6B}" type="presOf" srcId="{78F4231E-DD70-44B5-A10B-D8AB20115FC9}" destId="{704B187A-2650-4DCD-B573-EDF5783E382A}" srcOrd="0" destOrd="0" presId="urn:microsoft.com/office/officeart/2005/8/layout/vList2"/>
    <dgm:cxn modelId="{62F7CEDF-E47D-4BAD-A409-3C0CA2AFA80E}" type="presOf" srcId="{97763F44-91D7-4724-937C-613C509CA8BA}" destId="{0CE5C9B4-9720-4DFB-8AE9-B6B74A4677E2}" srcOrd="0" destOrd="0" presId="urn:microsoft.com/office/officeart/2005/8/layout/vList2"/>
    <dgm:cxn modelId="{501597E4-0857-4EA3-8F8A-F29D1CDD73C1}" srcId="{1ED776D1-6D07-4B0D-B08A-7050634589F0}" destId="{78F4231E-DD70-44B5-A10B-D8AB20115FC9}" srcOrd="1" destOrd="0" parTransId="{0B699648-CDF6-4959-90EB-D04BB86FCD7D}" sibTransId="{A59A70B2-8DF8-4E2A-BC96-35C1017C88B2}"/>
    <dgm:cxn modelId="{D02DCBE9-ED54-4FB6-B7CD-1C5FC6AF19F7}" type="presParOf" srcId="{A2AB4347-434E-479B-BBB1-1F39F2BE7310}" destId="{0CE5C9B4-9720-4DFB-8AE9-B6B74A4677E2}" srcOrd="0" destOrd="0" presId="urn:microsoft.com/office/officeart/2005/8/layout/vList2"/>
    <dgm:cxn modelId="{D2308731-7DB6-4550-AE64-455B2921B951}" type="presParOf" srcId="{A2AB4347-434E-479B-BBB1-1F39F2BE7310}" destId="{FD02FE78-8043-45C9-953A-0623FCBA28D5}" srcOrd="1" destOrd="0" presId="urn:microsoft.com/office/officeart/2005/8/layout/vList2"/>
    <dgm:cxn modelId="{FAFCE2B5-723F-4171-82C0-80F3A6F0FD56}" type="presParOf" srcId="{A2AB4347-434E-479B-BBB1-1F39F2BE7310}" destId="{704B187A-2650-4DCD-B573-EDF5783E382A}"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B202F2-2D7D-48EC-8D9C-80921C9D681D}">
      <dsp:nvSpPr>
        <dsp:cNvPr id="0" name=""/>
        <dsp:cNvSpPr/>
      </dsp:nvSpPr>
      <dsp:spPr>
        <a:xfrm>
          <a:off x="0" y="35267"/>
          <a:ext cx="4683949" cy="133866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lt-LT" sz="1900" kern="1200"/>
            <a:t>Tarminė leksika, arba leksiniai dialektizmai, yra žodžiai, kurie žinomi tik apibrėžtos teritorijos tarmėms.</a:t>
          </a:r>
          <a:endParaRPr lang="en-US" sz="1900" kern="1200"/>
        </a:p>
      </dsp:txBody>
      <dsp:txXfrm>
        <a:off x="65348" y="100615"/>
        <a:ext cx="4553253" cy="1207966"/>
      </dsp:txXfrm>
    </dsp:sp>
    <dsp:sp modelId="{6B080E73-5976-4096-B352-E46DB5CE593C}">
      <dsp:nvSpPr>
        <dsp:cNvPr id="0" name=""/>
        <dsp:cNvSpPr/>
      </dsp:nvSpPr>
      <dsp:spPr>
        <a:xfrm>
          <a:off x="0" y="1428650"/>
          <a:ext cx="4683949" cy="1338662"/>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lt-LT" sz="1900" kern="1200"/>
            <a:t>Leksiniai dialektizmai esti dviejų rūšių:</a:t>
          </a:r>
          <a:endParaRPr lang="en-US" sz="1900" kern="1200"/>
        </a:p>
      </dsp:txBody>
      <dsp:txXfrm>
        <a:off x="65348" y="1493998"/>
        <a:ext cx="4553253" cy="1207966"/>
      </dsp:txXfrm>
    </dsp:sp>
    <dsp:sp modelId="{3C5BEDB5-CDDC-437B-8789-0010C24643F5}">
      <dsp:nvSpPr>
        <dsp:cNvPr id="0" name=""/>
        <dsp:cNvSpPr/>
      </dsp:nvSpPr>
      <dsp:spPr>
        <a:xfrm>
          <a:off x="0" y="2822033"/>
          <a:ext cx="4683949" cy="1338662"/>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lt-LT" sz="1900" kern="1200"/>
            <a:t>1. </a:t>
          </a:r>
          <a:r>
            <a:rPr lang="lt-LT" sz="1900" i="1" kern="1200"/>
            <a:t>tikrieji </a:t>
          </a:r>
          <a:r>
            <a:rPr lang="lt-LT" sz="1900" kern="1200"/>
            <a:t>leksiniai dialektizmai - tarmiški žodžiai, turintys šaknį, kurios visai nėra bendrinėje kalboje (</a:t>
          </a:r>
          <a:r>
            <a:rPr lang="lt-LT" sz="1900" i="1" kern="1200"/>
            <a:t>bengti</a:t>
          </a:r>
          <a:r>
            <a:rPr lang="lt-LT" sz="1900" kern="1200"/>
            <a:t> – baigti, </a:t>
          </a:r>
          <a:r>
            <a:rPr lang="lt-LT" sz="1900" i="1" kern="1200"/>
            <a:t>cyrulys</a:t>
          </a:r>
          <a:r>
            <a:rPr lang="lt-LT" sz="1900" kern="1200"/>
            <a:t> – vyturys).</a:t>
          </a:r>
          <a:endParaRPr lang="en-US" sz="1900" kern="1200"/>
        </a:p>
      </dsp:txBody>
      <dsp:txXfrm>
        <a:off x="65348" y="2887381"/>
        <a:ext cx="4553253" cy="1207966"/>
      </dsp:txXfrm>
    </dsp:sp>
    <dsp:sp modelId="{208D7C79-5256-435D-994F-29BFF0BDF42C}">
      <dsp:nvSpPr>
        <dsp:cNvPr id="0" name=""/>
        <dsp:cNvSpPr/>
      </dsp:nvSpPr>
      <dsp:spPr>
        <a:xfrm>
          <a:off x="0" y="4215416"/>
          <a:ext cx="4683949" cy="1338662"/>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lt-LT" sz="1900" kern="1200"/>
            <a:t>2. </a:t>
          </a:r>
          <a:r>
            <a:rPr lang="lt-LT" sz="1900" i="1" kern="1200"/>
            <a:t>semantiniai </a:t>
          </a:r>
          <a:r>
            <a:rPr lang="lt-LT" sz="1900" kern="1200"/>
            <a:t>dialektizmai - žodžiai, kurie turi tik tarmei būdingą reikšmę (</a:t>
          </a:r>
          <a:r>
            <a:rPr lang="lt-LT" sz="1900" i="1" kern="1200"/>
            <a:t>brėkšti</a:t>
          </a:r>
          <a:r>
            <a:rPr lang="lt-LT" sz="1900" kern="1200"/>
            <a:t> – temti, </a:t>
          </a:r>
          <a:r>
            <a:rPr lang="lt-LT" sz="1900" i="1" kern="1200"/>
            <a:t>irklas</a:t>
          </a:r>
          <a:r>
            <a:rPr lang="lt-LT" sz="1900" kern="1200"/>
            <a:t> – laivelis).</a:t>
          </a:r>
          <a:endParaRPr lang="en-US" sz="1900" kern="1200"/>
        </a:p>
      </dsp:txBody>
      <dsp:txXfrm>
        <a:off x="65348" y="4280764"/>
        <a:ext cx="4553253" cy="12079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9B0D86-55CB-40CC-BF05-269B56530798}">
      <dsp:nvSpPr>
        <dsp:cNvPr id="0" name=""/>
        <dsp:cNvSpPr/>
      </dsp:nvSpPr>
      <dsp:spPr>
        <a:xfrm>
          <a:off x="0" y="2729"/>
          <a:ext cx="813690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606FD72-4449-4C2D-AC22-393E88D83B3D}">
      <dsp:nvSpPr>
        <dsp:cNvPr id="0" name=""/>
        <dsp:cNvSpPr/>
      </dsp:nvSpPr>
      <dsp:spPr>
        <a:xfrm>
          <a:off x="0" y="2729"/>
          <a:ext cx="8136904" cy="930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lt-LT" sz="2300" b="1" kern="1200"/>
            <a:t>Skoliniai</a:t>
          </a:r>
          <a:r>
            <a:rPr lang="lt-LT" sz="2300" kern="1200"/>
            <a:t> yra svetimos kilmės žodžiai, įvairiu kontaktų (ekonominių, politinių, kultūrinių ir kt.) keliu atėję daugiausia iš kaimyninių kalbų.</a:t>
          </a:r>
          <a:endParaRPr lang="en-US" sz="2300" kern="1200"/>
        </a:p>
      </dsp:txBody>
      <dsp:txXfrm>
        <a:off x="0" y="2729"/>
        <a:ext cx="8136904" cy="930648"/>
      </dsp:txXfrm>
    </dsp:sp>
    <dsp:sp modelId="{3A496F7B-A39D-4271-8BE2-836832E6667D}">
      <dsp:nvSpPr>
        <dsp:cNvPr id="0" name=""/>
        <dsp:cNvSpPr/>
      </dsp:nvSpPr>
      <dsp:spPr>
        <a:xfrm>
          <a:off x="0" y="933377"/>
          <a:ext cx="8136904" cy="0"/>
        </a:xfrm>
        <a:prstGeom prst="line">
          <a:avLst/>
        </a:prstGeom>
        <a:solidFill>
          <a:schemeClr val="accent2">
            <a:hueOff val="-291073"/>
            <a:satOff val="-16786"/>
            <a:lumOff val="1726"/>
            <a:alphaOff val="0"/>
          </a:schemeClr>
        </a:solidFill>
        <a:ln w="12700" cap="flat" cmpd="sng" algn="ctr">
          <a:solidFill>
            <a:schemeClr val="accent2">
              <a:hueOff val="-291073"/>
              <a:satOff val="-16786"/>
              <a:lumOff val="172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61A79B-6FCD-4EAC-8DDF-D230283FED94}">
      <dsp:nvSpPr>
        <dsp:cNvPr id="0" name=""/>
        <dsp:cNvSpPr/>
      </dsp:nvSpPr>
      <dsp:spPr>
        <a:xfrm>
          <a:off x="0" y="933377"/>
          <a:ext cx="8136904" cy="930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lt-LT" sz="2300" b="1" kern="1200" dirty="0"/>
            <a:t>Pagal kilmę </a:t>
          </a:r>
          <a:r>
            <a:rPr lang="lt-LT" sz="2300" kern="1200" dirty="0"/>
            <a:t>skirstomi į: </a:t>
          </a:r>
          <a:r>
            <a:rPr lang="lt-LT" sz="2300" u="sng" kern="1200" dirty="0"/>
            <a:t>slavizmus</a:t>
          </a:r>
          <a:r>
            <a:rPr lang="lt-LT" sz="2300" kern="1200" dirty="0"/>
            <a:t> (agurkas, blynas, knyga)</a:t>
          </a:r>
          <a:r>
            <a:rPr lang="lt-LT" sz="2300" u="sng" kern="1200" dirty="0"/>
            <a:t>, germanizmus</a:t>
          </a:r>
          <a:r>
            <a:rPr lang="lt-LT" sz="2300" kern="1200" dirty="0"/>
            <a:t> (kunigas, pinigas, bulius).</a:t>
          </a:r>
          <a:endParaRPr lang="en-US" sz="2300" kern="1200" dirty="0"/>
        </a:p>
      </dsp:txBody>
      <dsp:txXfrm>
        <a:off x="0" y="933377"/>
        <a:ext cx="8136904" cy="930648"/>
      </dsp:txXfrm>
    </dsp:sp>
    <dsp:sp modelId="{739A0F7A-936E-4FFC-9161-3B37B3A569A1}">
      <dsp:nvSpPr>
        <dsp:cNvPr id="0" name=""/>
        <dsp:cNvSpPr/>
      </dsp:nvSpPr>
      <dsp:spPr>
        <a:xfrm>
          <a:off x="0" y="1864025"/>
          <a:ext cx="8136904" cy="0"/>
        </a:xfrm>
        <a:prstGeom prst="line">
          <a:avLst/>
        </a:prstGeom>
        <a:solidFill>
          <a:schemeClr val="accent2">
            <a:hueOff val="-582145"/>
            <a:satOff val="-33571"/>
            <a:lumOff val="3451"/>
            <a:alphaOff val="0"/>
          </a:schemeClr>
        </a:solidFill>
        <a:ln w="12700" cap="flat" cmpd="sng" algn="ctr">
          <a:solidFill>
            <a:schemeClr val="accent2">
              <a:hueOff val="-582145"/>
              <a:satOff val="-33571"/>
              <a:lumOff val="345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54AE189-A9BE-439C-B808-66717FEB8BDB}">
      <dsp:nvSpPr>
        <dsp:cNvPr id="0" name=""/>
        <dsp:cNvSpPr/>
      </dsp:nvSpPr>
      <dsp:spPr>
        <a:xfrm>
          <a:off x="0" y="1864025"/>
          <a:ext cx="8136904" cy="930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lt-LT" sz="2300" b="1" kern="1200"/>
            <a:t>Pagal asimiliavimosi laipsnį </a:t>
          </a:r>
          <a:r>
            <a:rPr lang="lt-LT" sz="2300" kern="1200"/>
            <a:t>lietuvių kalbos skoliniai skirstomi į tris grupes: </a:t>
          </a:r>
          <a:endParaRPr lang="en-US" sz="2300" kern="1200"/>
        </a:p>
      </dsp:txBody>
      <dsp:txXfrm>
        <a:off x="0" y="1864025"/>
        <a:ext cx="8136904" cy="930648"/>
      </dsp:txXfrm>
    </dsp:sp>
    <dsp:sp modelId="{D8543C93-A03A-4C47-B096-8E4DBB536B29}">
      <dsp:nvSpPr>
        <dsp:cNvPr id="0" name=""/>
        <dsp:cNvSpPr/>
      </dsp:nvSpPr>
      <dsp:spPr>
        <a:xfrm>
          <a:off x="0" y="2794673"/>
          <a:ext cx="8136904" cy="0"/>
        </a:xfrm>
        <a:prstGeom prst="line">
          <a:avLst/>
        </a:prstGeom>
        <a:solidFill>
          <a:schemeClr val="accent2">
            <a:hueOff val="-873218"/>
            <a:satOff val="-50357"/>
            <a:lumOff val="5177"/>
            <a:alphaOff val="0"/>
          </a:schemeClr>
        </a:solidFill>
        <a:ln w="12700" cap="flat" cmpd="sng" algn="ctr">
          <a:solidFill>
            <a:schemeClr val="accent2">
              <a:hueOff val="-873218"/>
              <a:satOff val="-50357"/>
              <a:lumOff val="517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19DF10-1209-4FB0-A259-2B735E74CB17}">
      <dsp:nvSpPr>
        <dsp:cNvPr id="0" name=""/>
        <dsp:cNvSpPr/>
      </dsp:nvSpPr>
      <dsp:spPr>
        <a:xfrm>
          <a:off x="0" y="2794673"/>
          <a:ext cx="8136904" cy="930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lt-LT" sz="2300" kern="1200" dirty="0"/>
            <a:t>1. Tikruosius skolinius - įeina į pagrindinį bendrinės kalbos žodyno fondą, suvokiami kaip savi.</a:t>
          </a:r>
          <a:endParaRPr lang="en-US" sz="2300" kern="1200" dirty="0"/>
        </a:p>
      </dsp:txBody>
      <dsp:txXfrm>
        <a:off x="0" y="2794673"/>
        <a:ext cx="8136904" cy="930648"/>
      </dsp:txXfrm>
    </dsp:sp>
    <dsp:sp modelId="{BACBEFC9-1498-43C6-9A01-567635BC5218}">
      <dsp:nvSpPr>
        <dsp:cNvPr id="0" name=""/>
        <dsp:cNvSpPr/>
      </dsp:nvSpPr>
      <dsp:spPr>
        <a:xfrm>
          <a:off x="0" y="3725321"/>
          <a:ext cx="8136904" cy="0"/>
        </a:xfrm>
        <a:prstGeom prst="line">
          <a:avLst/>
        </a:prstGeom>
        <a:solidFill>
          <a:schemeClr val="accent2">
            <a:hueOff val="-1164290"/>
            <a:satOff val="-67142"/>
            <a:lumOff val="6902"/>
            <a:alphaOff val="0"/>
          </a:schemeClr>
        </a:solidFill>
        <a:ln w="12700" cap="flat" cmpd="sng" algn="ctr">
          <a:solidFill>
            <a:schemeClr val="accent2">
              <a:hueOff val="-1164290"/>
              <a:satOff val="-67142"/>
              <a:lumOff val="69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F9775B-068F-458E-BCD3-5EAC15BDF486}">
      <dsp:nvSpPr>
        <dsp:cNvPr id="0" name=""/>
        <dsp:cNvSpPr/>
      </dsp:nvSpPr>
      <dsp:spPr>
        <a:xfrm>
          <a:off x="0" y="3725321"/>
          <a:ext cx="8136904" cy="930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lt-LT" sz="2300" kern="1200"/>
            <a:t>2.</a:t>
          </a:r>
          <a:r>
            <a:rPr lang="lt-LT" sz="2300" i="1" kern="1200"/>
            <a:t> </a:t>
          </a:r>
          <a:r>
            <a:rPr lang="lt-LT" sz="2300" kern="1200"/>
            <a:t>Tarptautinius žodžius - aiškiai suvokiami kaip svetimos kilmės žodžiai</a:t>
          </a:r>
          <a:r>
            <a:rPr lang="lt-LT" sz="2300" i="1" kern="1200"/>
            <a:t>.</a:t>
          </a:r>
          <a:endParaRPr lang="en-US" sz="2300" kern="1200"/>
        </a:p>
      </dsp:txBody>
      <dsp:txXfrm>
        <a:off x="0" y="3725321"/>
        <a:ext cx="8136904" cy="930648"/>
      </dsp:txXfrm>
    </dsp:sp>
    <dsp:sp modelId="{3E99C5D5-77C7-4AF1-B96E-6685ACCA7718}">
      <dsp:nvSpPr>
        <dsp:cNvPr id="0" name=""/>
        <dsp:cNvSpPr/>
      </dsp:nvSpPr>
      <dsp:spPr>
        <a:xfrm>
          <a:off x="0" y="4655969"/>
          <a:ext cx="8136904"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745486-C138-4253-AB85-7E57E719968B}">
      <dsp:nvSpPr>
        <dsp:cNvPr id="0" name=""/>
        <dsp:cNvSpPr/>
      </dsp:nvSpPr>
      <dsp:spPr>
        <a:xfrm>
          <a:off x="0" y="4655969"/>
          <a:ext cx="8136904" cy="930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lt-LT" sz="2300" kern="1200" dirty="0"/>
            <a:t>3. Svetimybes (barbarizmus) - neatitinka bendrinės kalbos normų ir lieka už jos ribų. Bendrinėje kalboje visi jie turi pakaitalus. </a:t>
          </a:r>
          <a:endParaRPr lang="en-US" sz="2300" kern="1200" dirty="0"/>
        </a:p>
      </dsp:txBody>
      <dsp:txXfrm>
        <a:off x="0" y="4655969"/>
        <a:ext cx="8136904" cy="9306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E5C9B4-9720-4DFB-8AE9-B6B74A4677E2}">
      <dsp:nvSpPr>
        <dsp:cNvPr id="0" name=""/>
        <dsp:cNvSpPr/>
      </dsp:nvSpPr>
      <dsp:spPr>
        <a:xfrm>
          <a:off x="0" y="726444"/>
          <a:ext cx="7886700" cy="136714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l" defTabSz="2533650">
            <a:lnSpc>
              <a:spcPct val="90000"/>
            </a:lnSpc>
            <a:spcBef>
              <a:spcPct val="0"/>
            </a:spcBef>
            <a:spcAft>
              <a:spcPct val="35000"/>
            </a:spcAft>
            <a:buNone/>
          </a:pPr>
          <a:r>
            <a:rPr lang="lt-LT" sz="5700" kern="1200"/>
            <a:t>Vadovėlis </a:t>
          </a:r>
          <a:r>
            <a:rPr lang="en-US" sz="5700" kern="1200"/>
            <a:t>62 psl.- 63 psl.</a:t>
          </a:r>
        </a:p>
      </dsp:txBody>
      <dsp:txXfrm>
        <a:off x="66738" y="793182"/>
        <a:ext cx="7753224" cy="1233668"/>
      </dsp:txXfrm>
    </dsp:sp>
    <dsp:sp modelId="{704B187A-2650-4DCD-B573-EDF5783E382A}">
      <dsp:nvSpPr>
        <dsp:cNvPr id="0" name=""/>
        <dsp:cNvSpPr/>
      </dsp:nvSpPr>
      <dsp:spPr>
        <a:xfrm>
          <a:off x="0" y="2257749"/>
          <a:ext cx="7886700" cy="136714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l" defTabSz="2533650">
            <a:lnSpc>
              <a:spcPct val="90000"/>
            </a:lnSpc>
            <a:spcBef>
              <a:spcPct val="0"/>
            </a:spcBef>
            <a:spcAft>
              <a:spcPct val="35000"/>
            </a:spcAft>
            <a:buNone/>
          </a:pPr>
          <a:r>
            <a:rPr lang="en-US" sz="5700" kern="1200"/>
            <a:t>Ra</a:t>
          </a:r>
          <a:r>
            <a:rPr lang="lt-LT" sz="5700" kern="1200"/>
            <a:t>š</a:t>
          </a:r>
          <a:r>
            <a:rPr lang="en-US" sz="5700" kern="1200"/>
            <a:t>tu 64 psl. 15.1</a:t>
          </a:r>
        </a:p>
      </dsp:txBody>
      <dsp:txXfrm>
        <a:off x="66738" y="2324487"/>
        <a:ext cx="7753224" cy="123366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A883811-FF09-6FF8-72D0-56724C53F3C7}"/>
              </a:ext>
            </a:extLst>
          </p:cNvPr>
          <p:cNvSpPr>
            <a:spLocks noGrp="1"/>
          </p:cNvSpPr>
          <p:nvPr>
            <p:ph type="ctrTitle"/>
          </p:nvPr>
        </p:nvSpPr>
        <p:spPr>
          <a:xfrm>
            <a:off x="1143000" y="1122363"/>
            <a:ext cx="6858000" cy="2387600"/>
          </a:xfrm>
        </p:spPr>
        <p:txBody>
          <a:bodyPr anchor="b"/>
          <a:lstStyle>
            <a:lvl1pPr algn="ctr">
              <a:defRPr sz="4500"/>
            </a:lvl1pPr>
          </a:lstStyle>
          <a:p>
            <a:r>
              <a:rPr lang="lt-LT"/>
              <a:t>Spustelėję redaguokite stilių</a:t>
            </a:r>
          </a:p>
        </p:txBody>
      </p:sp>
      <p:sp>
        <p:nvSpPr>
          <p:cNvPr id="3" name="Antrinis pavadinimas 2">
            <a:extLst>
              <a:ext uri="{FF2B5EF4-FFF2-40B4-BE49-F238E27FC236}">
                <a16:creationId xmlns:a16="http://schemas.microsoft.com/office/drawing/2014/main" id="{931DB117-D078-1ACC-38A6-458D320B6E4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lt-LT"/>
              <a:t>Spustelėkite norėdami redaguoti šablono paantraštės stilių</a:t>
            </a:r>
          </a:p>
        </p:txBody>
      </p:sp>
      <p:sp>
        <p:nvSpPr>
          <p:cNvPr id="4" name="Datos vietos rezervavimo ženklas 3">
            <a:extLst>
              <a:ext uri="{FF2B5EF4-FFF2-40B4-BE49-F238E27FC236}">
                <a16:creationId xmlns:a16="http://schemas.microsoft.com/office/drawing/2014/main" id="{7105166A-7735-CB4E-A7A1-29FD037CF778}"/>
              </a:ext>
            </a:extLst>
          </p:cNvPr>
          <p:cNvSpPr>
            <a:spLocks noGrp="1"/>
          </p:cNvSpPr>
          <p:nvPr>
            <p:ph type="dt" sz="half" idx="10"/>
          </p:nvPr>
        </p:nvSpPr>
        <p:spPr/>
        <p:txBody>
          <a:bodyPr/>
          <a:lstStyle/>
          <a:p>
            <a:fld id="{6F46367F-2F07-459E-B9B2-10D77C9019E2}" type="datetimeFigureOut">
              <a:rPr lang="lt-LT" smtClean="0"/>
              <a:pPr/>
              <a:t>2023-11-20</a:t>
            </a:fld>
            <a:endParaRPr lang="lt-LT"/>
          </a:p>
        </p:txBody>
      </p:sp>
      <p:sp>
        <p:nvSpPr>
          <p:cNvPr id="5" name="Poraštės vietos rezervavimo ženklas 4">
            <a:extLst>
              <a:ext uri="{FF2B5EF4-FFF2-40B4-BE49-F238E27FC236}">
                <a16:creationId xmlns:a16="http://schemas.microsoft.com/office/drawing/2014/main" id="{3F962A4E-E1A4-6F4A-F295-A7ED93A7BBAF}"/>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77CE5D54-51EC-EA3D-3AC1-F8031D43B540}"/>
              </a:ext>
            </a:extLst>
          </p:cNvPr>
          <p:cNvSpPr>
            <a:spLocks noGrp="1"/>
          </p:cNvSpPr>
          <p:nvPr>
            <p:ph type="sldNum" sz="quarter" idx="12"/>
          </p:nvPr>
        </p:nvSpPr>
        <p:spPr/>
        <p:txBody>
          <a:bodyPr/>
          <a:lstStyle/>
          <a:p>
            <a:fld id="{9E74F052-FA69-4019-8142-BA189A1EF313}" type="slidenum">
              <a:rPr lang="lt-LT" smtClean="0"/>
              <a:pPr/>
              <a:t>‹#›</a:t>
            </a:fld>
            <a:endParaRPr lang="lt-LT"/>
          </a:p>
        </p:txBody>
      </p:sp>
    </p:spTree>
    <p:extLst>
      <p:ext uri="{BB962C8B-B14F-4D97-AF65-F5344CB8AC3E}">
        <p14:creationId xmlns:p14="http://schemas.microsoft.com/office/powerpoint/2010/main" val="901849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33A71D5-E47A-CA84-CB18-FB5CF5AD4B0A}"/>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ED7DD0DE-48CC-0109-A18D-4CEACDA869C0}"/>
              </a:ext>
            </a:extLst>
          </p:cNvPr>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9B726BDC-3FE5-FEE1-B3B7-2F2C0B6A9503}"/>
              </a:ext>
            </a:extLst>
          </p:cNvPr>
          <p:cNvSpPr>
            <a:spLocks noGrp="1"/>
          </p:cNvSpPr>
          <p:nvPr>
            <p:ph type="dt" sz="half" idx="10"/>
          </p:nvPr>
        </p:nvSpPr>
        <p:spPr/>
        <p:txBody>
          <a:bodyPr/>
          <a:lstStyle/>
          <a:p>
            <a:fld id="{6F46367F-2F07-459E-B9B2-10D77C9019E2}" type="datetimeFigureOut">
              <a:rPr lang="lt-LT" smtClean="0"/>
              <a:pPr/>
              <a:t>2023-11-20</a:t>
            </a:fld>
            <a:endParaRPr lang="lt-LT"/>
          </a:p>
        </p:txBody>
      </p:sp>
      <p:sp>
        <p:nvSpPr>
          <p:cNvPr id="5" name="Poraštės vietos rezervavimo ženklas 4">
            <a:extLst>
              <a:ext uri="{FF2B5EF4-FFF2-40B4-BE49-F238E27FC236}">
                <a16:creationId xmlns:a16="http://schemas.microsoft.com/office/drawing/2014/main" id="{8DC1F2C7-2F27-DD4A-8FF1-32D9A0699D2D}"/>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1BAC014F-5C25-89CD-A0F3-EF2CE6D05033}"/>
              </a:ext>
            </a:extLst>
          </p:cNvPr>
          <p:cNvSpPr>
            <a:spLocks noGrp="1"/>
          </p:cNvSpPr>
          <p:nvPr>
            <p:ph type="sldNum" sz="quarter" idx="12"/>
          </p:nvPr>
        </p:nvSpPr>
        <p:spPr/>
        <p:txBody>
          <a:bodyPr/>
          <a:lstStyle/>
          <a:p>
            <a:fld id="{9E74F052-FA69-4019-8142-BA189A1EF313}" type="slidenum">
              <a:rPr lang="lt-LT" smtClean="0"/>
              <a:pPr/>
              <a:t>‹#›</a:t>
            </a:fld>
            <a:endParaRPr lang="lt-LT"/>
          </a:p>
        </p:txBody>
      </p:sp>
    </p:spTree>
    <p:extLst>
      <p:ext uri="{BB962C8B-B14F-4D97-AF65-F5344CB8AC3E}">
        <p14:creationId xmlns:p14="http://schemas.microsoft.com/office/powerpoint/2010/main" val="681810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65D938A-F03D-764F-7696-5A3FB2C37F27}"/>
              </a:ext>
            </a:extLst>
          </p:cNvPr>
          <p:cNvSpPr>
            <a:spLocks noGrp="1"/>
          </p:cNvSpPr>
          <p:nvPr>
            <p:ph type="title"/>
          </p:nvPr>
        </p:nvSpPr>
        <p:spPr>
          <a:xfrm>
            <a:off x="623888" y="1709739"/>
            <a:ext cx="7886700" cy="2852737"/>
          </a:xfrm>
        </p:spPr>
        <p:txBody>
          <a:bodyPr anchor="b"/>
          <a:lstStyle>
            <a:lvl1pPr>
              <a:defRPr sz="4500"/>
            </a:lvl1pPr>
          </a:lstStyle>
          <a:p>
            <a:r>
              <a:rPr lang="lt-LT"/>
              <a:t>Spustelėję redaguokite stilių</a:t>
            </a:r>
          </a:p>
        </p:txBody>
      </p:sp>
      <p:sp>
        <p:nvSpPr>
          <p:cNvPr id="3" name="Teksto vietos rezervavimo ženklas 2">
            <a:extLst>
              <a:ext uri="{FF2B5EF4-FFF2-40B4-BE49-F238E27FC236}">
                <a16:creationId xmlns:a16="http://schemas.microsoft.com/office/drawing/2014/main" id="{232B52DF-C9DF-A2C0-4606-A6AFD7FB2061}"/>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lt-LT"/>
              <a:t>Spustelėkite, kad galėtumėte redaguoti šablono teksto stilius</a:t>
            </a:r>
          </a:p>
        </p:txBody>
      </p:sp>
      <p:sp>
        <p:nvSpPr>
          <p:cNvPr id="4" name="Datos vietos rezervavimo ženklas 3">
            <a:extLst>
              <a:ext uri="{FF2B5EF4-FFF2-40B4-BE49-F238E27FC236}">
                <a16:creationId xmlns:a16="http://schemas.microsoft.com/office/drawing/2014/main" id="{193EB0E0-191F-F822-C81E-DB5230ED8A50}"/>
              </a:ext>
            </a:extLst>
          </p:cNvPr>
          <p:cNvSpPr>
            <a:spLocks noGrp="1"/>
          </p:cNvSpPr>
          <p:nvPr>
            <p:ph type="dt" sz="half" idx="10"/>
          </p:nvPr>
        </p:nvSpPr>
        <p:spPr/>
        <p:txBody>
          <a:bodyPr/>
          <a:lstStyle/>
          <a:p>
            <a:fld id="{6F46367F-2F07-459E-B9B2-10D77C9019E2}" type="datetimeFigureOut">
              <a:rPr lang="lt-LT" smtClean="0"/>
              <a:pPr/>
              <a:t>2023-11-20</a:t>
            </a:fld>
            <a:endParaRPr lang="lt-LT"/>
          </a:p>
        </p:txBody>
      </p:sp>
      <p:sp>
        <p:nvSpPr>
          <p:cNvPr id="5" name="Poraštės vietos rezervavimo ženklas 4">
            <a:extLst>
              <a:ext uri="{FF2B5EF4-FFF2-40B4-BE49-F238E27FC236}">
                <a16:creationId xmlns:a16="http://schemas.microsoft.com/office/drawing/2014/main" id="{CB517304-FB51-0DD0-A00F-06E48C2FEDEE}"/>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FD9807CA-E869-7B3D-B836-CB85910759BB}"/>
              </a:ext>
            </a:extLst>
          </p:cNvPr>
          <p:cNvSpPr>
            <a:spLocks noGrp="1"/>
          </p:cNvSpPr>
          <p:nvPr>
            <p:ph type="sldNum" sz="quarter" idx="12"/>
          </p:nvPr>
        </p:nvSpPr>
        <p:spPr/>
        <p:txBody>
          <a:bodyPr/>
          <a:lstStyle/>
          <a:p>
            <a:fld id="{9E74F052-FA69-4019-8142-BA189A1EF313}" type="slidenum">
              <a:rPr lang="lt-LT" smtClean="0"/>
              <a:pPr/>
              <a:t>‹#›</a:t>
            </a:fld>
            <a:endParaRPr lang="lt-LT"/>
          </a:p>
        </p:txBody>
      </p:sp>
    </p:spTree>
    <p:extLst>
      <p:ext uri="{BB962C8B-B14F-4D97-AF65-F5344CB8AC3E}">
        <p14:creationId xmlns:p14="http://schemas.microsoft.com/office/powerpoint/2010/main" val="2545143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E90061A-FD45-66F5-E251-3E93DBBE43BE}"/>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1BA4B44C-54CB-01C3-9514-9932155FABB6}"/>
              </a:ext>
            </a:extLst>
          </p:cNvPr>
          <p:cNvSpPr>
            <a:spLocks noGrp="1"/>
          </p:cNvSpPr>
          <p:nvPr>
            <p:ph sz="half" idx="1"/>
          </p:nvPr>
        </p:nvSpPr>
        <p:spPr>
          <a:xfrm>
            <a:off x="628650" y="1825625"/>
            <a:ext cx="38862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urinio vietos rezervavimo ženklas 3">
            <a:extLst>
              <a:ext uri="{FF2B5EF4-FFF2-40B4-BE49-F238E27FC236}">
                <a16:creationId xmlns:a16="http://schemas.microsoft.com/office/drawing/2014/main" id="{8C686F60-2D82-ACB1-97E5-136CDBF937AF}"/>
              </a:ext>
            </a:extLst>
          </p:cNvPr>
          <p:cNvSpPr>
            <a:spLocks noGrp="1"/>
          </p:cNvSpPr>
          <p:nvPr>
            <p:ph sz="half" idx="2"/>
          </p:nvPr>
        </p:nvSpPr>
        <p:spPr>
          <a:xfrm>
            <a:off x="4629150" y="1825625"/>
            <a:ext cx="38862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Datos vietos rezervavimo ženklas 4">
            <a:extLst>
              <a:ext uri="{FF2B5EF4-FFF2-40B4-BE49-F238E27FC236}">
                <a16:creationId xmlns:a16="http://schemas.microsoft.com/office/drawing/2014/main" id="{2F7BAA72-2A7F-935B-020E-3D5545A67903}"/>
              </a:ext>
            </a:extLst>
          </p:cNvPr>
          <p:cNvSpPr>
            <a:spLocks noGrp="1"/>
          </p:cNvSpPr>
          <p:nvPr>
            <p:ph type="dt" sz="half" idx="10"/>
          </p:nvPr>
        </p:nvSpPr>
        <p:spPr/>
        <p:txBody>
          <a:bodyPr/>
          <a:lstStyle/>
          <a:p>
            <a:fld id="{6F46367F-2F07-459E-B9B2-10D77C9019E2}" type="datetimeFigureOut">
              <a:rPr lang="lt-LT" smtClean="0"/>
              <a:pPr/>
              <a:t>2023-11-20</a:t>
            </a:fld>
            <a:endParaRPr lang="lt-LT"/>
          </a:p>
        </p:txBody>
      </p:sp>
      <p:sp>
        <p:nvSpPr>
          <p:cNvPr id="6" name="Poraštės vietos rezervavimo ženklas 5">
            <a:extLst>
              <a:ext uri="{FF2B5EF4-FFF2-40B4-BE49-F238E27FC236}">
                <a16:creationId xmlns:a16="http://schemas.microsoft.com/office/drawing/2014/main" id="{28C365F7-987E-D30A-5199-45FB01762641}"/>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E7307A32-591F-AEA1-F916-5D14AAFCEF02}"/>
              </a:ext>
            </a:extLst>
          </p:cNvPr>
          <p:cNvSpPr>
            <a:spLocks noGrp="1"/>
          </p:cNvSpPr>
          <p:nvPr>
            <p:ph type="sldNum" sz="quarter" idx="12"/>
          </p:nvPr>
        </p:nvSpPr>
        <p:spPr/>
        <p:txBody>
          <a:bodyPr/>
          <a:lstStyle/>
          <a:p>
            <a:fld id="{9E74F052-FA69-4019-8142-BA189A1EF313}" type="slidenum">
              <a:rPr lang="lt-LT" smtClean="0"/>
              <a:pPr/>
              <a:t>‹#›</a:t>
            </a:fld>
            <a:endParaRPr lang="lt-LT"/>
          </a:p>
        </p:txBody>
      </p:sp>
    </p:spTree>
    <p:extLst>
      <p:ext uri="{BB962C8B-B14F-4D97-AF65-F5344CB8AC3E}">
        <p14:creationId xmlns:p14="http://schemas.microsoft.com/office/powerpoint/2010/main" val="3230586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BC842D1-532F-C8D3-F56F-2A980EB74506}"/>
              </a:ext>
            </a:extLst>
          </p:cNvPr>
          <p:cNvSpPr>
            <a:spLocks noGrp="1"/>
          </p:cNvSpPr>
          <p:nvPr>
            <p:ph type="title"/>
          </p:nvPr>
        </p:nvSpPr>
        <p:spPr>
          <a:xfrm>
            <a:off x="629841" y="365126"/>
            <a:ext cx="7886700" cy="1325563"/>
          </a:xfrm>
        </p:spPr>
        <p:txBody>
          <a:bodyPr/>
          <a:lstStyle/>
          <a:p>
            <a:r>
              <a:rPr lang="lt-LT"/>
              <a:t>Spustelėję redaguokite stilių</a:t>
            </a:r>
          </a:p>
        </p:txBody>
      </p:sp>
      <p:sp>
        <p:nvSpPr>
          <p:cNvPr id="3" name="Teksto vietos rezervavimo ženklas 2">
            <a:extLst>
              <a:ext uri="{FF2B5EF4-FFF2-40B4-BE49-F238E27FC236}">
                <a16:creationId xmlns:a16="http://schemas.microsoft.com/office/drawing/2014/main" id="{69AEED68-51D1-4963-B94B-3869F5EB9808}"/>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lt-LT"/>
              <a:t>Spustelėkite, kad galėtumėte redaguoti šablono teksto stilius</a:t>
            </a:r>
          </a:p>
        </p:txBody>
      </p:sp>
      <p:sp>
        <p:nvSpPr>
          <p:cNvPr id="4" name="Turinio vietos rezervavimo ženklas 3">
            <a:extLst>
              <a:ext uri="{FF2B5EF4-FFF2-40B4-BE49-F238E27FC236}">
                <a16:creationId xmlns:a16="http://schemas.microsoft.com/office/drawing/2014/main" id="{BB331985-882E-66D3-A9D9-C077953E2393}"/>
              </a:ext>
            </a:extLst>
          </p:cNvPr>
          <p:cNvSpPr>
            <a:spLocks noGrp="1"/>
          </p:cNvSpPr>
          <p:nvPr>
            <p:ph sz="half" idx="2"/>
          </p:nvPr>
        </p:nvSpPr>
        <p:spPr>
          <a:xfrm>
            <a:off x="629842" y="2505075"/>
            <a:ext cx="3868340"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Teksto vietos rezervavimo ženklas 4">
            <a:extLst>
              <a:ext uri="{FF2B5EF4-FFF2-40B4-BE49-F238E27FC236}">
                <a16:creationId xmlns:a16="http://schemas.microsoft.com/office/drawing/2014/main" id="{95475DB6-955C-BA32-E95D-2F630CD59D7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lt-LT"/>
              <a:t>Spustelėkite, kad galėtumėte redaguoti šablono teksto stilius</a:t>
            </a:r>
          </a:p>
        </p:txBody>
      </p:sp>
      <p:sp>
        <p:nvSpPr>
          <p:cNvPr id="6" name="Turinio vietos rezervavimo ženklas 5">
            <a:extLst>
              <a:ext uri="{FF2B5EF4-FFF2-40B4-BE49-F238E27FC236}">
                <a16:creationId xmlns:a16="http://schemas.microsoft.com/office/drawing/2014/main" id="{7ECB6FB4-A893-33FC-6768-1E17700CE2E6}"/>
              </a:ext>
            </a:extLst>
          </p:cNvPr>
          <p:cNvSpPr>
            <a:spLocks noGrp="1"/>
          </p:cNvSpPr>
          <p:nvPr>
            <p:ph sz="quarter" idx="4"/>
          </p:nvPr>
        </p:nvSpPr>
        <p:spPr>
          <a:xfrm>
            <a:off x="4629150" y="2505075"/>
            <a:ext cx="3887391"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7" name="Datos vietos rezervavimo ženklas 6">
            <a:extLst>
              <a:ext uri="{FF2B5EF4-FFF2-40B4-BE49-F238E27FC236}">
                <a16:creationId xmlns:a16="http://schemas.microsoft.com/office/drawing/2014/main" id="{D055A4E9-7B3E-8C79-5D17-36B6001F9378}"/>
              </a:ext>
            </a:extLst>
          </p:cNvPr>
          <p:cNvSpPr>
            <a:spLocks noGrp="1"/>
          </p:cNvSpPr>
          <p:nvPr>
            <p:ph type="dt" sz="half" idx="10"/>
          </p:nvPr>
        </p:nvSpPr>
        <p:spPr/>
        <p:txBody>
          <a:bodyPr/>
          <a:lstStyle/>
          <a:p>
            <a:fld id="{6F46367F-2F07-459E-B9B2-10D77C9019E2}" type="datetimeFigureOut">
              <a:rPr lang="lt-LT" smtClean="0"/>
              <a:pPr/>
              <a:t>2023-11-20</a:t>
            </a:fld>
            <a:endParaRPr lang="lt-LT"/>
          </a:p>
        </p:txBody>
      </p:sp>
      <p:sp>
        <p:nvSpPr>
          <p:cNvPr id="8" name="Poraštės vietos rezervavimo ženklas 7">
            <a:extLst>
              <a:ext uri="{FF2B5EF4-FFF2-40B4-BE49-F238E27FC236}">
                <a16:creationId xmlns:a16="http://schemas.microsoft.com/office/drawing/2014/main" id="{0338DE0E-ED56-1EAA-EE94-E16C809FA62B}"/>
              </a:ext>
            </a:extLst>
          </p:cNvPr>
          <p:cNvSpPr>
            <a:spLocks noGrp="1"/>
          </p:cNvSpPr>
          <p:nvPr>
            <p:ph type="ftr" sz="quarter" idx="11"/>
          </p:nvPr>
        </p:nvSpPr>
        <p:spPr/>
        <p:txBody>
          <a:bodyPr/>
          <a:lstStyle/>
          <a:p>
            <a:endParaRPr lang="lt-LT"/>
          </a:p>
        </p:txBody>
      </p:sp>
      <p:sp>
        <p:nvSpPr>
          <p:cNvPr id="9" name="Skaidrės numerio vietos rezervavimo ženklas 8">
            <a:extLst>
              <a:ext uri="{FF2B5EF4-FFF2-40B4-BE49-F238E27FC236}">
                <a16:creationId xmlns:a16="http://schemas.microsoft.com/office/drawing/2014/main" id="{8468482D-2F97-C0C5-2B1D-A0B6E77CBC41}"/>
              </a:ext>
            </a:extLst>
          </p:cNvPr>
          <p:cNvSpPr>
            <a:spLocks noGrp="1"/>
          </p:cNvSpPr>
          <p:nvPr>
            <p:ph type="sldNum" sz="quarter" idx="12"/>
          </p:nvPr>
        </p:nvSpPr>
        <p:spPr/>
        <p:txBody>
          <a:bodyPr/>
          <a:lstStyle/>
          <a:p>
            <a:fld id="{9E74F052-FA69-4019-8142-BA189A1EF313}" type="slidenum">
              <a:rPr lang="lt-LT" smtClean="0"/>
              <a:pPr/>
              <a:t>‹#›</a:t>
            </a:fld>
            <a:endParaRPr lang="lt-LT"/>
          </a:p>
        </p:txBody>
      </p:sp>
    </p:spTree>
    <p:extLst>
      <p:ext uri="{BB962C8B-B14F-4D97-AF65-F5344CB8AC3E}">
        <p14:creationId xmlns:p14="http://schemas.microsoft.com/office/powerpoint/2010/main" val="255028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65D3DB3-C6C1-4864-B6A6-B14CB8133F74}"/>
              </a:ext>
            </a:extLst>
          </p:cNvPr>
          <p:cNvSpPr>
            <a:spLocks noGrp="1"/>
          </p:cNvSpPr>
          <p:nvPr>
            <p:ph type="title"/>
          </p:nvPr>
        </p:nvSpPr>
        <p:spPr/>
        <p:txBody>
          <a:bodyPr/>
          <a:lstStyle/>
          <a:p>
            <a:r>
              <a:rPr lang="lt-LT"/>
              <a:t>Spustelėję redaguokite stilių</a:t>
            </a:r>
          </a:p>
        </p:txBody>
      </p:sp>
      <p:sp>
        <p:nvSpPr>
          <p:cNvPr id="3" name="Datos vietos rezervavimo ženklas 2">
            <a:extLst>
              <a:ext uri="{FF2B5EF4-FFF2-40B4-BE49-F238E27FC236}">
                <a16:creationId xmlns:a16="http://schemas.microsoft.com/office/drawing/2014/main" id="{A6F73F7A-10F1-7596-41EA-64AD69451A9A}"/>
              </a:ext>
            </a:extLst>
          </p:cNvPr>
          <p:cNvSpPr>
            <a:spLocks noGrp="1"/>
          </p:cNvSpPr>
          <p:nvPr>
            <p:ph type="dt" sz="half" idx="10"/>
          </p:nvPr>
        </p:nvSpPr>
        <p:spPr/>
        <p:txBody>
          <a:bodyPr/>
          <a:lstStyle/>
          <a:p>
            <a:fld id="{6F46367F-2F07-459E-B9B2-10D77C9019E2}" type="datetimeFigureOut">
              <a:rPr lang="lt-LT" smtClean="0"/>
              <a:pPr/>
              <a:t>2023-11-20</a:t>
            </a:fld>
            <a:endParaRPr lang="lt-LT"/>
          </a:p>
        </p:txBody>
      </p:sp>
      <p:sp>
        <p:nvSpPr>
          <p:cNvPr id="4" name="Poraštės vietos rezervavimo ženklas 3">
            <a:extLst>
              <a:ext uri="{FF2B5EF4-FFF2-40B4-BE49-F238E27FC236}">
                <a16:creationId xmlns:a16="http://schemas.microsoft.com/office/drawing/2014/main" id="{E9B662F3-896A-6391-7BF1-44CE99E558E1}"/>
              </a:ext>
            </a:extLst>
          </p:cNvPr>
          <p:cNvSpPr>
            <a:spLocks noGrp="1"/>
          </p:cNvSpPr>
          <p:nvPr>
            <p:ph type="ftr" sz="quarter" idx="11"/>
          </p:nvPr>
        </p:nvSpPr>
        <p:spPr/>
        <p:txBody>
          <a:bodyPr/>
          <a:lstStyle/>
          <a:p>
            <a:endParaRPr lang="lt-LT"/>
          </a:p>
        </p:txBody>
      </p:sp>
      <p:sp>
        <p:nvSpPr>
          <p:cNvPr id="5" name="Skaidrės numerio vietos rezervavimo ženklas 4">
            <a:extLst>
              <a:ext uri="{FF2B5EF4-FFF2-40B4-BE49-F238E27FC236}">
                <a16:creationId xmlns:a16="http://schemas.microsoft.com/office/drawing/2014/main" id="{03AA8531-44D0-A2B8-3886-14A5A2232907}"/>
              </a:ext>
            </a:extLst>
          </p:cNvPr>
          <p:cNvSpPr>
            <a:spLocks noGrp="1"/>
          </p:cNvSpPr>
          <p:nvPr>
            <p:ph type="sldNum" sz="quarter" idx="12"/>
          </p:nvPr>
        </p:nvSpPr>
        <p:spPr/>
        <p:txBody>
          <a:bodyPr/>
          <a:lstStyle/>
          <a:p>
            <a:fld id="{9E74F052-FA69-4019-8142-BA189A1EF313}" type="slidenum">
              <a:rPr lang="lt-LT" smtClean="0"/>
              <a:pPr/>
              <a:t>‹#›</a:t>
            </a:fld>
            <a:endParaRPr lang="lt-LT"/>
          </a:p>
        </p:txBody>
      </p:sp>
    </p:spTree>
    <p:extLst>
      <p:ext uri="{BB962C8B-B14F-4D97-AF65-F5344CB8AC3E}">
        <p14:creationId xmlns:p14="http://schemas.microsoft.com/office/powerpoint/2010/main" val="2264690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id="{405E6FFB-3768-4FE1-402E-2EA6E3217585}"/>
              </a:ext>
            </a:extLst>
          </p:cNvPr>
          <p:cNvSpPr>
            <a:spLocks noGrp="1"/>
          </p:cNvSpPr>
          <p:nvPr>
            <p:ph type="dt" sz="half" idx="10"/>
          </p:nvPr>
        </p:nvSpPr>
        <p:spPr/>
        <p:txBody>
          <a:bodyPr/>
          <a:lstStyle/>
          <a:p>
            <a:fld id="{6F46367F-2F07-459E-B9B2-10D77C9019E2}" type="datetimeFigureOut">
              <a:rPr lang="lt-LT" smtClean="0"/>
              <a:pPr/>
              <a:t>2023-11-20</a:t>
            </a:fld>
            <a:endParaRPr lang="lt-LT"/>
          </a:p>
        </p:txBody>
      </p:sp>
      <p:sp>
        <p:nvSpPr>
          <p:cNvPr id="3" name="Poraštės vietos rezervavimo ženklas 2">
            <a:extLst>
              <a:ext uri="{FF2B5EF4-FFF2-40B4-BE49-F238E27FC236}">
                <a16:creationId xmlns:a16="http://schemas.microsoft.com/office/drawing/2014/main" id="{CB2AE098-8733-59EA-9F70-9E171DF6F5A6}"/>
              </a:ext>
            </a:extLst>
          </p:cNvPr>
          <p:cNvSpPr>
            <a:spLocks noGrp="1"/>
          </p:cNvSpPr>
          <p:nvPr>
            <p:ph type="ftr" sz="quarter" idx="11"/>
          </p:nvPr>
        </p:nvSpPr>
        <p:spPr/>
        <p:txBody>
          <a:bodyPr/>
          <a:lstStyle/>
          <a:p>
            <a:endParaRPr lang="lt-LT"/>
          </a:p>
        </p:txBody>
      </p:sp>
      <p:sp>
        <p:nvSpPr>
          <p:cNvPr id="4" name="Skaidrės numerio vietos rezervavimo ženklas 3">
            <a:extLst>
              <a:ext uri="{FF2B5EF4-FFF2-40B4-BE49-F238E27FC236}">
                <a16:creationId xmlns:a16="http://schemas.microsoft.com/office/drawing/2014/main" id="{444F94FA-DEF3-6725-D912-D3AF9C8EB32D}"/>
              </a:ext>
            </a:extLst>
          </p:cNvPr>
          <p:cNvSpPr>
            <a:spLocks noGrp="1"/>
          </p:cNvSpPr>
          <p:nvPr>
            <p:ph type="sldNum" sz="quarter" idx="12"/>
          </p:nvPr>
        </p:nvSpPr>
        <p:spPr/>
        <p:txBody>
          <a:bodyPr/>
          <a:lstStyle/>
          <a:p>
            <a:fld id="{9E74F052-FA69-4019-8142-BA189A1EF313}" type="slidenum">
              <a:rPr lang="lt-LT" smtClean="0"/>
              <a:pPr/>
              <a:t>‹#›</a:t>
            </a:fld>
            <a:endParaRPr lang="lt-LT"/>
          </a:p>
        </p:txBody>
      </p:sp>
    </p:spTree>
    <p:extLst>
      <p:ext uri="{BB962C8B-B14F-4D97-AF65-F5344CB8AC3E}">
        <p14:creationId xmlns:p14="http://schemas.microsoft.com/office/powerpoint/2010/main" val="3305798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01BF82B-74A8-6CBC-021E-4BBBFAB30520}"/>
              </a:ext>
            </a:extLst>
          </p:cNvPr>
          <p:cNvSpPr>
            <a:spLocks noGrp="1"/>
          </p:cNvSpPr>
          <p:nvPr>
            <p:ph type="title"/>
          </p:nvPr>
        </p:nvSpPr>
        <p:spPr>
          <a:xfrm>
            <a:off x="629841" y="457200"/>
            <a:ext cx="2949178" cy="1600200"/>
          </a:xfrm>
        </p:spPr>
        <p:txBody>
          <a:bodyPr anchor="b"/>
          <a:lstStyle>
            <a:lvl1pPr>
              <a:defRPr sz="2400"/>
            </a:lvl1pPr>
          </a:lstStyle>
          <a:p>
            <a:r>
              <a:rPr lang="lt-LT"/>
              <a:t>Spustelėję redaguokite stilių</a:t>
            </a:r>
          </a:p>
        </p:txBody>
      </p:sp>
      <p:sp>
        <p:nvSpPr>
          <p:cNvPr id="3" name="Turinio vietos rezervavimo ženklas 2">
            <a:extLst>
              <a:ext uri="{FF2B5EF4-FFF2-40B4-BE49-F238E27FC236}">
                <a16:creationId xmlns:a16="http://schemas.microsoft.com/office/drawing/2014/main" id="{E655D0AD-E31A-3C08-746B-4D04187D7DAC}"/>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eksto vietos rezervavimo ženklas 3">
            <a:extLst>
              <a:ext uri="{FF2B5EF4-FFF2-40B4-BE49-F238E27FC236}">
                <a16:creationId xmlns:a16="http://schemas.microsoft.com/office/drawing/2014/main" id="{C180C369-69B6-922F-DDD8-C3E58E53ACF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7E3D44D0-BEA3-9018-6D6B-602EB6BC0782}"/>
              </a:ext>
            </a:extLst>
          </p:cNvPr>
          <p:cNvSpPr>
            <a:spLocks noGrp="1"/>
          </p:cNvSpPr>
          <p:nvPr>
            <p:ph type="dt" sz="half" idx="10"/>
          </p:nvPr>
        </p:nvSpPr>
        <p:spPr/>
        <p:txBody>
          <a:bodyPr/>
          <a:lstStyle/>
          <a:p>
            <a:fld id="{6F46367F-2F07-459E-B9B2-10D77C9019E2}" type="datetimeFigureOut">
              <a:rPr lang="lt-LT" smtClean="0"/>
              <a:pPr/>
              <a:t>2023-11-20</a:t>
            </a:fld>
            <a:endParaRPr lang="lt-LT"/>
          </a:p>
        </p:txBody>
      </p:sp>
      <p:sp>
        <p:nvSpPr>
          <p:cNvPr id="6" name="Poraštės vietos rezervavimo ženklas 5">
            <a:extLst>
              <a:ext uri="{FF2B5EF4-FFF2-40B4-BE49-F238E27FC236}">
                <a16:creationId xmlns:a16="http://schemas.microsoft.com/office/drawing/2014/main" id="{15466589-69ED-CA1D-37FB-C572D79182C0}"/>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AD52BB25-6591-D8A3-B9BA-FA73219CB5FE}"/>
              </a:ext>
            </a:extLst>
          </p:cNvPr>
          <p:cNvSpPr>
            <a:spLocks noGrp="1"/>
          </p:cNvSpPr>
          <p:nvPr>
            <p:ph type="sldNum" sz="quarter" idx="12"/>
          </p:nvPr>
        </p:nvSpPr>
        <p:spPr/>
        <p:txBody>
          <a:bodyPr/>
          <a:lstStyle/>
          <a:p>
            <a:fld id="{9E74F052-FA69-4019-8142-BA189A1EF313}" type="slidenum">
              <a:rPr lang="lt-LT" smtClean="0"/>
              <a:pPr/>
              <a:t>‹#›</a:t>
            </a:fld>
            <a:endParaRPr lang="lt-LT"/>
          </a:p>
        </p:txBody>
      </p:sp>
    </p:spTree>
    <p:extLst>
      <p:ext uri="{BB962C8B-B14F-4D97-AF65-F5344CB8AC3E}">
        <p14:creationId xmlns:p14="http://schemas.microsoft.com/office/powerpoint/2010/main" val="2604706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29A2236-CBD7-5593-5F9B-0AEB3A4ABF29}"/>
              </a:ext>
            </a:extLst>
          </p:cNvPr>
          <p:cNvSpPr>
            <a:spLocks noGrp="1"/>
          </p:cNvSpPr>
          <p:nvPr>
            <p:ph type="title"/>
          </p:nvPr>
        </p:nvSpPr>
        <p:spPr>
          <a:xfrm>
            <a:off x="629841" y="457200"/>
            <a:ext cx="2949178" cy="1600200"/>
          </a:xfrm>
        </p:spPr>
        <p:txBody>
          <a:bodyPr anchor="b"/>
          <a:lstStyle>
            <a:lvl1pPr>
              <a:defRPr sz="2400"/>
            </a:lvl1pPr>
          </a:lstStyle>
          <a:p>
            <a:r>
              <a:rPr lang="lt-LT"/>
              <a:t>Spustelėję redaguokite stilių</a:t>
            </a:r>
          </a:p>
        </p:txBody>
      </p:sp>
      <p:sp>
        <p:nvSpPr>
          <p:cNvPr id="3" name="Paveikslėlio vietos rezervavimo ženklas 2">
            <a:extLst>
              <a:ext uri="{FF2B5EF4-FFF2-40B4-BE49-F238E27FC236}">
                <a16:creationId xmlns:a16="http://schemas.microsoft.com/office/drawing/2014/main" id="{032B30F2-5F54-E536-1516-B314F974FD2C}"/>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lt-LT"/>
          </a:p>
        </p:txBody>
      </p:sp>
      <p:sp>
        <p:nvSpPr>
          <p:cNvPr id="4" name="Teksto vietos rezervavimo ženklas 3">
            <a:extLst>
              <a:ext uri="{FF2B5EF4-FFF2-40B4-BE49-F238E27FC236}">
                <a16:creationId xmlns:a16="http://schemas.microsoft.com/office/drawing/2014/main" id="{F2E7AEDD-8E6B-BEC9-01F2-10EDA3EABDB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7AC93E97-F174-B99F-9BF5-B56120AFF9D4}"/>
              </a:ext>
            </a:extLst>
          </p:cNvPr>
          <p:cNvSpPr>
            <a:spLocks noGrp="1"/>
          </p:cNvSpPr>
          <p:nvPr>
            <p:ph type="dt" sz="half" idx="10"/>
          </p:nvPr>
        </p:nvSpPr>
        <p:spPr/>
        <p:txBody>
          <a:bodyPr/>
          <a:lstStyle/>
          <a:p>
            <a:fld id="{6F46367F-2F07-459E-B9B2-10D77C9019E2}" type="datetimeFigureOut">
              <a:rPr lang="lt-LT" smtClean="0"/>
              <a:pPr/>
              <a:t>2023-11-20</a:t>
            </a:fld>
            <a:endParaRPr lang="lt-LT"/>
          </a:p>
        </p:txBody>
      </p:sp>
      <p:sp>
        <p:nvSpPr>
          <p:cNvPr id="6" name="Poraštės vietos rezervavimo ženklas 5">
            <a:extLst>
              <a:ext uri="{FF2B5EF4-FFF2-40B4-BE49-F238E27FC236}">
                <a16:creationId xmlns:a16="http://schemas.microsoft.com/office/drawing/2014/main" id="{65BC0BFE-4379-FF8B-61E0-927215F13A70}"/>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F14A58C9-D16C-0B17-5109-D80C50675A50}"/>
              </a:ext>
            </a:extLst>
          </p:cNvPr>
          <p:cNvSpPr>
            <a:spLocks noGrp="1"/>
          </p:cNvSpPr>
          <p:nvPr>
            <p:ph type="sldNum" sz="quarter" idx="12"/>
          </p:nvPr>
        </p:nvSpPr>
        <p:spPr/>
        <p:txBody>
          <a:bodyPr/>
          <a:lstStyle/>
          <a:p>
            <a:fld id="{9E74F052-FA69-4019-8142-BA189A1EF313}" type="slidenum">
              <a:rPr lang="lt-LT" smtClean="0"/>
              <a:pPr/>
              <a:t>‹#›</a:t>
            </a:fld>
            <a:endParaRPr lang="lt-LT"/>
          </a:p>
        </p:txBody>
      </p:sp>
    </p:spTree>
    <p:extLst>
      <p:ext uri="{BB962C8B-B14F-4D97-AF65-F5344CB8AC3E}">
        <p14:creationId xmlns:p14="http://schemas.microsoft.com/office/powerpoint/2010/main" val="2559365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8910006-7446-3161-B9DB-A0312D814633}"/>
              </a:ext>
            </a:extLst>
          </p:cNvPr>
          <p:cNvSpPr>
            <a:spLocks noGrp="1"/>
          </p:cNvSpPr>
          <p:nvPr>
            <p:ph type="title"/>
          </p:nvPr>
        </p:nvSpPr>
        <p:spPr/>
        <p:txBody>
          <a:bodyPr/>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3B258B77-3A05-AE8F-7805-0038D4CF30EC}"/>
              </a:ext>
            </a:extLst>
          </p:cNvPr>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6358ADDC-0D1B-703B-D5A8-9D7364E24075}"/>
              </a:ext>
            </a:extLst>
          </p:cNvPr>
          <p:cNvSpPr>
            <a:spLocks noGrp="1"/>
          </p:cNvSpPr>
          <p:nvPr>
            <p:ph type="dt" sz="half" idx="10"/>
          </p:nvPr>
        </p:nvSpPr>
        <p:spPr/>
        <p:txBody>
          <a:bodyPr/>
          <a:lstStyle/>
          <a:p>
            <a:fld id="{6F46367F-2F07-459E-B9B2-10D77C9019E2}" type="datetimeFigureOut">
              <a:rPr lang="lt-LT" smtClean="0"/>
              <a:pPr/>
              <a:t>2023-11-20</a:t>
            </a:fld>
            <a:endParaRPr lang="lt-LT"/>
          </a:p>
        </p:txBody>
      </p:sp>
      <p:sp>
        <p:nvSpPr>
          <p:cNvPr id="5" name="Poraštės vietos rezervavimo ženklas 4">
            <a:extLst>
              <a:ext uri="{FF2B5EF4-FFF2-40B4-BE49-F238E27FC236}">
                <a16:creationId xmlns:a16="http://schemas.microsoft.com/office/drawing/2014/main" id="{94D7DDEB-C017-2F6D-9599-D2C71C41CCB5}"/>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EFF1AB37-D976-0303-768D-32679994FB4F}"/>
              </a:ext>
            </a:extLst>
          </p:cNvPr>
          <p:cNvSpPr>
            <a:spLocks noGrp="1"/>
          </p:cNvSpPr>
          <p:nvPr>
            <p:ph type="sldNum" sz="quarter" idx="12"/>
          </p:nvPr>
        </p:nvSpPr>
        <p:spPr/>
        <p:txBody>
          <a:bodyPr/>
          <a:lstStyle/>
          <a:p>
            <a:fld id="{9E74F052-FA69-4019-8142-BA189A1EF313}" type="slidenum">
              <a:rPr lang="lt-LT" smtClean="0"/>
              <a:pPr/>
              <a:t>‹#›</a:t>
            </a:fld>
            <a:endParaRPr lang="lt-LT"/>
          </a:p>
        </p:txBody>
      </p:sp>
    </p:spTree>
    <p:extLst>
      <p:ext uri="{BB962C8B-B14F-4D97-AF65-F5344CB8AC3E}">
        <p14:creationId xmlns:p14="http://schemas.microsoft.com/office/powerpoint/2010/main" val="3356826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id="{80EE0A36-A310-0DFF-8D46-536B3496DC53}"/>
              </a:ext>
            </a:extLst>
          </p:cNvPr>
          <p:cNvSpPr>
            <a:spLocks noGrp="1"/>
          </p:cNvSpPr>
          <p:nvPr>
            <p:ph type="title" orient="vert"/>
          </p:nvPr>
        </p:nvSpPr>
        <p:spPr>
          <a:xfrm>
            <a:off x="6543675" y="365125"/>
            <a:ext cx="1971675" cy="5811838"/>
          </a:xfrm>
        </p:spPr>
        <p:txBody>
          <a:bodyPr vert="eaVert"/>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352F6AD5-D084-B5FF-171C-4BA1CF89E99C}"/>
              </a:ext>
            </a:extLst>
          </p:cNvPr>
          <p:cNvSpPr>
            <a:spLocks noGrp="1"/>
          </p:cNvSpPr>
          <p:nvPr>
            <p:ph type="body" orient="vert" idx="1"/>
          </p:nvPr>
        </p:nvSpPr>
        <p:spPr>
          <a:xfrm>
            <a:off x="628650" y="365125"/>
            <a:ext cx="5800725" cy="5811838"/>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266E74D3-F907-77E2-088B-99B18F49A7E7}"/>
              </a:ext>
            </a:extLst>
          </p:cNvPr>
          <p:cNvSpPr>
            <a:spLocks noGrp="1"/>
          </p:cNvSpPr>
          <p:nvPr>
            <p:ph type="dt" sz="half" idx="10"/>
          </p:nvPr>
        </p:nvSpPr>
        <p:spPr/>
        <p:txBody>
          <a:bodyPr/>
          <a:lstStyle/>
          <a:p>
            <a:fld id="{6F46367F-2F07-459E-B9B2-10D77C9019E2}" type="datetimeFigureOut">
              <a:rPr lang="lt-LT" smtClean="0"/>
              <a:pPr/>
              <a:t>2023-11-20</a:t>
            </a:fld>
            <a:endParaRPr lang="lt-LT"/>
          </a:p>
        </p:txBody>
      </p:sp>
      <p:sp>
        <p:nvSpPr>
          <p:cNvPr id="5" name="Poraštės vietos rezervavimo ženklas 4">
            <a:extLst>
              <a:ext uri="{FF2B5EF4-FFF2-40B4-BE49-F238E27FC236}">
                <a16:creationId xmlns:a16="http://schemas.microsoft.com/office/drawing/2014/main" id="{A44999C2-5682-4A40-1097-8BDB4703B5B8}"/>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ACDA5E11-D140-A54E-FED9-C272323FC1A6}"/>
              </a:ext>
            </a:extLst>
          </p:cNvPr>
          <p:cNvSpPr>
            <a:spLocks noGrp="1"/>
          </p:cNvSpPr>
          <p:nvPr>
            <p:ph type="sldNum" sz="quarter" idx="12"/>
          </p:nvPr>
        </p:nvSpPr>
        <p:spPr/>
        <p:txBody>
          <a:bodyPr/>
          <a:lstStyle/>
          <a:p>
            <a:fld id="{9E74F052-FA69-4019-8142-BA189A1EF313}" type="slidenum">
              <a:rPr lang="lt-LT" smtClean="0"/>
              <a:pPr/>
              <a:t>‹#›</a:t>
            </a:fld>
            <a:endParaRPr lang="lt-LT"/>
          </a:p>
        </p:txBody>
      </p:sp>
    </p:spTree>
    <p:extLst>
      <p:ext uri="{BB962C8B-B14F-4D97-AF65-F5344CB8AC3E}">
        <p14:creationId xmlns:p14="http://schemas.microsoft.com/office/powerpoint/2010/main" val="8573914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id="{C75F30B2-B79B-19F0-0A00-4D2585A73AD2}"/>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lt-LT"/>
              <a:t>Spustelėję redaguokite stilių</a:t>
            </a:r>
          </a:p>
        </p:txBody>
      </p:sp>
      <p:sp>
        <p:nvSpPr>
          <p:cNvPr id="3" name="Teksto vietos rezervavimo ženklas 2">
            <a:extLst>
              <a:ext uri="{FF2B5EF4-FFF2-40B4-BE49-F238E27FC236}">
                <a16:creationId xmlns:a16="http://schemas.microsoft.com/office/drawing/2014/main" id="{FC87C1F9-371B-1A45-23D0-DED95324AA8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285EF734-9CDC-E339-2A89-D465E07B8732}"/>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F46367F-2F07-459E-B9B2-10D77C9019E2}" type="datetimeFigureOut">
              <a:rPr lang="lt-LT" smtClean="0"/>
              <a:pPr/>
              <a:t>2023-11-20</a:t>
            </a:fld>
            <a:endParaRPr lang="lt-LT"/>
          </a:p>
        </p:txBody>
      </p:sp>
      <p:sp>
        <p:nvSpPr>
          <p:cNvPr id="5" name="Poraštės vietos rezervavimo ženklas 4">
            <a:extLst>
              <a:ext uri="{FF2B5EF4-FFF2-40B4-BE49-F238E27FC236}">
                <a16:creationId xmlns:a16="http://schemas.microsoft.com/office/drawing/2014/main" id="{1C5DDA92-5EEB-09D5-0E04-FFC5FA379517}"/>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lt-LT"/>
          </a:p>
        </p:txBody>
      </p:sp>
      <p:sp>
        <p:nvSpPr>
          <p:cNvPr id="6" name="Skaidrės numerio vietos rezervavimo ženklas 5">
            <a:extLst>
              <a:ext uri="{FF2B5EF4-FFF2-40B4-BE49-F238E27FC236}">
                <a16:creationId xmlns:a16="http://schemas.microsoft.com/office/drawing/2014/main" id="{2CA99F97-583B-7AD3-DC00-1CCB3FAC1A06}"/>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E74F052-FA69-4019-8142-BA189A1EF313}" type="slidenum">
              <a:rPr lang="lt-LT" smtClean="0"/>
              <a:pPr/>
              <a:t>‹#›</a:t>
            </a:fld>
            <a:endParaRPr lang="lt-LT"/>
          </a:p>
        </p:txBody>
      </p:sp>
    </p:spTree>
    <p:extLst>
      <p:ext uri="{BB962C8B-B14F-4D97-AF65-F5344CB8AC3E}">
        <p14:creationId xmlns:p14="http://schemas.microsoft.com/office/powerpoint/2010/main" val="7224189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lt-L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tzz.lt/"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73321" y="640080"/>
            <a:ext cx="4688333" cy="3566160"/>
          </a:xfrm>
        </p:spPr>
        <p:txBody>
          <a:bodyPr anchor="b">
            <a:normAutofit/>
          </a:bodyPr>
          <a:lstStyle/>
          <a:p>
            <a:pPr algn="l"/>
            <a:r>
              <a:rPr lang="lt-LT" sz="4300" dirty="0"/>
              <a:t>Leksikos pasirinkimas:</a:t>
            </a:r>
            <a:br>
              <a:rPr lang="lt-LT" sz="4300" dirty="0"/>
            </a:br>
            <a:r>
              <a:rPr lang="lt-LT" sz="4300" dirty="0"/>
              <a:t>skoliniai, </a:t>
            </a:r>
            <a:r>
              <a:rPr lang="lt-LT" sz="4300" dirty="0" err="1"/>
              <a:t>tarmybės</a:t>
            </a:r>
            <a:r>
              <a:rPr lang="lt-LT" sz="4300" dirty="0"/>
              <a:t>, tarptautiniai žodžiai</a:t>
            </a:r>
          </a:p>
        </p:txBody>
      </p:sp>
      <p:sp>
        <p:nvSpPr>
          <p:cNvPr id="3" name="Subtitle 2"/>
          <p:cNvSpPr>
            <a:spLocks noGrp="1"/>
          </p:cNvSpPr>
          <p:nvPr>
            <p:ph type="subTitle" idx="1"/>
          </p:nvPr>
        </p:nvSpPr>
        <p:spPr>
          <a:xfrm>
            <a:off x="3973320" y="4725144"/>
            <a:ext cx="4919160" cy="1483632"/>
          </a:xfrm>
        </p:spPr>
        <p:txBody>
          <a:bodyPr>
            <a:normAutofit/>
          </a:bodyPr>
          <a:lstStyle/>
          <a:p>
            <a:pPr algn="l">
              <a:lnSpc>
                <a:spcPct val="90000"/>
              </a:lnSpc>
            </a:pPr>
            <a:r>
              <a:rPr lang="lt-LT" sz="2000" dirty="0"/>
              <a:t>Parengė mokytoja Edita Gudžiūnienė</a:t>
            </a:r>
          </a:p>
          <a:p>
            <a:pPr algn="l">
              <a:lnSpc>
                <a:spcPct val="90000"/>
              </a:lnSpc>
            </a:pPr>
            <a:r>
              <a:rPr lang="en-US" sz="2000" dirty="0"/>
              <a:t>2023 </a:t>
            </a:r>
            <a:r>
              <a:rPr lang="en-US" sz="2000" dirty="0" err="1"/>
              <a:t>lapkritis</a:t>
            </a:r>
            <a:endParaRPr lang="lt-LT" sz="2000" dirty="0"/>
          </a:p>
        </p:txBody>
      </p:sp>
      <p:pic>
        <p:nvPicPr>
          <p:cNvPr id="5" name="Picture 4">
            <a:extLst>
              <a:ext uri="{FF2B5EF4-FFF2-40B4-BE49-F238E27FC236}">
                <a16:creationId xmlns:a16="http://schemas.microsoft.com/office/drawing/2014/main" id="{05E73524-AC70-B1DF-DF16-1F6AAFD32F31}"/>
              </a:ext>
            </a:extLst>
          </p:cNvPr>
          <p:cNvPicPr>
            <a:picLocks noChangeAspect="1"/>
          </p:cNvPicPr>
          <p:nvPr/>
        </p:nvPicPr>
        <p:blipFill rotWithShape="1">
          <a:blip r:embed="rId2"/>
          <a:srcRect l="28449" r="33223"/>
          <a:stretch/>
        </p:blipFill>
        <p:spPr>
          <a:xfrm>
            <a:off x="20" y="10"/>
            <a:ext cx="3492988"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200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400"/>
                                        <p:tgtEl>
                                          <p:spTgt spid="3">
                                            <p:txEl>
                                              <p:pRg st="1" end="1"/>
                                            </p:txEl>
                                          </p:spTgt>
                                        </p:tgtEl>
                                      </p:cBhvr>
                                    </p:animEffect>
                                  </p:childTnLst>
                                </p:cTn>
                              </p:par>
                              <p:par>
                                <p:cTn id="13" presetID="10" presetClass="entr" presetSubtype="0" fill="hold" grpId="0" nodeType="withEffect">
                                  <p:stCondLst>
                                    <p:cond delay="1000"/>
                                  </p:stCondLst>
                                  <p:iterate type="lt">
                                    <p:tmPct val="10000"/>
                                  </p:iterate>
                                  <p:childTnLst>
                                    <p:set>
                                      <p:cBhvr>
                                        <p:cTn id="14" dur="1" fill="hold">
                                          <p:stCondLst>
                                            <p:cond delay="0"/>
                                          </p:stCondLst>
                                        </p:cTn>
                                        <p:tgtEl>
                                          <p:spTgt spid="2"/>
                                        </p:tgtEl>
                                        <p:attrNameLst>
                                          <p:attrName>style.visibility</p:attrName>
                                        </p:attrNameLst>
                                      </p:cBhvr>
                                      <p:to>
                                        <p:strVal val="visible"/>
                                      </p:to>
                                    </p:set>
                                    <p:animEffect transition="in" filter="fade">
                                      <p:cBhvr>
                                        <p:cTn id="15"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6095AC6-02C2-0A2C-511D-C811EA85851B}"/>
              </a:ext>
            </a:extLst>
          </p:cNvPr>
          <p:cNvSpPr>
            <a:spLocks noGrp="1"/>
          </p:cNvSpPr>
          <p:nvPr>
            <p:ph type="title"/>
          </p:nvPr>
        </p:nvSpPr>
        <p:spPr>
          <a:xfrm>
            <a:off x="1035575" y="428662"/>
            <a:ext cx="3992787" cy="516190"/>
          </a:xfrm>
        </p:spPr>
        <p:txBody>
          <a:bodyPr anchor="b">
            <a:normAutofit fontScale="90000"/>
          </a:bodyPr>
          <a:lstStyle/>
          <a:p>
            <a:r>
              <a:rPr lang="lt-LT" sz="3500" dirty="0"/>
              <a:t>Kas yra leksika?</a:t>
            </a:r>
          </a:p>
        </p:txBody>
      </p:sp>
      <p:sp>
        <p:nvSpPr>
          <p:cNvPr id="3" name="Turinio vietos rezervavimo ženklas 2">
            <a:extLst>
              <a:ext uri="{FF2B5EF4-FFF2-40B4-BE49-F238E27FC236}">
                <a16:creationId xmlns:a16="http://schemas.microsoft.com/office/drawing/2014/main" id="{A5C0566F-0CE7-B445-5584-C004736EE18D}"/>
              </a:ext>
            </a:extLst>
          </p:cNvPr>
          <p:cNvSpPr>
            <a:spLocks noGrp="1"/>
          </p:cNvSpPr>
          <p:nvPr>
            <p:ph idx="1"/>
          </p:nvPr>
        </p:nvSpPr>
        <p:spPr>
          <a:xfrm>
            <a:off x="467544" y="1700808"/>
            <a:ext cx="5040560" cy="4240169"/>
          </a:xfrm>
        </p:spPr>
        <p:txBody>
          <a:bodyPr anchor="t">
            <a:noAutofit/>
          </a:bodyPr>
          <a:lstStyle/>
          <a:p>
            <a:pPr algn="just"/>
            <a:r>
              <a:rPr lang="lt-LT" sz="2400" b="1" dirty="0"/>
              <a:t>Leksika</a:t>
            </a:r>
            <a:r>
              <a:rPr lang="lt-LT" sz="2400" dirty="0"/>
              <a:t> (sen. </a:t>
            </a:r>
            <a:r>
              <a:rPr lang="lt-LT" sz="2400" dirty="0" err="1"/>
              <a:t>gr</a:t>
            </a:r>
            <a:r>
              <a:rPr lang="lt-LT" sz="2400" dirty="0"/>
              <a:t>. </a:t>
            </a:r>
            <a:r>
              <a:rPr lang="lt-LT" sz="2400" dirty="0" err="1"/>
              <a:t>lexikos</a:t>
            </a:r>
            <a:r>
              <a:rPr lang="lt-LT" sz="2400" dirty="0"/>
              <a:t> – žodinis) – kalbos žodžių visuma. Terminas „leksika“ dar vartojamas kalbos lygmens ar funkcinio stiliaus (pvz., literatūrinės kalbos, publicistikos), tarmės ar jos dalies, socialinės žmonių grupės, kurio nors vieno žmogaus ar leidinio žodžių visumai pavadinti. Leksika pateikiama įvairiuose žodynuose. Mokslas, tiriantis leksiką, vadinamas leksikologija.</a:t>
            </a:r>
          </a:p>
        </p:txBody>
      </p:sp>
      <p:pic>
        <p:nvPicPr>
          <p:cNvPr id="5" name="Picture 4" descr="Desert sand dune wave pattern">
            <a:extLst>
              <a:ext uri="{FF2B5EF4-FFF2-40B4-BE49-F238E27FC236}">
                <a16:creationId xmlns:a16="http://schemas.microsoft.com/office/drawing/2014/main" id="{C786101A-9916-9908-A11D-792C95C598E2}"/>
              </a:ext>
            </a:extLst>
          </p:cNvPr>
          <p:cNvPicPr>
            <a:picLocks noChangeAspect="1"/>
          </p:cNvPicPr>
          <p:nvPr/>
        </p:nvPicPr>
        <p:blipFill rotWithShape="1">
          <a:blip r:embed="rId2"/>
          <a:srcRect l="19362" r="49805" b="-1"/>
          <a:stretch/>
        </p:blipFill>
        <p:spPr>
          <a:xfrm>
            <a:off x="5699574" y="909081"/>
            <a:ext cx="2342698" cy="5071731"/>
          </a:xfrm>
          <a:prstGeom prst="rect">
            <a:avLst/>
          </a:prstGeom>
        </p:spPr>
      </p:pic>
    </p:spTree>
    <p:extLst>
      <p:ext uri="{BB962C8B-B14F-4D97-AF65-F5344CB8AC3E}">
        <p14:creationId xmlns:p14="http://schemas.microsoft.com/office/powerpoint/2010/main" val="2028586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9161" y="639193"/>
            <a:ext cx="2678858" cy="3573516"/>
          </a:xfrm>
        </p:spPr>
        <p:txBody>
          <a:bodyPr vert="horz" lIns="91440" tIns="45720" rIns="91440" bIns="45720" rtlCol="0" anchor="b">
            <a:normAutofit/>
          </a:bodyPr>
          <a:lstStyle/>
          <a:p>
            <a:pPr algn="l">
              <a:lnSpc>
                <a:spcPct val="90000"/>
              </a:lnSpc>
            </a:pPr>
            <a:r>
              <a:rPr lang="en-US" sz="5700" kern="1200">
                <a:solidFill>
                  <a:schemeClr val="tx1"/>
                </a:solidFill>
                <a:latin typeface="+mj-lt"/>
                <a:ea typeface="+mj-ea"/>
                <a:cs typeface="+mj-cs"/>
              </a:rPr>
              <a:t>Lietuvių kalbos leksika</a:t>
            </a:r>
          </a:p>
        </p:txBody>
      </p:sp>
      <p:pic>
        <p:nvPicPr>
          <p:cNvPr id="4" name="Content Placeholder 3" descr="http://ualgiman.dtiltas.lt/lietuv1.gif"/>
          <p:cNvPicPr>
            <a:picLocks noGrp="1"/>
          </p:cNvPicPr>
          <p:nvPr>
            <p:ph idx="1"/>
          </p:nvPr>
        </p:nvPicPr>
        <p:blipFill>
          <a:blip r:embed="rId2" cstate="print"/>
          <a:stretch>
            <a:fillRect/>
          </a:stretch>
        </p:blipFill>
        <p:spPr bwMode="auto">
          <a:xfrm>
            <a:off x="3490722" y="966183"/>
            <a:ext cx="5410962" cy="4898202"/>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Rice fields in terraces">
            <a:extLst>
              <a:ext uri="{FF2B5EF4-FFF2-40B4-BE49-F238E27FC236}">
                <a16:creationId xmlns:a16="http://schemas.microsoft.com/office/drawing/2014/main" id="{BED8258F-1760-D1C5-2356-C59A119F5D61}"/>
              </a:ext>
            </a:extLst>
          </p:cNvPr>
          <p:cNvPicPr>
            <a:picLocks noChangeAspect="1"/>
          </p:cNvPicPr>
          <p:nvPr/>
        </p:nvPicPr>
        <p:blipFill rotWithShape="1">
          <a:blip r:embed="rId2"/>
          <a:srcRect l="18700" r="40847" b="-1"/>
          <a:stretch/>
        </p:blipFill>
        <p:spPr>
          <a:xfrm>
            <a:off x="4577270" y="10"/>
            <a:ext cx="4566728" cy="6857990"/>
          </a:xfrm>
          <a:prstGeom prst="rect">
            <a:avLst/>
          </a:prstGeom>
        </p:spPr>
      </p:pic>
      <p:sp useBgFill="1">
        <p:nvSpPr>
          <p:cNvPr id="11" name="Rectangle 10">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7268"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7268"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15DB7D79-6BFA-A661-9C50-A41909DC8A70}"/>
              </a:ext>
            </a:extLst>
          </p:cNvPr>
          <p:cNvSpPr>
            <a:spLocks noGrp="1"/>
          </p:cNvSpPr>
          <p:nvPr>
            <p:ph type="title"/>
          </p:nvPr>
        </p:nvSpPr>
        <p:spPr>
          <a:xfrm>
            <a:off x="571350" y="328512"/>
            <a:ext cx="3583791" cy="1628970"/>
          </a:xfrm>
        </p:spPr>
        <p:txBody>
          <a:bodyPr anchor="ctr">
            <a:normAutofit/>
          </a:bodyPr>
          <a:lstStyle/>
          <a:p>
            <a:r>
              <a:rPr lang="lt-LT" sz="3500"/>
              <a:t>Kuo skiriasi </a:t>
            </a:r>
            <a:r>
              <a:rPr lang="lt-LT" sz="3500" b="1"/>
              <a:t>žargonas</a:t>
            </a:r>
            <a:r>
              <a:rPr lang="lt-LT" sz="3500"/>
              <a:t> nuo slengo?</a:t>
            </a:r>
          </a:p>
        </p:txBody>
      </p:sp>
      <p:sp>
        <p:nvSpPr>
          <p:cNvPr id="3" name="Turinio vietos rezervavimo ženklas 2">
            <a:extLst>
              <a:ext uri="{FF2B5EF4-FFF2-40B4-BE49-F238E27FC236}">
                <a16:creationId xmlns:a16="http://schemas.microsoft.com/office/drawing/2014/main" id="{3EBA494F-7581-0FDC-2A52-731F095B1B25}"/>
              </a:ext>
            </a:extLst>
          </p:cNvPr>
          <p:cNvSpPr>
            <a:spLocks noGrp="1"/>
          </p:cNvSpPr>
          <p:nvPr>
            <p:ph idx="1"/>
          </p:nvPr>
        </p:nvSpPr>
        <p:spPr>
          <a:xfrm>
            <a:off x="395536" y="2348880"/>
            <a:ext cx="3960440" cy="4032447"/>
          </a:xfrm>
        </p:spPr>
        <p:txBody>
          <a:bodyPr anchor="ctr">
            <a:normAutofit/>
          </a:bodyPr>
          <a:lstStyle/>
          <a:p>
            <a:pPr algn="just"/>
            <a:r>
              <a:rPr lang="lt-LT" sz="1600" b="1" i="0" dirty="0" err="1">
                <a:effectLst/>
                <a:latin typeface="Palemonas"/>
              </a:rPr>
              <a:t>žargònas</a:t>
            </a:r>
            <a:r>
              <a:rPr lang="lt-LT" sz="1600" b="0" i="0" dirty="0">
                <a:effectLst/>
                <a:latin typeface="Palemonas"/>
              </a:rPr>
              <a:t> (</a:t>
            </a:r>
            <a:r>
              <a:rPr lang="lt-LT" sz="1600" b="0" i="0" dirty="0" err="1">
                <a:effectLst/>
                <a:latin typeface="Palemonas"/>
              </a:rPr>
              <a:t>pranc</a:t>
            </a:r>
            <a:r>
              <a:rPr lang="lt-LT" sz="1600" b="0" i="0" dirty="0">
                <a:effectLst/>
                <a:latin typeface="Palemonas"/>
              </a:rPr>
              <a:t>. </a:t>
            </a:r>
            <a:r>
              <a:rPr lang="lt-LT" sz="1600" b="1" i="0" dirty="0" err="1">
                <a:effectLst/>
                <a:latin typeface="Palemonas"/>
              </a:rPr>
              <a:t>jargon</a:t>
            </a:r>
            <a:r>
              <a:rPr lang="lt-LT" sz="1600" b="0" i="0" dirty="0">
                <a:effectLst/>
                <a:latin typeface="Palemonas"/>
              </a:rPr>
              <a:t>), šnekamosios kalbos socialinė atmaina, vartojama nedidelės visuomenės grupės (tam tikros profesijos, amžiaus, socialinio sluoksnio žmonių). Žargonas greitai kinta, nes jo elementų vartosena yra pagrįsta naujumu, neįprastumu.</a:t>
            </a:r>
          </a:p>
          <a:p>
            <a:pPr marL="0" indent="0" algn="just">
              <a:buNone/>
            </a:pPr>
            <a:r>
              <a:rPr lang="lt-LT" sz="1600" b="1" i="0" dirty="0">
                <a:effectLst/>
                <a:latin typeface="palemonas"/>
              </a:rPr>
              <a:t>Lietuvių kalbos žargonas</a:t>
            </a:r>
          </a:p>
          <a:p>
            <a:pPr algn="just"/>
            <a:r>
              <a:rPr lang="lt-LT" sz="1600" b="0" i="0" dirty="0">
                <a:effectLst/>
                <a:latin typeface="Palemonas"/>
              </a:rPr>
              <a:t>Lietuvių kalboje žargonai nėra ryškiai susiformavę. Žargono elementų yra mokinių, studentų, kai kurių visuomenės sluoksnių (vagių, kalinių, alkoholikų, narkomanų) šnekoje.</a:t>
            </a:r>
          </a:p>
          <a:p>
            <a:endParaRPr lang="lt-LT" sz="1600" dirty="0"/>
          </a:p>
        </p:txBody>
      </p:sp>
    </p:spTree>
    <p:extLst>
      <p:ext uri="{BB962C8B-B14F-4D97-AF65-F5344CB8AC3E}">
        <p14:creationId xmlns:p14="http://schemas.microsoft.com/office/powerpoint/2010/main" val="591710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DBB893D-B38B-3AF2-A874-0FB3C0B05A98}"/>
              </a:ext>
            </a:extLst>
          </p:cNvPr>
          <p:cNvSpPr>
            <a:spLocks noGrp="1"/>
          </p:cNvSpPr>
          <p:nvPr>
            <p:ph type="title"/>
          </p:nvPr>
        </p:nvSpPr>
        <p:spPr/>
        <p:txBody>
          <a:bodyPr/>
          <a:lstStyle/>
          <a:p>
            <a:r>
              <a:rPr lang="lt-LT" dirty="0"/>
              <a:t>Kuo skiriasi žargonas nuo </a:t>
            </a:r>
            <a:r>
              <a:rPr lang="lt-LT" b="1" dirty="0"/>
              <a:t>slengo</a:t>
            </a:r>
            <a:r>
              <a:rPr lang="lt-LT" dirty="0"/>
              <a:t>?</a:t>
            </a:r>
          </a:p>
        </p:txBody>
      </p:sp>
      <p:sp>
        <p:nvSpPr>
          <p:cNvPr id="3" name="Turinio vietos rezervavimo ženklas 2">
            <a:extLst>
              <a:ext uri="{FF2B5EF4-FFF2-40B4-BE49-F238E27FC236}">
                <a16:creationId xmlns:a16="http://schemas.microsoft.com/office/drawing/2014/main" id="{B4C7315B-88F6-1064-3BD4-679ACD64499B}"/>
              </a:ext>
            </a:extLst>
          </p:cNvPr>
          <p:cNvSpPr>
            <a:spLocks noGrp="1"/>
          </p:cNvSpPr>
          <p:nvPr>
            <p:ph idx="1"/>
          </p:nvPr>
        </p:nvSpPr>
        <p:spPr>
          <a:xfrm>
            <a:off x="628650" y="1556792"/>
            <a:ext cx="7886700" cy="4620171"/>
          </a:xfrm>
        </p:spPr>
        <p:txBody>
          <a:bodyPr>
            <a:normAutofit/>
          </a:bodyPr>
          <a:lstStyle/>
          <a:p>
            <a:pPr algn="just"/>
            <a:r>
              <a:rPr lang="lt-LT" b="1" i="0" dirty="0" err="1">
                <a:solidFill>
                  <a:srgbClr val="A44E4C"/>
                </a:solidFill>
                <a:effectLst/>
                <a:latin typeface="Palemonas"/>
              </a:rPr>
              <a:t>sleñgas</a:t>
            </a:r>
            <a:r>
              <a:rPr lang="lt-LT" b="0" i="0" dirty="0">
                <a:effectLst/>
                <a:latin typeface="Palemonas"/>
              </a:rPr>
              <a:t> (angl. </a:t>
            </a:r>
            <a:r>
              <a:rPr lang="lt-LT" b="1" i="0" dirty="0" err="1">
                <a:solidFill>
                  <a:srgbClr val="A44E4C"/>
                </a:solidFill>
                <a:effectLst/>
                <a:latin typeface="Palemonas"/>
              </a:rPr>
              <a:t>slang</a:t>
            </a:r>
            <a:r>
              <a:rPr lang="lt-LT" b="0" i="0" dirty="0">
                <a:effectLst/>
                <a:latin typeface="Palemonas"/>
              </a:rPr>
              <a:t>), </a:t>
            </a:r>
            <a:r>
              <a:rPr lang="lt-LT" b="0" i="0" dirty="0" err="1">
                <a:effectLst/>
                <a:latin typeface="Palemonas"/>
              </a:rPr>
              <a:t>žargoniški</a:t>
            </a:r>
            <a:r>
              <a:rPr lang="lt-LT" b="0" i="0" dirty="0">
                <a:effectLst/>
                <a:latin typeface="Palemonas"/>
              </a:rPr>
              <a:t> žodžiai ir posakiai, peržengę vienos socialinės ar profesinės grupės ribas ir vartojami visos tautos šnekamojoje kalboje (ar bent jau visų žinomi). Pvz., lietuvių slengu laikytini tokie leksikos vienetai: </a:t>
            </a:r>
            <a:r>
              <a:rPr lang="lt-LT" b="0" i="1" dirty="0">
                <a:effectLst/>
                <a:latin typeface="Palemonas"/>
              </a:rPr>
              <a:t>audinė</a:t>
            </a:r>
            <a:r>
              <a:rPr lang="lt-LT" b="0" i="0" dirty="0">
                <a:effectLst/>
                <a:latin typeface="Palemonas"/>
              </a:rPr>
              <a:t> ,,Audi markės automobilis“, </a:t>
            </a:r>
            <a:r>
              <a:rPr lang="lt-LT" b="0" i="1" dirty="0" err="1">
                <a:effectLst/>
                <a:latin typeface="Palemonas"/>
              </a:rPr>
              <a:t>kaifas</a:t>
            </a:r>
            <a:r>
              <a:rPr lang="lt-LT" b="0" i="0" dirty="0">
                <a:effectLst/>
                <a:latin typeface="Palemonas"/>
              </a:rPr>
              <a:t> ,,malonumas</a:t>
            </a:r>
            <a:r>
              <a:rPr lang="lt-LT" dirty="0">
                <a:latin typeface="Palemonas"/>
              </a:rPr>
              <a:t>“</a:t>
            </a:r>
            <a:r>
              <a:rPr lang="lt-LT" b="0" i="0" dirty="0">
                <a:effectLst/>
                <a:latin typeface="Palemonas"/>
              </a:rPr>
              <a:t>, </a:t>
            </a:r>
            <a:r>
              <a:rPr lang="lt-LT" b="0" i="1" dirty="0">
                <a:effectLst/>
                <a:latin typeface="Palemonas"/>
              </a:rPr>
              <a:t>kirvis</a:t>
            </a:r>
            <a:r>
              <a:rPr lang="lt-LT" b="0" i="0" dirty="0">
                <a:effectLst/>
                <a:latin typeface="Palemonas"/>
              </a:rPr>
              <a:t> ,,griežtas dėstytojas“, </a:t>
            </a:r>
            <a:r>
              <a:rPr lang="lt-LT" b="0" i="1" dirty="0" err="1">
                <a:effectLst/>
                <a:latin typeface="Palemonas"/>
              </a:rPr>
              <a:t>mentūra</a:t>
            </a:r>
            <a:r>
              <a:rPr lang="lt-LT" b="0" i="0" dirty="0">
                <a:effectLst/>
                <a:latin typeface="Palemonas"/>
              </a:rPr>
              <a:t> ,,policija“, </a:t>
            </a:r>
            <a:r>
              <a:rPr lang="lt-LT" b="0" i="1" dirty="0">
                <a:effectLst/>
                <a:latin typeface="Palemonas"/>
              </a:rPr>
              <a:t>rašalas</a:t>
            </a:r>
            <a:r>
              <a:rPr lang="lt-LT" b="0" i="0" dirty="0">
                <a:effectLst/>
                <a:latin typeface="Palemonas"/>
              </a:rPr>
              <a:t> ,,prastas vynas“, </a:t>
            </a:r>
            <a:r>
              <a:rPr lang="lt-LT" b="0" i="1" dirty="0">
                <a:effectLst/>
                <a:latin typeface="Palemonas"/>
              </a:rPr>
              <a:t>šakės</a:t>
            </a:r>
            <a:r>
              <a:rPr lang="lt-LT" b="0" i="0" dirty="0">
                <a:effectLst/>
                <a:latin typeface="Palemonas"/>
              </a:rPr>
              <a:t> ,,galas“, </a:t>
            </a:r>
            <a:r>
              <a:rPr lang="lt-LT" b="0" i="1" dirty="0">
                <a:effectLst/>
                <a:latin typeface="Palemonas"/>
              </a:rPr>
              <a:t>sutirštinti spalvas</a:t>
            </a:r>
            <a:r>
              <a:rPr lang="lt-LT" b="0" i="0" dirty="0">
                <a:effectLst/>
                <a:latin typeface="Palemonas"/>
              </a:rPr>
              <a:t> ,,pernelyg išryškinti“, </a:t>
            </a:r>
            <a:r>
              <a:rPr lang="lt-LT" b="0" i="1" dirty="0">
                <a:effectLst/>
                <a:latin typeface="Palemonas"/>
              </a:rPr>
              <a:t>viskas dzin</a:t>
            </a:r>
            <a:r>
              <a:rPr lang="lt-LT" b="0" i="0" dirty="0">
                <a:effectLst/>
                <a:latin typeface="Palemonas"/>
              </a:rPr>
              <a:t> ,,niekas nerūpi“, </a:t>
            </a:r>
            <a:r>
              <a:rPr lang="lt-LT" b="0" i="1" dirty="0">
                <a:effectLst/>
                <a:latin typeface="Palemonas"/>
              </a:rPr>
              <a:t>makaronus ant ausų kabinti</a:t>
            </a:r>
            <a:r>
              <a:rPr lang="lt-LT" b="0" i="0" dirty="0">
                <a:effectLst/>
                <a:latin typeface="Palemonas"/>
              </a:rPr>
              <a:t> ,,nesakyti teisybės, meluoti, apgaudinėti“. </a:t>
            </a:r>
          </a:p>
          <a:p>
            <a:pPr algn="just"/>
            <a:endParaRPr lang="lt-LT" dirty="0">
              <a:latin typeface="Palemonas"/>
            </a:endParaRPr>
          </a:p>
          <a:p>
            <a:pPr algn="just"/>
            <a:r>
              <a:rPr lang="lt-LT" b="0" i="0" dirty="0">
                <a:effectLst/>
                <a:latin typeface="Palemonas"/>
              </a:rPr>
              <a:t>Reikia išsamesnių socialinių tyrimų, kad būtų galima nustatyti, kada </a:t>
            </a:r>
            <a:r>
              <a:rPr lang="lt-LT" b="0" i="0" strike="noStrike" dirty="0">
                <a:solidFill>
                  <a:srgbClr val="C16B69"/>
                </a:solidFill>
                <a:effectLst/>
                <a:latin typeface="Palemonas"/>
              </a:rPr>
              <a:t>žargonas</a:t>
            </a:r>
            <a:r>
              <a:rPr lang="lt-LT" b="0" i="0" dirty="0">
                <a:effectLst/>
                <a:latin typeface="Palemonas"/>
              </a:rPr>
              <a:t> virsta slengu. Jis visada lieka už bendrinės kalbos ribų, bet šnekamajai kalbai suteikia gyvumo ir įtaigumo.</a:t>
            </a:r>
            <a:endParaRPr lang="lt-LT" dirty="0"/>
          </a:p>
        </p:txBody>
      </p:sp>
    </p:spTree>
    <p:extLst>
      <p:ext uri="{BB962C8B-B14F-4D97-AF65-F5344CB8AC3E}">
        <p14:creationId xmlns:p14="http://schemas.microsoft.com/office/powerpoint/2010/main" val="3687357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9545" y="1070800"/>
            <a:ext cx="2954766" cy="5583126"/>
          </a:xfrm>
        </p:spPr>
        <p:txBody>
          <a:bodyPr>
            <a:normAutofit/>
          </a:bodyPr>
          <a:lstStyle/>
          <a:p>
            <a:pPr algn="ctr"/>
            <a:r>
              <a:rPr lang="lt-LT" sz="4900" dirty="0"/>
              <a:t>Tarminė leksika (</a:t>
            </a:r>
            <a:r>
              <a:rPr lang="lt-LT" sz="4900" dirty="0" err="1"/>
              <a:t>tarmybės</a:t>
            </a:r>
            <a:r>
              <a:rPr lang="lt-LT" sz="4900" dirty="0"/>
              <a:t>)</a:t>
            </a:r>
          </a:p>
        </p:txBody>
      </p:sp>
      <p:graphicFrame>
        <p:nvGraphicFramePr>
          <p:cNvPr id="5" name="Content Placeholder 2">
            <a:extLst>
              <a:ext uri="{FF2B5EF4-FFF2-40B4-BE49-F238E27FC236}">
                <a16:creationId xmlns:a16="http://schemas.microsoft.com/office/drawing/2014/main" id="{F9E38324-08F5-EB44-23B2-90318C98F867}"/>
              </a:ext>
            </a:extLst>
          </p:cNvPr>
          <p:cNvGraphicFramePr>
            <a:graphicFrameLocks noGrp="1"/>
          </p:cNvGraphicFramePr>
          <p:nvPr>
            <p:ph idx="1"/>
            <p:extLst>
              <p:ext uri="{D42A27DB-BD31-4B8C-83A1-F6EECF244321}">
                <p14:modId xmlns:p14="http://schemas.microsoft.com/office/powerpoint/2010/main" val="1370292965"/>
              </p:ext>
            </p:extLst>
          </p:nvPr>
        </p:nvGraphicFramePr>
        <p:xfrm>
          <a:off x="3831401" y="1070800"/>
          <a:ext cx="4683949"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15125" y="1153572"/>
            <a:ext cx="2400300" cy="4461163"/>
          </a:xfrm>
        </p:spPr>
        <p:txBody>
          <a:bodyPr>
            <a:normAutofit/>
          </a:bodyPr>
          <a:lstStyle/>
          <a:p>
            <a:r>
              <a:rPr lang="lt-LT" sz="3700">
                <a:solidFill>
                  <a:srgbClr val="FFFFFF"/>
                </a:solidFill>
              </a:rPr>
              <a:t>Tarmiškų žodžių atitikmenys</a:t>
            </a:r>
          </a:p>
        </p:txBody>
      </p:sp>
      <p:sp>
        <p:nvSpPr>
          <p:cNvPr id="3" name="Content Placeholder 2"/>
          <p:cNvSpPr>
            <a:spLocks noGrp="1"/>
          </p:cNvSpPr>
          <p:nvPr>
            <p:ph idx="1"/>
          </p:nvPr>
        </p:nvSpPr>
        <p:spPr>
          <a:xfrm>
            <a:off x="755576" y="591344"/>
            <a:ext cx="7992888" cy="5789984"/>
          </a:xfrm>
        </p:spPr>
        <p:txBody>
          <a:bodyPr anchor="ctr">
            <a:normAutofit lnSpcReduction="10000"/>
          </a:bodyPr>
          <a:lstStyle/>
          <a:p>
            <a:pPr>
              <a:lnSpc>
                <a:spcPct val="90000"/>
              </a:lnSpc>
              <a:buNone/>
            </a:pPr>
            <a:r>
              <a:rPr lang="lt-LT" sz="1300" i="1" dirty="0" err="1"/>
              <a:t>traila</a:t>
            </a:r>
            <a:r>
              <a:rPr lang="lt-LT" sz="1300" dirty="0"/>
              <a:t> - plepys,</a:t>
            </a:r>
          </a:p>
          <a:p>
            <a:pPr>
              <a:lnSpc>
                <a:spcPct val="90000"/>
              </a:lnSpc>
              <a:buNone/>
            </a:pPr>
            <a:r>
              <a:rPr lang="lt-LT" sz="1300" i="1" dirty="0" err="1"/>
              <a:t>sūtrauka</a:t>
            </a:r>
            <a:r>
              <a:rPr lang="lt-LT" sz="1300" dirty="0"/>
              <a:t> - susitraukęs daiktas, žmogus, </a:t>
            </a:r>
          </a:p>
          <a:p>
            <a:pPr>
              <a:lnSpc>
                <a:spcPct val="90000"/>
              </a:lnSpc>
              <a:buNone/>
            </a:pPr>
            <a:r>
              <a:rPr lang="lt-LT" sz="1300" i="1" dirty="0"/>
              <a:t>papūta</a:t>
            </a:r>
            <a:r>
              <a:rPr lang="lt-LT" sz="1300" dirty="0"/>
              <a:t> - vėjo pagairė, </a:t>
            </a:r>
          </a:p>
          <a:p>
            <a:pPr>
              <a:lnSpc>
                <a:spcPct val="90000"/>
              </a:lnSpc>
              <a:buNone/>
            </a:pPr>
            <a:r>
              <a:rPr lang="lt-LT" sz="1300" i="1" dirty="0"/>
              <a:t>skinkis</a:t>
            </a:r>
            <a:r>
              <a:rPr lang="lt-LT" sz="1300" dirty="0"/>
              <a:t> - silpnas alus, gira; prasta sriuba,    </a:t>
            </a:r>
          </a:p>
          <a:p>
            <a:pPr>
              <a:lnSpc>
                <a:spcPct val="90000"/>
              </a:lnSpc>
              <a:buNone/>
            </a:pPr>
            <a:r>
              <a:rPr lang="lt-LT" sz="1300" i="1" dirty="0"/>
              <a:t>varčia</a:t>
            </a:r>
            <a:r>
              <a:rPr lang="lt-LT" sz="1300" dirty="0"/>
              <a:t> - vartų stulpas,</a:t>
            </a:r>
          </a:p>
          <a:p>
            <a:pPr>
              <a:lnSpc>
                <a:spcPct val="90000"/>
              </a:lnSpc>
              <a:buNone/>
            </a:pPr>
            <a:r>
              <a:rPr lang="lt-LT" sz="1300" i="1" dirty="0" err="1"/>
              <a:t>pluja</a:t>
            </a:r>
            <a:r>
              <a:rPr lang="lt-LT" sz="1300" dirty="0"/>
              <a:t> - bastūnas, valkata; niektauza, </a:t>
            </a:r>
          </a:p>
          <a:p>
            <a:pPr>
              <a:lnSpc>
                <a:spcPct val="90000"/>
              </a:lnSpc>
              <a:buNone/>
            </a:pPr>
            <a:r>
              <a:rPr lang="lt-LT" sz="1300" i="1" dirty="0"/>
              <a:t>gerkliūgas</a:t>
            </a:r>
            <a:r>
              <a:rPr lang="lt-LT" sz="1300" dirty="0"/>
              <a:t> – rėksnys,  </a:t>
            </a:r>
          </a:p>
          <a:p>
            <a:pPr>
              <a:lnSpc>
                <a:spcPct val="90000"/>
              </a:lnSpc>
              <a:buNone/>
            </a:pPr>
            <a:r>
              <a:rPr lang="lt-LT" sz="1300" i="1" dirty="0"/>
              <a:t>žalga</a:t>
            </a:r>
            <a:r>
              <a:rPr lang="lt-LT" sz="1300" dirty="0"/>
              <a:t> - lanksti kartelė, didelė vytis; nepatogumas; aukštas, ištįsęs žmogus,  </a:t>
            </a:r>
          </a:p>
          <a:p>
            <a:pPr>
              <a:lnSpc>
                <a:spcPct val="90000"/>
              </a:lnSpc>
              <a:buNone/>
            </a:pPr>
            <a:r>
              <a:rPr lang="lt-LT" sz="1300" i="1" dirty="0" err="1"/>
              <a:t>ledžinga</a:t>
            </a:r>
            <a:r>
              <a:rPr lang="lt-LT" sz="1300" i="1" dirty="0"/>
              <a:t> - </a:t>
            </a:r>
            <a:r>
              <a:rPr lang="lt-LT" sz="1300" dirty="0"/>
              <a:t> pasaga; pačiūža, </a:t>
            </a:r>
          </a:p>
          <a:p>
            <a:pPr>
              <a:lnSpc>
                <a:spcPct val="90000"/>
              </a:lnSpc>
              <a:buNone/>
            </a:pPr>
            <a:r>
              <a:rPr lang="lt-LT" sz="1300" i="1" dirty="0"/>
              <a:t>kramė</a:t>
            </a:r>
            <a:r>
              <a:rPr lang="lt-LT" sz="1300" dirty="0"/>
              <a:t> -gyvatės, varlės, silkės galva, žmogaus galva (niekinamąja reikšme), </a:t>
            </a:r>
          </a:p>
          <a:p>
            <a:pPr>
              <a:lnSpc>
                <a:spcPct val="90000"/>
              </a:lnSpc>
              <a:buNone/>
            </a:pPr>
            <a:r>
              <a:rPr lang="lt-LT" sz="1300" i="1" dirty="0"/>
              <a:t>agnus</a:t>
            </a:r>
            <a:r>
              <a:rPr lang="lt-LT" sz="1300" dirty="0"/>
              <a:t> - smarkus, judrus, energingas,  </a:t>
            </a:r>
          </a:p>
          <a:p>
            <a:pPr>
              <a:lnSpc>
                <a:spcPct val="90000"/>
              </a:lnSpc>
              <a:buNone/>
            </a:pPr>
            <a:r>
              <a:rPr lang="lt-LT" sz="1300" i="1" dirty="0"/>
              <a:t>plustinti</a:t>
            </a:r>
            <a:r>
              <a:rPr lang="lt-LT" sz="1300" dirty="0"/>
              <a:t> - judinti, kratyti, purtyti, </a:t>
            </a:r>
          </a:p>
          <a:p>
            <a:pPr>
              <a:lnSpc>
                <a:spcPct val="90000"/>
              </a:lnSpc>
              <a:buNone/>
            </a:pPr>
            <a:r>
              <a:rPr lang="lt-LT" sz="1300" i="1" dirty="0"/>
              <a:t>vašoklis – </a:t>
            </a:r>
            <a:r>
              <a:rPr lang="lt-LT" sz="1300" dirty="0"/>
              <a:t>serbentas,</a:t>
            </a:r>
            <a:r>
              <a:rPr lang="lt-LT" sz="1300" i="1" dirty="0"/>
              <a:t>  </a:t>
            </a:r>
          </a:p>
          <a:p>
            <a:pPr>
              <a:lnSpc>
                <a:spcPct val="90000"/>
              </a:lnSpc>
              <a:buNone/>
            </a:pPr>
            <a:r>
              <a:rPr lang="lt-LT" sz="1300" i="1" dirty="0"/>
              <a:t>raitoti – </a:t>
            </a:r>
            <a:r>
              <a:rPr lang="lt-LT" sz="1300" dirty="0"/>
              <a:t>godžiai valgyti, įveikiant mušti</a:t>
            </a:r>
            <a:r>
              <a:rPr lang="lt-LT" sz="1300" i="1" dirty="0"/>
              <a:t>,</a:t>
            </a:r>
          </a:p>
          <a:p>
            <a:pPr>
              <a:lnSpc>
                <a:spcPct val="90000"/>
              </a:lnSpc>
              <a:buNone/>
            </a:pPr>
            <a:r>
              <a:rPr lang="lt-LT" sz="1300" i="1" dirty="0"/>
              <a:t>delnyti -  galąsti,</a:t>
            </a:r>
          </a:p>
          <a:p>
            <a:pPr>
              <a:lnSpc>
                <a:spcPct val="90000"/>
              </a:lnSpc>
              <a:buNone/>
            </a:pPr>
            <a:r>
              <a:rPr lang="lt-LT" sz="1300" i="1" dirty="0" err="1"/>
              <a:t>šuplė</a:t>
            </a:r>
            <a:r>
              <a:rPr lang="lt-LT" sz="1300" i="1" dirty="0"/>
              <a:t> – </a:t>
            </a:r>
            <a:r>
              <a:rPr lang="lt-LT" sz="1300" i="1" dirty="0" err="1"/>
              <a:t>spita</a:t>
            </a:r>
            <a:r>
              <a:rPr lang="lt-LT" sz="1300" i="1" dirty="0"/>
              <a:t>, lentyna,</a:t>
            </a:r>
          </a:p>
          <a:p>
            <a:pPr>
              <a:lnSpc>
                <a:spcPct val="90000"/>
              </a:lnSpc>
              <a:buNone/>
            </a:pPr>
            <a:r>
              <a:rPr lang="lt-LT" sz="1300" i="1" dirty="0"/>
              <a:t>grobai  - žarnos,</a:t>
            </a:r>
          </a:p>
          <a:p>
            <a:pPr>
              <a:lnSpc>
                <a:spcPct val="90000"/>
              </a:lnSpc>
              <a:buNone/>
            </a:pPr>
            <a:r>
              <a:rPr lang="lt-LT" sz="1300" i="1" dirty="0"/>
              <a:t>kūtė – tvartas, daržinė,</a:t>
            </a:r>
          </a:p>
          <a:p>
            <a:pPr>
              <a:lnSpc>
                <a:spcPct val="90000"/>
              </a:lnSpc>
              <a:buNone/>
            </a:pPr>
            <a:r>
              <a:rPr lang="lt-LT" sz="1300" i="1" dirty="0"/>
              <a:t>blezdinga – kregždė,</a:t>
            </a:r>
          </a:p>
          <a:p>
            <a:pPr>
              <a:lnSpc>
                <a:spcPct val="90000"/>
              </a:lnSpc>
              <a:buNone/>
            </a:pPr>
            <a:r>
              <a:rPr lang="lt-LT" sz="1300" i="1" dirty="0"/>
              <a:t>kuisis – uodas,</a:t>
            </a:r>
          </a:p>
          <a:p>
            <a:pPr>
              <a:lnSpc>
                <a:spcPct val="90000"/>
              </a:lnSpc>
              <a:buNone/>
            </a:pPr>
            <a:r>
              <a:rPr lang="lt-LT" sz="1300" i="1" dirty="0"/>
              <a:t>kriokti - verkti</a:t>
            </a:r>
          </a:p>
          <a:p>
            <a:pPr>
              <a:lnSpc>
                <a:spcPct val="90000"/>
              </a:lnSpc>
              <a:buNone/>
            </a:pPr>
            <a:endParaRPr lang="lt-LT"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94617" y="188640"/>
            <a:ext cx="2954766" cy="2232248"/>
          </a:xfrm>
        </p:spPr>
        <p:txBody>
          <a:bodyPr>
            <a:normAutofit fontScale="90000"/>
          </a:bodyPr>
          <a:lstStyle/>
          <a:p>
            <a:pPr algn="r"/>
            <a:r>
              <a:rPr lang="lt-LT" sz="6500" dirty="0"/>
              <a:t>Skoliniai</a:t>
            </a:r>
            <a:br>
              <a:rPr lang="lt-LT" sz="6500" dirty="0"/>
            </a:br>
            <a:br>
              <a:rPr lang="lt-LT" sz="6500" dirty="0"/>
            </a:br>
            <a:r>
              <a:rPr lang="lt-LT" sz="6500" dirty="0"/>
              <a:t> </a:t>
            </a:r>
          </a:p>
        </p:txBody>
      </p:sp>
      <p:graphicFrame>
        <p:nvGraphicFramePr>
          <p:cNvPr id="5" name="Content Placeholder 2">
            <a:extLst>
              <a:ext uri="{FF2B5EF4-FFF2-40B4-BE49-F238E27FC236}">
                <a16:creationId xmlns:a16="http://schemas.microsoft.com/office/drawing/2014/main" id="{E2588A97-831E-7A87-8D14-0372B8150D23}"/>
              </a:ext>
            </a:extLst>
          </p:cNvPr>
          <p:cNvGraphicFramePr>
            <a:graphicFrameLocks noGrp="1"/>
          </p:cNvGraphicFramePr>
          <p:nvPr>
            <p:ph idx="1"/>
            <p:extLst>
              <p:ext uri="{D42A27DB-BD31-4B8C-83A1-F6EECF244321}">
                <p14:modId xmlns:p14="http://schemas.microsoft.com/office/powerpoint/2010/main" val="3559827973"/>
              </p:ext>
            </p:extLst>
          </p:nvPr>
        </p:nvGraphicFramePr>
        <p:xfrm>
          <a:off x="395536" y="1044222"/>
          <a:ext cx="8136904"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JULES VERNE SCHOOL: SEXTO- SEVENTH GRADE: Invasiones Bárbaras">
            <a:extLst>
              <a:ext uri="{FF2B5EF4-FFF2-40B4-BE49-F238E27FC236}">
                <a16:creationId xmlns:a16="http://schemas.microsoft.com/office/drawing/2014/main" id="{C2516115-5AB0-F88D-D625-48A166EBD7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4328" y="4365104"/>
            <a:ext cx="1545472" cy="2448272"/>
          </a:xfrm>
          <a:prstGeom prst="rect">
            <a:avLst/>
          </a:prstGeom>
          <a:noFill/>
          <a:extLst>
            <a:ext uri="{909E8E84-426E-40DD-AFC4-6F175D3DCCD1}">
              <a14:hiddenFill xmlns:a14="http://schemas.microsoft.com/office/drawing/2010/main">
                <a:solidFill>
                  <a:srgbClr val="FFFFFF"/>
                </a:solidFill>
              </a14:hiddenFill>
            </a:ext>
          </a:extLst>
        </p:spPr>
      </p:pic>
      <p:sp>
        <p:nvSpPr>
          <p:cNvPr id="2" name="Pavadinimas 1">
            <a:extLst>
              <a:ext uri="{FF2B5EF4-FFF2-40B4-BE49-F238E27FC236}">
                <a16:creationId xmlns:a16="http://schemas.microsoft.com/office/drawing/2014/main" id="{9A19459E-7C3D-A363-B62D-8866323F0EA9}"/>
              </a:ext>
            </a:extLst>
          </p:cNvPr>
          <p:cNvSpPr>
            <a:spLocks noGrp="1"/>
          </p:cNvSpPr>
          <p:nvPr>
            <p:ph type="title"/>
          </p:nvPr>
        </p:nvSpPr>
        <p:spPr>
          <a:xfrm>
            <a:off x="3419872" y="44624"/>
            <a:ext cx="7886700" cy="1325563"/>
          </a:xfrm>
        </p:spPr>
        <p:txBody>
          <a:bodyPr/>
          <a:lstStyle/>
          <a:p>
            <a:r>
              <a:rPr lang="lt-LT" b="1" dirty="0">
                <a:solidFill>
                  <a:srgbClr val="272B2E"/>
                </a:solidFill>
                <a:latin typeface="Palemonas"/>
              </a:rPr>
              <a:t>B</a:t>
            </a:r>
            <a:r>
              <a:rPr lang="lt-LT" b="1" i="0" dirty="0">
                <a:solidFill>
                  <a:srgbClr val="272B2E"/>
                </a:solidFill>
                <a:effectLst/>
                <a:latin typeface="Palemonas"/>
              </a:rPr>
              <a:t>arbarizmai</a:t>
            </a:r>
            <a:br>
              <a:rPr lang="lt-LT" b="1" i="0" dirty="0">
                <a:solidFill>
                  <a:srgbClr val="272B2E"/>
                </a:solidFill>
                <a:effectLst/>
                <a:latin typeface="Palemonas"/>
              </a:rPr>
            </a:br>
            <a:endParaRPr lang="lt-LT" dirty="0"/>
          </a:p>
        </p:txBody>
      </p:sp>
      <p:sp>
        <p:nvSpPr>
          <p:cNvPr id="3" name="Turinio vietos rezervavimo ženklas 2">
            <a:extLst>
              <a:ext uri="{FF2B5EF4-FFF2-40B4-BE49-F238E27FC236}">
                <a16:creationId xmlns:a16="http://schemas.microsoft.com/office/drawing/2014/main" id="{F40833D2-3889-C556-C8C2-0F99BC846D46}"/>
              </a:ext>
            </a:extLst>
          </p:cNvPr>
          <p:cNvSpPr>
            <a:spLocks noGrp="1"/>
          </p:cNvSpPr>
          <p:nvPr>
            <p:ph idx="1"/>
          </p:nvPr>
        </p:nvSpPr>
        <p:spPr>
          <a:xfrm>
            <a:off x="323528" y="908720"/>
            <a:ext cx="8496944" cy="5268243"/>
          </a:xfrm>
        </p:spPr>
        <p:txBody>
          <a:bodyPr>
            <a:normAutofit/>
          </a:bodyPr>
          <a:lstStyle/>
          <a:p>
            <a:pPr algn="just"/>
            <a:r>
              <a:rPr lang="lt-LT" dirty="0"/>
              <a:t>barbarizmai (</a:t>
            </a:r>
            <a:r>
              <a:rPr lang="lt-LT" dirty="0" err="1"/>
              <a:t>gr</a:t>
            </a:r>
            <a:r>
              <a:rPr lang="lt-LT" dirty="0"/>
              <a:t>. </a:t>
            </a:r>
            <a:r>
              <a:rPr lang="lt-LT" dirty="0" err="1"/>
              <a:t>barbarismos</a:t>
            </a:r>
            <a:r>
              <a:rPr lang="lt-LT" dirty="0"/>
              <a:t> – negraikiškas posakis), </a:t>
            </a:r>
            <a:r>
              <a:rPr lang="lt-LT" dirty="0" err="1"/>
              <a:t>svetimýbės</a:t>
            </a:r>
            <a:r>
              <a:rPr lang="lt-LT" dirty="0"/>
              <a:t>, nenorminiai skoliniai. Dažnai taip vadinami bendrinėje kalboje nepageidaujami svetimos kilmės žodžiai. Tautos politinio ir kultūrinio savarankiškumo augimas paprastai stiprina barbarizmų vengimo tendenciją. </a:t>
            </a:r>
          </a:p>
          <a:p>
            <a:pPr algn="just"/>
            <a:r>
              <a:rPr lang="lt-LT" dirty="0"/>
              <a:t>Neabejotini barbarizmai lietuvių bendrinės kalbos </a:t>
            </a:r>
            <a:r>
              <a:rPr lang="lt-LT" dirty="0" err="1"/>
              <a:t>normintojams</a:t>
            </a:r>
            <a:r>
              <a:rPr lang="lt-LT" dirty="0"/>
              <a:t> dabar nedaug kelia rūpesčių – jų raštingi žmonės privengia. </a:t>
            </a:r>
          </a:p>
          <a:p>
            <a:pPr algn="just"/>
            <a:r>
              <a:rPr lang="lt-LT" dirty="0"/>
              <a:t>Iš senųjų skolinių tik keliolika barbarizmų dar pavartojama bendrinėje kalboje (</a:t>
            </a:r>
            <a:r>
              <a:rPr lang="lt-LT" dirty="0" err="1"/>
              <a:t>ãlinti</a:t>
            </a:r>
            <a:r>
              <a:rPr lang="lt-LT" dirty="0"/>
              <a:t> ‘laisinti (žemę); niokoti, naikinti; varginti, kamuoti’, anūkas ‘vaikaitis’, </a:t>
            </a:r>
            <a:r>
              <a:rPr lang="lt-LT" dirty="0" err="1"/>
              <a:t>balanà</a:t>
            </a:r>
            <a:r>
              <a:rPr lang="lt-LT" dirty="0"/>
              <a:t> ‘skala’, </a:t>
            </a:r>
            <a:r>
              <a:rPr lang="lt-LT" dirty="0" err="1"/>
              <a:t>bujóti</a:t>
            </a:r>
            <a:r>
              <a:rPr lang="lt-LT" dirty="0"/>
              <a:t> ‘klestėti, tarpti, vešėti’, gūsis ‘kartas, protarpis; (vėjo) protrūkis, </a:t>
            </a:r>
            <a:r>
              <a:rPr lang="lt-LT" dirty="0" err="1"/>
              <a:t>atsiūba</a:t>
            </a:r>
            <a:r>
              <a:rPr lang="lt-LT" dirty="0"/>
              <a:t>, </a:t>
            </a:r>
            <a:r>
              <a:rPr lang="lt-LT" dirty="0" err="1"/>
              <a:t>pūkšnis</a:t>
            </a:r>
            <a:r>
              <a:rPr lang="lt-LT" dirty="0"/>
              <a:t>’). </a:t>
            </a:r>
          </a:p>
          <a:p>
            <a:pPr algn="just"/>
            <a:r>
              <a:rPr lang="lt-LT" dirty="0"/>
              <a:t>Grožinėje literatūroje barbarizmai kartais pavartojami kaip meninė priemonė.</a:t>
            </a:r>
          </a:p>
        </p:txBody>
      </p:sp>
    </p:spTree>
    <p:extLst>
      <p:ext uri="{BB962C8B-B14F-4D97-AF65-F5344CB8AC3E}">
        <p14:creationId xmlns:p14="http://schemas.microsoft.com/office/powerpoint/2010/main" val="2013304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32E8536-F1BB-F0AF-5D3C-553F4EE38B4E}"/>
              </a:ext>
            </a:extLst>
          </p:cNvPr>
          <p:cNvSpPr>
            <a:spLocks noGrp="1"/>
          </p:cNvSpPr>
          <p:nvPr>
            <p:ph type="title"/>
          </p:nvPr>
        </p:nvSpPr>
        <p:spPr/>
        <p:txBody>
          <a:bodyPr/>
          <a:lstStyle/>
          <a:p>
            <a:endParaRPr lang="lt-LT"/>
          </a:p>
        </p:txBody>
      </p:sp>
      <p:pic>
        <p:nvPicPr>
          <p:cNvPr id="1026" name="Picture 2" descr="PPT - Nevartotinos naujosios svetimyb ės (barbarizmai) PowerPoint ...">
            <a:extLst>
              <a:ext uri="{FF2B5EF4-FFF2-40B4-BE49-F238E27FC236}">
                <a16:creationId xmlns:a16="http://schemas.microsoft.com/office/drawing/2014/main" id="{A2E9BBD8-EF13-A530-0BBA-668BE9F3B80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99592" y="764704"/>
            <a:ext cx="7560840" cy="56706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33294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15125" y="1153572"/>
            <a:ext cx="2400300" cy="4461163"/>
          </a:xfrm>
        </p:spPr>
        <p:txBody>
          <a:bodyPr>
            <a:normAutofit/>
          </a:bodyPr>
          <a:lstStyle/>
          <a:p>
            <a:r>
              <a:rPr lang="lt-LT" sz="3400">
                <a:solidFill>
                  <a:srgbClr val="FFFFFF"/>
                </a:solidFill>
              </a:rPr>
              <a:t>Tarptautiniai žodžiai</a:t>
            </a:r>
          </a:p>
        </p:txBody>
      </p:sp>
      <p:sp>
        <p:nvSpPr>
          <p:cNvPr id="3" name="Content Placeholder 2"/>
          <p:cNvSpPr>
            <a:spLocks noGrp="1"/>
          </p:cNvSpPr>
          <p:nvPr>
            <p:ph idx="1"/>
          </p:nvPr>
        </p:nvSpPr>
        <p:spPr>
          <a:xfrm>
            <a:off x="683568" y="591344"/>
            <a:ext cx="7831781" cy="5585619"/>
          </a:xfrm>
        </p:spPr>
        <p:txBody>
          <a:bodyPr anchor="ctr">
            <a:normAutofit/>
          </a:bodyPr>
          <a:lstStyle/>
          <a:p>
            <a:pPr algn="just">
              <a:lnSpc>
                <a:spcPct val="90000"/>
              </a:lnSpc>
              <a:buNone/>
            </a:pPr>
            <a:r>
              <a:rPr lang="lt-LT" sz="3200" b="1" u="sng" dirty="0"/>
              <a:t>Tarptautiniai žodžiai </a:t>
            </a:r>
            <a:r>
              <a:rPr lang="lt-LT" sz="3200" dirty="0"/>
              <a:t>- svetimžodžiai, kurie vartojami daugelyje pasaulio kalbų.</a:t>
            </a:r>
          </a:p>
          <a:p>
            <a:pPr algn="just">
              <a:lnSpc>
                <a:spcPct val="90000"/>
              </a:lnSpc>
              <a:buNone/>
            </a:pPr>
            <a:r>
              <a:rPr lang="lt-LT" sz="3200" dirty="0"/>
              <a:t> Tarptautiniai žodžiai yra dvejopi: </a:t>
            </a:r>
          </a:p>
          <a:p>
            <a:pPr marL="514350" indent="-514350" algn="just">
              <a:lnSpc>
                <a:spcPct val="90000"/>
              </a:lnSpc>
              <a:buAutoNum type="alphaLcParenR"/>
            </a:pPr>
            <a:r>
              <a:rPr lang="lt-LT" sz="3200" dirty="0"/>
              <a:t>negalimi pakeisti savais, nes tie tarptautiniai žodžiai yra vieninteliai sąvokų pavadinimai, pvz.: </a:t>
            </a:r>
            <a:r>
              <a:rPr lang="lt-LT" sz="3200" i="1" dirty="0"/>
              <a:t>konspektas, fakultetas, istorija, institutas, respublika,</a:t>
            </a:r>
            <a:r>
              <a:rPr lang="lt-LT" sz="3200" dirty="0"/>
              <a:t> </a:t>
            </a:r>
            <a:r>
              <a:rPr lang="lt-LT" sz="3200" i="1" dirty="0"/>
              <a:t>funkcija, biologija, atomas, rentgenas;</a:t>
            </a:r>
            <a:r>
              <a:rPr lang="lt-LT" sz="3200" dirty="0"/>
              <a:t> </a:t>
            </a:r>
          </a:p>
          <a:p>
            <a:pPr marL="514350" indent="-514350" algn="just">
              <a:lnSpc>
                <a:spcPct val="90000"/>
              </a:lnSpc>
              <a:buAutoNum type="alphaLcParenR"/>
            </a:pPr>
            <a:r>
              <a:rPr lang="lt-LT" sz="3200" dirty="0"/>
              <a:t> galimi pakeisti savais, pvz.: </a:t>
            </a:r>
            <a:r>
              <a:rPr lang="lt-LT" sz="3200" i="1" dirty="0"/>
              <a:t>pneumonija (plaučių uždegimas), kontinentas (žemynas), akcentuoti (pabrėžti)</a:t>
            </a:r>
            <a:r>
              <a:rPr lang="lt-LT" sz="3200" dirty="0"/>
              <a:t>.</a:t>
            </a:r>
            <a:br>
              <a:rPr lang="lt-LT" sz="2200" dirty="0"/>
            </a:br>
            <a:endParaRPr lang="lt-LT" sz="2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15 Moais at Ahu Tongariki - Easter Isalnd">
            <a:extLst>
              <a:ext uri="{FF2B5EF4-FFF2-40B4-BE49-F238E27FC236}">
                <a16:creationId xmlns:a16="http://schemas.microsoft.com/office/drawing/2014/main" id="{9DAE4C9D-11FA-6881-33AE-CE6ED085A639}"/>
              </a:ext>
            </a:extLst>
          </p:cNvPr>
          <p:cNvPicPr>
            <a:picLocks noChangeAspect="1"/>
          </p:cNvPicPr>
          <p:nvPr/>
        </p:nvPicPr>
        <p:blipFill rotWithShape="1">
          <a:blip r:embed="rId2"/>
          <a:srcRect t="21934" b="7798"/>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Turinio vietos rezervavimo ženklas 2">
            <a:extLst>
              <a:ext uri="{FF2B5EF4-FFF2-40B4-BE49-F238E27FC236}">
                <a16:creationId xmlns:a16="http://schemas.microsoft.com/office/drawing/2014/main" id="{8B4F9F4A-0D5F-9F90-6D12-F6A4C29F5186}"/>
              </a:ext>
            </a:extLst>
          </p:cNvPr>
          <p:cNvSpPr>
            <a:spLocks noGrp="1"/>
          </p:cNvSpPr>
          <p:nvPr>
            <p:ph idx="1"/>
          </p:nvPr>
        </p:nvSpPr>
        <p:spPr>
          <a:xfrm>
            <a:off x="1043608" y="3752850"/>
            <a:ext cx="7738438" cy="2452687"/>
          </a:xfrm>
        </p:spPr>
        <p:txBody>
          <a:bodyPr anchor="ctr">
            <a:normAutofit/>
          </a:bodyPr>
          <a:lstStyle/>
          <a:p>
            <a:r>
              <a:rPr lang="en-US" sz="1600" dirty="0" err="1"/>
              <a:t>Skaitome</a:t>
            </a:r>
            <a:r>
              <a:rPr lang="en-US" sz="1600" dirty="0"/>
              <a:t> </a:t>
            </a:r>
            <a:r>
              <a:rPr lang="en-US" sz="1600" dirty="0" err="1"/>
              <a:t>garsiai</a:t>
            </a:r>
            <a:r>
              <a:rPr lang="en-US" sz="1600" dirty="0"/>
              <a:t> 58 </a:t>
            </a:r>
            <a:r>
              <a:rPr lang="en-US" sz="1600" dirty="0" err="1"/>
              <a:t>psl</a:t>
            </a:r>
            <a:r>
              <a:rPr lang="en-US" sz="1600" dirty="0"/>
              <a:t>. </a:t>
            </a:r>
          </a:p>
          <a:p>
            <a:endParaRPr lang="en-US" sz="1600" dirty="0"/>
          </a:p>
          <a:p>
            <a:r>
              <a:rPr lang="lt-LT" sz="1600" dirty="0"/>
              <a:t>Vadovėlis, pratimas </a:t>
            </a:r>
            <a:r>
              <a:rPr lang="en-US" sz="1600" dirty="0"/>
              <a:t>59 </a:t>
            </a:r>
            <a:r>
              <a:rPr lang="en-US" sz="1600" dirty="0" err="1"/>
              <a:t>psl</a:t>
            </a:r>
            <a:r>
              <a:rPr lang="en-US" sz="1600" dirty="0"/>
              <a:t>. 12.3</a:t>
            </a:r>
          </a:p>
          <a:p>
            <a:endParaRPr lang="en-US" sz="1600" dirty="0"/>
          </a:p>
          <a:p>
            <a:r>
              <a:rPr lang="lt-LT" sz="1600" dirty="0">
                <a:hlinkClick r:id="rId3"/>
              </a:rPr>
              <a:t>Tarptautinių žodžių žodynas (</a:t>
            </a:r>
            <a:r>
              <a:rPr lang="lt-LT" sz="1600" dirty="0" err="1">
                <a:hlinkClick r:id="rId3"/>
              </a:rPr>
              <a:t>tzz.lt</a:t>
            </a:r>
            <a:r>
              <a:rPr lang="lt-LT" sz="1600" dirty="0">
                <a:hlinkClick r:id="rId3"/>
              </a:rPr>
              <a:t>)</a:t>
            </a:r>
            <a:r>
              <a:rPr lang="en-US" sz="1600" dirty="0"/>
              <a:t> (</a:t>
            </a:r>
            <a:r>
              <a:rPr lang="en-US" sz="1600" dirty="0" err="1"/>
              <a:t>elektroninis</a:t>
            </a:r>
            <a:r>
              <a:rPr lang="en-US" sz="1600" dirty="0"/>
              <a:t>).</a:t>
            </a:r>
          </a:p>
          <a:p>
            <a:endParaRPr lang="en-US" sz="1600" dirty="0"/>
          </a:p>
          <a:p>
            <a:endParaRPr lang="lt-LT" sz="1600" dirty="0"/>
          </a:p>
        </p:txBody>
      </p:sp>
    </p:spTree>
    <p:extLst>
      <p:ext uri="{BB962C8B-B14F-4D97-AF65-F5344CB8AC3E}">
        <p14:creationId xmlns:p14="http://schemas.microsoft.com/office/powerpoint/2010/main" val="17508051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n arrow pointing right">
            <a:extLst>
              <a:ext uri="{FF2B5EF4-FFF2-40B4-BE49-F238E27FC236}">
                <a16:creationId xmlns:a16="http://schemas.microsoft.com/office/drawing/2014/main" id="{6B6F8D39-2E84-6892-4D41-9FAA6BF79F12}"/>
              </a:ext>
            </a:extLst>
          </p:cNvPr>
          <p:cNvPicPr>
            <a:picLocks noChangeAspect="1"/>
          </p:cNvPicPr>
          <p:nvPr/>
        </p:nvPicPr>
        <p:blipFill rotWithShape="1">
          <a:blip r:embed="rId2">
            <a:alphaModFix amt="50000"/>
          </a:blip>
          <a:srcRect r="11666" b="-1"/>
          <a:stretch/>
        </p:blipFill>
        <p:spPr>
          <a:xfrm>
            <a:off x="20" y="1"/>
            <a:ext cx="9143980" cy="6857999"/>
          </a:xfrm>
          <a:prstGeom prst="rect">
            <a:avLst/>
          </a:prstGeom>
        </p:spPr>
      </p:pic>
      <p:sp>
        <p:nvSpPr>
          <p:cNvPr id="2" name="Pavadinimas 1">
            <a:extLst>
              <a:ext uri="{FF2B5EF4-FFF2-40B4-BE49-F238E27FC236}">
                <a16:creationId xmlns:a16="http://schemas.microsoft.com/office/drawing/2014/main" id="{528C191F-2D81-AFD9-1AC2-E2EE70F09370}"/>
              </a:ext>
            </a:extLst>
          </p:cNvPr>
          <p:cNvSpPr>
            <a:spLocks noGrp="1"/>
          </p:cNvSpPr>
          <p:nvPr>
            <p:ph type="title"/>
          </p:nvPr>
        </p:nvSpPr>
        <p:spPr>
          <a:xfrm>
            <a:off x="1143000" y="1122362"/>
            <a:ext cx="6858000" cy="2900518"/>
          </a:xfrm>
        </p:spPr>
        <p:txBody>
          <a:bodyPr vert="horz" lIns="91440" tIns="45720" rIns="91440" bIns="45720" rtlCol="0" anchor="b">
            <a:normAutofit/>
          </a:bodyPr>
          <a:lstStyle/>
          <a:p>
            <a:pPr algn="ctr" defTabSz="914400"/>
            <a:r>
              <a:rPr lang="en-US" sz="6600" b="1" dirty="0">
                <a:solidFill>
                  <a:srgbClr val="FFFFFF"/>
                </a:solidFill>
              </a:rPr>
              <a:t>E </a:t>
            </a:r>
            <a:r>
              <a:rPr lang="en-US" sz="6600" b="1" dirty="0" err="1">
                <a:solidFill>
                  <a:srgbClr val="FFFFFF"/>
                </a:solidFill>
              </a:rPr>
              <a:t>ir</a:t>
            </a:r>
            <a:r>
              <a:rPr lang="en-US" sz="6600" b="1" dirty="0">
                <a:solidFill>
                  <a:srgbClr val="FFFFFF"/>
                </a:solidFill>
              </a:rPr>
              <a:t> (</a:t>
            </a:r>
            <a:r>
              <a:rPr lang="en-US" sz="6600" b="1" dirty="0" err="1">
                <a:solidFill>
                  <a:srgbClr val="FFFFFF"/>
                </a:solidFill>
              </a:rPr>
              <a:t>i</a:t>
            </a:r>
            <a:r>
              <a:rPr lang="en-US" sz="6600" b="1" dirty="0">
                <a:solidFill>
                  <a:srgbClr val="FFFFFF"/>
                </a:solidFill>
              </a:rPr>
              <a:t>) a </a:t>
            </a:r>
            <a:r>
              <a:rPr lang="en-US" sz="6600" b="1" dirty="0" err="1">
                <a:solidFill>
                  <a:srgbClr val="FFFFFF"/>
                </a:solidFill>
              </a:rPr>
              <a:t>rašyba</a:t>
            </a:r>
            <a:r>
              <a:rPr lang="en-US" sz="6600" b="1" dirty="0">
                <a:solidFill>
                  <a:srgbClr val="FFFFFF"/>
                </a:solidFill>
              </a:rPr>
              <a:t> </a:t>
            </a:r>
            <a:r>
              <a:rPr lang="en-US" sz="6600" b="1" dirty="0" err="1">
                <a:solidFill>
                  <a:srgbClr val="FFFFFF"/>
                </a:solidFill>
              </a:rPr>
              <a:t>tarptautiniuose</a:t>
            </a:r>
            <a:r>
              <a:rPr lang="en-US" sz="6600" b="1" dirty="0">
                <a:solidFill>
                  <a:srgbClr val="FFFFFF"/>
                </a:solidFill>
              </a:rPr>
              <a:t> </a:t>
            </a:r>
            <a:r>
              <a:rPr lang="en-US" sz="6600" b="1" dirty="0" err="1">
                <a:solidFill>
                  <a:srgbClr val="FFFFFF"/>
                </a:solidFill>
              </a:rPr>
              <a:t>žodžiuose</a:t>
            </a:r>
            <a:endParaRPr lang="en-US" sz="6600" b="1" dirty="0">
              <a:solidFill>
                <a:srgbClr val="FFFFFF"/>
              </a:solidFill>
            </a:endParaRPr>
          </a:p>
        </p:txBody>
      </p:sp>
    </p:spTree>
    <p:extLst>
      <p:ext uri="{BB962C8B-B14F-4D97-AF65-F5344CB8AC3E}">
        <p14:creationId xmlns:p14="http://schemas.microsoft.com/office/powerpoint/2010/main" val="127545699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31F0CD09-9A74-4707-5C22-1C4DBB8AA92B}"/>
              </a:ext>
            </a:extLst>
          </p:cNvPr>
          <p:cNvSpPr>
            <a:spLocks noGrp="1"/>
          </p:cNvSpPr>
          <p:nvPr>
            <p:ph idx="1"/>
          </p:nvPr>
        </p:nvSpPr>
        <p:spPr>
          <a:xfrm>
            <a:off x="628650" y="764704"/>
            <a:ext cx="8119814" cy="5688632"/>
          </a:xfrm>
        </p:spPr>
        <p:txBody>
          <a:bodyPr>
            <a:normAutofit/>
          </a:bodyPr>
          <a:lstStyle/>
          <a:p>
            <a:pPr algn="just"/>
            <a:r>
              <a:rPr lang="lt-LT" sz="2800" dirty="0"/>
              <a:t>Tarptautinių žodžių rašyba sunkesnė, nes nėra kaip jos patikrinti ar pritaikyti aiškią taisyklę. Tad belieka įsidėmėti. </a:t>
            </a:r>
          </a:p>
          <a:p>
            <a:pPr algn="just"/>
            <a:endParaRPr lang="lt-LT" sz="2800" dirty="0"/>
          </a:p>
          <a:p>
            <a:pPr algn="just"/>
            <a:r>
              <a:rPr lang="lt-LT" sz="2800" dirty="0"/>
              <a:t>Lietuviškų žodžių šaknyse po minkštųjų priebalsių rašome e: ledas, senas, geras, žemė. </a:t>
            </a:r>
          </a:p>
          <a:p>
            <a:pPr algn="just"/>
            <a:r>
              <a:rPr lang="lt-LT" sz="2800" dirty="0"/>
              <a:t>Primenu: minkštieji priebalsiai tie, po kurių eina balsės: e, ė, ę, y, i, į, </a:t>
            </a:r>
            <a:r>
              <a:rPr lang="lt-LT" sz="2800" dirty="0" err="1"/>
              <a:t>ie</a:t>
            </a:r>
            <a:r>
              <a:rPr lang="lt-LT" sz="2800" dirty="0"/>
              <a:t>.</a:t>
            </a:r>
          </a:p>
          <a:p>
            <a:pPr algn="just"/>
            <a:r>
              <a:rPr lang="lt-LT" sz="2800" dirty="0"/>
              <a:t>Tarptautiniuose žodžiuose po minkštųjų priebalsių rašome (i)a: aliarmas, girlianda, pliažas. </a:t>
            </a:r>
            <a:endParaRPr lang="en-US" sz="2800" dirty="0"/>
          </a:p>
          <a:p>
            <a:pPr algn="just"/>
            <a:r>
              <a:rPr lang="en-US" sz="2800" b="1" dirty="0" err="1"/>
              <a:t>Vadov</a:t>
            </a:r>
            <a:r>
              <a:rPr lang="lt-LT" sz="2800" b="1" dirty="0" err="1"/>
              <a:t>ėlis</a:t>
            </a:r>
            <a:r>
              <a:rPr lang="lt-LT" sz="2800" b="1" dirty="0"/>
              <a:t> </a:t>
            </a:r>
            <a:r>
              <a:rPr lang="en-US" sz="2800" b="1" dirty="0"/>
              <a:t>60 </a:t>
            </a:r>
            <a:r>
              <a:rPr lang="en-US" sz="2800" b="1" dirty="0" err="1"/>
              <a:t>psl</a:t>
            </a:r>
            <a:r>
              <a:rPr lang="en-US" sz="2800" b="1" dirty="0"/>
              <a:t>. 13.1. </a:t>
            </a:r>
            <a:endParaRPr lang="lt-LT" sz="2800" b="1" dirty="0"/>
          </a:p>
        </p:txBody>
      </p:sp>
    </p:spTree>
    <p:extLst>
      <p:ext uri="{BB962C8B-B14F-4D97-AF65-F5344CB8AC3E}">
        <p14:creationId xmlns:p14="http://schemas.microsoft.com/office/powerpoint/2010/main" val="31900662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Turinio vietos rezervavimo ženklas 4" descr="Paveikslėlis, kuriame yra tekstas, knyga, dokumentas, popierius&#10;&#10;Automatiškai sugeneruotas aprašymas">
            <a:extLst>
              <a:ext uri="{FF2B5EF4-FFF2-40B4-BE49-F238E27FC236}">
                <a16:creationId xmlns:a16="http://schemas.microsoft.com/office/drawing/2014/main" id="{21847583-A4AF-DDF6-63D6-98AB7DACD62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82600" y="1987487"/>
            <a:ext cx="8178799" cy="2883026"/>
          </a:xfrm>
          <a:prstGeom prst="rect">
            <a:avLst/>
          </a:prstGeom>
        </p:spPr>
      </p:pic>
    </p:spTree>
    <p:extLst>
      <p:ext uri="{BB962C8B-B14F-4D97-AF65-F5344CB8AC3E}">
        <p14:creationId xmlns:p14="http://schemas.microsoft.com/office/powerpoint/2010/main" val="8750395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corect">
            <a:extLst>
              <a:ext uri="{FF2B5EF4-FFF2-40B4-BE49-F238E27FC236}">
                <a16:creationId xmlns:a16="http://schemas.microsoft.com/office/drawing/2014/main" id="{CD9FC054-1B02-BCE5-C440-A9D13BA971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116632"/>
            <a:ext cx="2486025" cy="2571750"/>
          </a:xfrm>
          <a:prstGeom prst="rect">
            <a:avLst/>
          </a:prstGeom>
          <a:noFill/>
          <a:extLst>
            <a:ext uri="{909E8E84-426E-40DD-AFC4-6F175D3DCCD1}">
              <a14:hiddenFill xmlns:a14="http://schemas.microsoft.com/office/drawing/2010/main">
                <a:solidFill>
                  <a:srgbClr val="FFFFFF"/>
                </a:solidFill>
              </a14:hiddenFill>
            </a:ext>
          </a:extLst>
        </p:spPr>
      </p:pic>
      <p:sp>
        <p:nvSpPr>
          <p:cNvPr id="2" name="Pavadinimas 1">
            <a:extLst>
              <a:ext uri="{FF2B5EF4-FFF2-40B4-BE49-F238E27FC236}">
                <a16:creationId xmlns:a16="http://schemas.microsoft.com/office/drawing/2014/main" id="{AB94694E-B3D9-B30B-57A4-9AA94C14D257}"/>
              </a:ext>
            </a:extLst>
          </p:cNvPr>
          <p:cNvSpPr>
            <a:spLocks noGrp="1"/>
          </p:cNvSpPr>
          <p:nvPr>
            <p:ph type="title"/>
          </p:nvPr>
        </p:nvSpPr>
        <p:spPr>
          <a:xfrm>
            <a:off x="141759" y="1118463"/>
            <a:ext cx="7886700" cy="1325563"/>
          </a:xfrm>
        </p:spPr>
        <p:txBody>
          <a:bodyPr/>
          <a:lstStyle/>
          <a:p>
            <a:pPr algn="ctr"/>
            <a:r>
              <a:rPr lang="lt-LT" b="1" dirty="0"/>
              <a:t>Atsakymai</a:t>
            </a:r>
          </a:p>
        </p:txBody>
      </p:sp>
      <p:pic>
        <p:nvPicPr>
          <p:cNvPr id="5" name="Turinio vietos rezervavimo ženklas 4">
            <a:extLst>
              <a:ext uri="{FF2B5EF4-FFF2-40B4-BE49-F238E27FC236}">
                <a16:creationId xmlns:a16="http://schemas.microsoft.com/office/drawing/2014/main" id="{53B9D5A0-4939-E8D2-93C8-709AFFC6FA62}"/>
              </a:ext>
            </a:extLst>
          </p:cNvPr>
          <p:cNvPicPr>
            <a:picLocks noGrp="1" noChangeAspect="1"/>
          </p:cNvPicPr>
          <p:nvPr>
            <p:ph idx="1"/>
          </p:nvPr>
        </p:nvPicPr>
        <p:blipFill>
          <a:blip r:embed="rId3"/>
          <a:stretch>
            <a:fillRect/>
          </a:stretch>
        </p:blipFill>
        <p:spPr>
          <a:xfrm>
            <a:off x="141759" y="2718325"/>
            <a:ext cx="8608736" cy="3244341"/>
          </a:xfrm>
        </p:spPr>
      </p:pic>
    </p:spTree>
    <p:extLst>
      <p:ext uri="{BB962C8B-B14F-4D97-AF65-F5344CB8AC3E}">
        <p14:creationId xmlns:p14="http://schemas.microsoft.com/office/powerpoint/2010/main" val="9541043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54DEE1C-7FD6-4FA0-A96A-BDF952F19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avadinimas 1">
            <a:extLst>
              <a:ext uri="{FF2B5EF4-FFF2-40B4-BE49-F238E27FC236}">
                <a16:creationId xmlns:a16="http://schemas.microsoft.com/office/drawing/2014/main" id="{FAA48934-7245-CE4A-BAFC-184D51B46847}"/>
              </a:ext>
            </a:extLst>
          </p:cNvPr>
          <p:cNvSpPr>
            <a:spLocks noGrp="1"/>
          </p:cNvSpPr>
          <p:nvPr>
            <p:ph type="title"/>
          </p:nvPr>
        </p:nvSpPr>
        <p:spPr>
          <a:xfrm>
            <a:off x="683568" y="1052736"/>
            <a:ext cx="7848872" cy="1193138"/>
          </a:xfrm>
        </p:spPr>
        <p:txBody>
          <a:bodyPr vert="horz" lIns="91440" tIns="45720" rIns="91440" bIns="45720" rtlCol="0" anchor="b">
            <a:noAutofit/>
          </a:bodyPr>
          <a:lstStyle/>
          <a:p>
            <a:pPr algn="ctr" defTabSz="914400"/>
            <a:r>
              <a:rPr lang="en-US" sz="4400" b="1" dirty="0" err="1"/>
              <a:t>Priebalsio</a:t>
            </a:r>
            <a:r>
              <a:rPr lang="en-US" sz="4400" b="1" dirty="0"/>
              <a:t> [j] </a:t>
            </a:r>
            <a:r>
              <a:rPr lang="en-US" sz="4400" b="1" dirty="0" err="1"/>
              <a:t>tarimas</a:t>
            </a:r>
            <a:r>
              <a:rPr lang="en-US" sz="4400" b="1" dirty="0"/>
              <a:t> </a:t>
            </a:r>
            <a:r>
              <a:rPr lang="en-US" sz="4400" b="1" dirty="0" err="1"/>
              <a:t>ir</a:t>
            </a:r>
            <a:r>
              <a:rPr lang="en-US" sz="4400" b="1" dirty="0"/>
              <a:t> </a:t>
            </a:r>
            <a:r>
              <a:rPr lang="en-US" sz="4400" b="1" dirty="0" err="1"/>
              <a:t>rašyba</a:t>
            </a:r>
            <a:r>
              <a:rPr lang="en-US" sz="4400" b="1" dirty="0"/>
              <a:t> </a:t>
            </a:r>
            <a:r>
              <a:rPr lang="en-US" sz="4400" b="1" dirty="0" err="1"/>
              <a:t>tarptautiniuose</a:t>
            </a:r>
            <a:r>
              <a:rPr lang="en-US" sz="4400" b="1" dirty="0"/>
              <a:t> </a:t>
            </a:r>
            <a:r>
              <a:rPr lang="en-US" sz="4400" b="1" dirty="0" err="1"/>
              <a:t>žodžiuose</a:t>
            </a:r>
            <a:endParaRPr lang="en-US" sz="4400" b="1" dirty="0"/>
          </a:p>
        </p:txBody>
      </p:sp>
      <p:pic>
        <p:nvPicPr>
          <p:cNvPr id="4" name="Picture 3" descr="Close-up of a colourful coral in aquarium reef tank">
            <a:extLst>
              <a:ext uri="{FF2B5EF4-FFF2-40B4-BE49-F238E27FC236}">
                <a16:creationId xmlns:a16="http://schemas.microsoft.com/office/drawing/2014/main" id="{85173649-4A8B-82B0-DD43-6F2BCD77EEF8}"/>
              </a:ext>
            </a:extLst>
          </p:cNvPr>
          <p:cNvPicPr>
            <a:picLocks noChangeAspect="1"/>
          </p:cNvPicPr>
          <p:nvPr/>
        </p:nvPicPr>
        <p:blipFill rotWithShape="1">
          <a:blip r:embed="rId2"/>
          <a:srcRect b="15490"/>
          <a:stretch/>
        </p:blipFill>
        <p:spPr>
          <a:xfrm>
            <a:off x="1232066" y="2564904"/>
            <a:ext cx="6677581" cy="3766876"/>
          </a:xfrm>
          <a:custGeom>
            <a:avLst/>
            <a:gdLst/>
            <a:ahLst/>
            <a:cxnLst/>
            <a:rect l="l" t="t" r="r" b="b"/>
            <a:pathLst>
              <a:path w="8903441" h="3766876">
                <a:moveTo>
                  <a:pt x="8890380" y="1667288"/>
                </a:moveTo>
                <a:lnTo>
                  <a:pt x="8895460" y="1677046"/>
                </a:lnTo>
                <a:cubicBezTo>
                  <a:pt x="8905866" y="1703466"/>
                  <a:pt x="8906717" y="1724063"/>
                  <a:pt x="8894323" y="1729738"/>
                </a:cubicBezTo>
                <a:lnTo>
                  <a:pt x="8891365" y="1729349"/>
                </a:lnTo>
                <a:lnTo>
                  <a:pt x="8891421" y="1712412"/>
                </a:lnTo>
                <a:cubicBezTo>
                  <a:pt x="8891337" y="1700170"/>
                  <a:pt x="8891138" y="1688653"/>
                  <a:pt x="8890856" y="1678595"/>
                </a:cubicBezTo>
                <a:close/>
                <a:moveTo>
                  <a:pt x="8888451" y="1641624"/>
                </a:moveTo>
                <a:cubicBezTo>
                  <a:pt x="8888927" y="1642911"/>
                  <a:pt x="8889388" y="1647125"/>
                  <a:pt x="8889800" y="1653531"/>
                </a:cubicBezTo>
                <a:lnTo>
                  <a:pt x="8890380" y="1667288"/>
                </a:lnTo>
                <a:lnTo>
                  <a:pt x="8884645" y="1656272"/>
                </a:lnTo>
                <a:lnTo>
                  <a:pt x="8886368" y="1643902"/>
                </a:lnTo>
                <a:cubicBezTo>
                  <a:pt x="8887058" y="1640758"/>
                  <a:pt x="8887743" y="1639762"/>
                  <a:pt x="8888451" y="1641624"/>
                </a:cubicBezTo>
                <a:close/>
                <a:moveTo>
                  <a:pt x="999724" y="1241031"/>
                </a:moveTo>
                <a:cubicBezTo>
                  <a:pt x="998379" y="1242269"/>
                  <a:pt x="996554" y="1243547"/>
                  <a:pt x="995210" y="1244785"/>
                </a:cubicBezTo>
                <a:cubicBezTo>
                  <a:pt x="1005261" y="1248940"/>
                  <a:pt x="1015746" y="1252497"/>
                  <a:pt x="1025774" y="1256374"/>
                </a:cubicBezTo>
                <a:cubicBezTo>
                  <a:pt x="1037480" y="1257305"/>
                  <a:pt x="1049668" y="1258195"/>
                  <a:pt x="1060894" y="1259168"/>
                </a:cubicBezTo>
                <a:cubicBezTo>
                  <a:pt x="1040504" y="1253123"/>
                  <a:pt x="1020115" y="1247076"/>
                  <a:pt x="999724" y="1241031"/>
                </a:cubicBezTo>
                <a:close/>
                <a:moveTo>
                  <a:pt x="1319296" y="820371"/>
                </a:moveTo>
                <a:cubicBezTo>
                  <a:pt x="1421680" y="872109"/>
                  <a:pt x="1548101" y="905226"/>
                  <a:pt x="1681342" y="933268"/>
                </a:cubicBezTo>
                <a:cubicBezTo>
                  <a:pt x="1683167" y="931988"/>
                  <a:pt x="1684512" y="930751"/>
                  <a:pt x="1686338" y="929471"/>
                </a:cubicBezTo>
                <a:cubicBezTo>
                  <a:pt x="1563998" y="893197"/>
                  <a:pt x="1441635" y="856646"/>
                  <a:pt x="1319296" y="820371"/>
                </a:cubicBezTo>
                <a:close/>
                <a:moveTo>
                  <a:pt x="7894848" y="858"/>
                </a:moveTo>
                <a:cubicBezTo>
                  <a:pt x="7906700" y="3455"/>
                  <a:pt x="7910528" y="8436"/>
                  <a:pt x="7907341" y="16271"/>
                </a:cubicBezTo>
                <a:cubicBezTo>
                  <a:pt x="7902882" y="26177"/>
                  <a:pt x="7893520" y="35394"/>
                  <a:pt x="7882642" y="43904"/>
                </a:cubicBezTo>
                <a:cubicBezTo>
                  <a:pt x="7831903" y="83897"/>
                  <a:pt x="7856047" y="94090"/>
                  <a:pt x="7927648" y="93123"/>
                </a:cubicBezTo>
                <a:cubicBezTo>
                  <a:pt x="7991511" y="92274"/>
                  <a:pt x="8055318" y="85274"/>
                  <a:pt x="8119655" y="78787"/>
                </a:cubicBezTo>
                <a:cubicBezTo>
                  <a:pt x="8151329" y="75447"/>
                  <a:pt x="8152942" y="77265"/>
                  <a:pt x="8141786" y="93635"/>
                </a:cubicBezTo>
                <a:cubicBezTo>
                  <a:pt x="8123815" y="120677"/>
                  <a:pt x="8122595" y="145410"/>
                  <a:pt x="8151055" y="166138"/>
                </a:cubicBezTo>
                <a:cubicBezTo>
                  <a:pt x="8157767" y="170866"/>
                  <a:pt x="8162605" y="176318"/>
                  <a:pt x="8160811" y="183471"/>
                </a:cubicBezTo>
                <a:cubicBezTo>
                  <a:pt x="8152723" y="212724"/>
                  <a:pt x="8169841" y="236686"/>
                  <a:pt x="8187466" y="260884"/>
                </a:cubicBezTo>
                <a:cubicBezTo>
                  <a:pt x="8217175" y="301371"/>
                  <a:pt x="8254836" y="338641"/>
                  <a:pt x="8295790" y="374783"/>
                </a:cubicBezTo>
                <a:cubicBezTo>
                  <a:pt x="8324664" y="400232"/>
                  <a:pt x="8342922" y="431650"/>
                  <a:pt x="8406170" y="440370"/>
                </a:cubicBezTo>
                <a:cubicBezTo>
                  <a:pt x="8421364" y="442394"/>
                  <a:pt x="8426373" y="449790"/>
                  <a:pt x="8420903" y="459225"/>
                </a:cubicBezTo>
                <a:cubicBezTo>
                  <a:pt x="8402820" y="490474"/>
                  <a:pt x="8417534" y="514648"/>
                  <a:pt x="8450800" y="534955"/>
                </a:cubicBezTo>
                <a:cubicBezTo>
                  <a:pt x="8462563" y="542037"/>
                  <a:pt x="8458146" y="546902"/>
                  <a:pt x="8442097" y="551669"/>
                </a:cubicBezTo>
                <a:cubicBezTo>
                  <a:pt x="8423667" y="556925"/>
                  <a:pt x="8409328" y="564619"/>
                  <a:pt x="8398067" y="574282"/>
                </a:cubicBezTo>
                <a:cubicBezTo>
                  <a:pt x="8379577" y="589897"/>
                  <a:pt x="8370872" y="606612"/>
                  <a:pt x="8363634" y="623477"/>
                </a:cubicBezTo>
                <a:cubicBezTo>
                  <a:pt x="8352394" y="649929"/>
                  <a:pt x="8339133" y="675439"/>
                  <a:pt x="8295388" y="695789"/>
                </a:cubicBezTo>
                <a:cubicBezTo>
                  <a:pt x="8282368" y="701969"/>
                  <a:pt x="8271923" y="709882"/>
                  <a:pt x="8260972" y="717559"/>
                </a:cubicBezTo>
                <a:cubicBezTo>
                  <a:pt x="8264466" y="724248"/>
                  <a:pt x="8273101" y="728807"/>
                  <a:pt x="8289132" y="729358"/>
                </a:cubicBezTo>
                <a:cubicBezTo>
                  <a:pt x="8391169" y="732995"/>
                  <a:pt x="8386647" y="769770"/>
                  <a:pt x="8387346" y="810845"/>
                </a:cubicBezTo>
                <a:cubicBezTo>
                  <a:pt x="8388418" y="861681"/>
                  <a:pt x="8330862" y="890238"/>
                  <a:pt x="8259532" y="916368"/>
                </a:cubicBezTo>
                <a:cubicBezTo>
                  <a:pt x="8235122" y="925226"/>
                  <a:pt x="8199529" y="928071"/>
                  <a:pt x="8191769" y="950020"/>
                </a:cubicBezTo>
                <a:cubicBezTo>
                  <a:pt x="8234379" y="966427"/>
                  <a:pt x="8282955" y="945934"/>
                  <a:pt x="8327664" y="947606"/>
                </a:cubicBezTo>
                <a:cubicBezTo>
                  <a:pt x="8364609" y="949119"/>
                  <a:pt x="8424473" y="941347"/>
                  <a:pt x="8378206" y="982626"/>
                </a:cubicBezTo>
                <a:cubicBezTo>
                  <a:pt x="8364736" y="994722"/>
                  <a:pt x="8382242" y="1001021"/>
                  <a:pt x="8400605" y="1000529"/>
                </a:cubicBezTo>
                <a:cubicBezTo>
                  <a:pt x="8549357" y="995586"/>
                  <a:pt x="8487684" y="1076555"/>
                  <a:pt x="8538706" y="1111533"/>
                </a:cubicBezTo>
                <a:cubicBezTo>
                  <a:pt x="8553092" y="1120905"/>
                  <a:pt x="8540810" y="1141011"/>
                  <a:pt x="8520556" y="1147547"/>
                </a:cubicBezTo>
                <a:cubicBezTo>
                  <a:pt x="8392015" y="1189611"/>
                  <a:pt x="8380569" y="1263373"/>
                  <a:pt x="8322605" y="1331423"/>
                </a:cubicBezTo>
                <a:cubicBezTo>
                  <a:pt x="8393509" y="1350105"/>
                  <a:pt x="8476647" y="1348124"/>
                  <a:pt x="8552563" y="1357692"/>
                </a:cubicBezTo>
                <a:cubicBezTo>
                  <a:pt x="8631413" y="1367560"/>
                  <a:pt x="8632510" y="1380057"/>
                  <a:pt x="8572872" y="1434543"/>
                </a:cubicBezTo>
                <a:cubicBezTo>
                  <a:pt x="8740108" y="1430496"/>
                  <a:pt x="8740108" y="1430496"/>
                  <a:pt x="8695911" y="1511890"/>
                </a:cubicBezTo>
                <a:cubicBezTo>
                  <a:pt x="8766152" y="1509223"/>
                  <a:pt x="8835070" y="1574251"/>
                  <a:pt x="8873147" y="1634187"/>
                </a:cubicBezTo>
                <a:lnTo>
                  <a:pt x="8884645" y="1656272"/>
                </a:lnTo>
                <a:lnTo>
                  <a:pt x="8884254" y="1659075"/>
                </a:lnTo>
                <a:cubicBezTo>
                  <a:pt x="8882795" y="1672543"/>
                  <a:pt x="8881198" y="1691773"/>
                  <a:pt x="8879232" y="1711097"/>
                </a:cubicBezTo>
                <a:lnTo>
                  <a:pt x="8877347" y="1727504"/>
                </a:lnTo>
                <a:lnTo>
                  <a:pt x="8865337" y="1725923"/>
                </a:lnTo>
                <a:cubicBezTo>
                  <a:pt x="8855639" y="1721668"/>
                  <a:pt x="8848716" y="1720054"/>
                  <a:pt x="8843722" y="1720152"/>
                </a:cubicBezTo>
                <a:cubicBezTo>
                  <a:pt x="8828739" y="1720444"/>
                  <a:pt x="8831115" y="1736133"/>
                  <a:pt x="8828004" y="1742073"/>
                </a:cubicBezTo>
                <a:cubicBezTo>
                  <a:pt x="8817547" y="1760900"/>
                  <a:pt x="8843589" y="1770647"/>
                  <a:pt x="8861127" y="1782820"/>
                </a:cubicBezTo>
                <a:cubicBezTo>
                  <a:pt x="8867694" y="1787281"/>
                  <a:pt x="8872382" y="1766445"/>
                  <a:pt x="8875975" y="1739445"/>
                </a:cubicBezTo>
                <a:lnTo>
                  <a:pt x="8877347" y="1727504"/>
                </a:lnTo>
                <a:lnTo>
                  <a:pt x="8891365" y="1729349"/>
                </a:lnTo>
                <a:lnTo>
                  <a:pt x="8891294" y="1750579"/>
                </a:lnTo>
                <a:cubicBezTo>
                  <a:pt x="8890576" y="1802412"/>
                  <a:pt x="8887485" y="1854103"/>
                  <a:pt x="8879895" y="1858687"/>
                </a:cubicBezTo>
                <a:cubicBezTo>
                  <a:pt x="8799411" y="1907447"/>
                  <a:pt x="8858072" y="1996322"/>
                  <a:pt x="8700018" y="2022228"/>
                </a:cubicBezTo>
                <a:cubicBezTo>
                  <a:pt x="8628887" y="2034069"/>
                  <a:pt x="8597252" y="2070985"/>
                  <a:pt x="8546517" y="2094468"/>
                </a:cubicBezTo>
                <a:cubicBezTo>
                  <a:pt x="8369592" y="2175758"/>
                  <a:pt x="8254890" y="2270617"/>
                  <a:pt x="8208310" y="2391116"/>
                </a:cubicBezTo>
                <a:cubicBezTo>
                  <a:pt x="8195251" y="2424444"/>
                  <a:pt x="8137916" y="2455501"/>
                  <a:pt x="8101924" y="2486924"/>
                </a:cubicBezTo>
                <a:cubicBezTo>
                  <a:pt x="8122498" y="2506105"/>
                  <a:pt x="8219539" y="2452814"/>
                  <a:pt x="8188722" y="2510086"/>
                </a:cubicBezTo>
                <a:cubicBezTo>
                  <a:pt x="8165388" y="2553270"/>
                  <a:pt x="8098391" y="2584616"/>
                  <a:pt x="8035596" y="2614194"/>
                </a:cubicBezTo>
                <a:cubicBezTo>
                  <a:pt x="7963481" y="2647947"/>
                  <a:pt x="7883214" y="2677100"/>
                  <a:pt x="7854509" y="2730830"/>
                </a:cubicBezTo>
                <a:cubicBezTo>
                  <a:pt x="7848249" y="2742293"/>
                  <a:pt x="6341566" y="3671513"/>
                  <a:pt x="4141410" y="3763614"/>
                </a:cubicBezTo>
                <a:cubicBezTo>
                  <a:pt x="3781875" y="3778662"/>
                  <a:pt x="2353277" y="3737838"/>
                  <a:pt x="2161737" y="3718831"/>
                </a:cubicBezTo>
                <a:cubicBezTo>
                  <a:pt x="1964811" y="3699179"/>
                  <a:pt x="1793107" y="3646810"/>
                  <a:pt x="1591600" y="3635674"/>
                </a:cubicBezTo>
                <a:cubicBezTo>
                  <a:pt x="1485018" y="3629919"/>
                  <a:pt x="1381185" y="3611329"/>
                  <a:pt x="1390654" y="3531585"/>
                </a:cubicBezTo>
                <a:cubicBezTo>
                  <a:pt x="1393510" y="3508948"/>
                  <a:pt x="1364047" y="3493344"/>
                  <a:pt x="1320867" y="3503571"/>
                </a:cubicBezTo>
                <a:cubicBezTo>
                  <a:pt x="1239265" y="3523046"/>
                  <a:pt x="1198946" y="3494124"/>
                  <a:pt x="1150681" y="3474015"/>
                </a:cubicBezTo>
                <a:cubicBezTo>
                  <a:pt x="1065213" y="3438422"/>
                  <a:pt x="982868" y="3399757"/>
                  <a:pt x="851974" y="3403971"/>
                </a:cubicBezTo>
                <a:cubicBezTo>
                  <a:pt x="873994" y="3367898"/>
                  <a:pt x="917237" y="3369420"/>
                  <a:pt x="956780" y="3372944"/>
                </a:cubicBezTo>
                <a:cubicBezTo>
                  <a:pt x="1061276" y="3382521"/>
                  <a:pt x="1164043" y="3394488"/>
                  <a:pt x="1268515" y="3403788"/>
                </a:cubicBezTo>
                <a:cubicBezTo>
                  <a:pt x="1336376" y="3409863"/>
                  <a:pt x="1404651" y="3420660"/>
                  <a:pt x="1492884" y="3399484"/>
                </a:cubicBezTo>
                <a:cubicBezTo>
                  <a:pt x="1410006" y="3338199"/>
                  <a:pt x="1277736" y="3337777"/>
                  <a:pt x="1169657" y="3325996"/>
                </a:cubicBezTo>
                <a:cubicBezTo>
                  <a:pt x="1034677" y="3311259"/>
                  <a:pt x="951965" y="3268429"/>
                  <a:pt x="853866" y="3221353"/>
                </a:cubicBezTo>
                <a:cubicBezTo>
                  <a:pt x="950752" y="3199416"/>
                  <a:pt x="1014418" y="3234964"/>
                  <a:pt x="1090648" y="3226034"/>
                </a:cubicBezTo>
                <a:cubicBezTo>
                  <a:pt x="1094340" y="3218434"/>
                  <a:pt x="1100169" y="3207568"/>
                  <a:pt x="1099183" y="3207375"/>
                </a:cubicBezTo>
                <a:cubicBezTo>
                  <a:pt x="971072" y="3188118"/>
                  <a:pt x="907890" y="3136018"/>
                  <a:pt x="882137" y="3068880"/>
                </a:cubicBezTo>
                <a:cubicBezTo>
                  <a:pt x="868924" y="3034221"/>
                  <a:pt x="822286" y="3027121"/>
                  <a:pt x="776145" y="3014660"/>
                </a:cubicBezTo>
                <a:cubicBezTo>
                  <a:pt x="613874" y="2970419"/>
                  <a:pt x="443486" y="2933046"/>
                  <a:pt x="307191" y="2864697"/>
                </a:cubicBezTo>
                <a:cubicBezTo>
                  <a:pt x="457123" y="2862170"/>
                  <a:pt x="581367" y="2903594"/>
                  <a:pt x="743379" y="2911759"/>
                </a:cubicBezTo>
                <a:cubicBezTo>
                  <a:pt x="608349" y="2835743"/>
                  <a:pt x="439124" y="2806104"/>
                  <a:pt x="284020" y="2766269"/>
                </a:cubicBezTo>
                <a:cubicBezTo>
                  <a:pt x="213164" y="2748143"/>
                  <a:pt x="147010" y="2722889"/>
                  <a:pt x="63190" y="2717094"/>
                </a:cubicBezTo>
                <a:cubicBezTo>
                  <a:pt x="33455" y="2714947"/>
                  <a:pt x="-16425" y="2709531"/>
                  <a:pt x="5340" y="2681595"/>
                </a:cubicBezTo>
                <a:cubicBezTo>
                  <a:pt x="23652" y="2658441"/>
                  <a:pt x="63627" y="2661368"/>
                  <a:pt x="100237" y="2664591"/>
                </a:cubicBezTo>
                <a:cubicBezTo>
                  <a:pt x="188123" y="2672547"/>
                  <a:pt x="277551" y="2664977"/>
                  <a:pt x="394328" y="2654447"/>
                </a:cubicBezTo>
                <a:cubicBezTo>
                  <a:pt x="290057" y="2592242"/>
                  <a:pt x="112140" y="2629127"/>
                  <a:pt x="21491" y="2562088"/>
                </a:cubicBezTo>
                <a:cubicBezTo>
                  <a:pt x="125636" y="2540073"/>
                  <a:pt x="208727" y="2559644"/>
                  <a:pt x="294268" y="2557453"/>
                </a:cubicBezTo>
                <a:cubicBezTo>
                  <a:pt x="371589" y="2555423"/>
                  <a:pt x="389695" y="2540961"/>
                  <a:pt x="367847" y="2501743"/>
                </a:cubicBezTo>
                <a:cubicBezTo>
                  <a:pt x="333905" y="2440640"/>
                  <a:pt x="373328" y="2404160"/>
                  <a:pt x="486858" y="2411824"/>
                </a:cubicBezTo>
                <a:cubicBezTo>
                  <a:pt x="592120" y="2419095"/>
                  <a:pt x="600599" y="2394285"/>
                  <a:pt x="570008" y="2360312"/>
                </a:cubicBezTo>
                <a:cubicBezTo>
                  <a:pt x="525457" y="2310774"/>
                  <a:pt x="567057" y="2265987"/>
                  <a:pt x="594400" y="2218813"/>
                </a:cubicBezTo>
                <a:cubicBezTo>
                  <a:pt x="635581" y="2147198"/>
                  <a:pt x="612469" y="2115647"/>
                  <a:pt x="505675" y="2074370"/>
                </a:cubicBezTo>
                <a:cubicBezTo>
                  <a:pt x="445534" y="2051386"/>
                  <a:pt x="381431" y="2032947"/>
                  <a:pt x="295650" y="2015851"/>
                </a:cubicBezTo>
                <a:cubicBezTo>
                  <a:pt x="487251" y="1985881"/>
                  <a:pt x="281423" y="1958614"/>
                  <a:pt x="346760" y="1924896"/>
                </a:cubicBezTo>
                <a:cubicBezTo>
                  <a:pt x="481788" y="1901571"/>
                  <a:pt x="600623" y="1980687"/>
                  <a:pt x="783461" y="1939173"/>
                </a:cubicBezTo>
                <a:cubicBezTo>
                  <a:pt x="547912" y="1882335"/>
                  <a:pt x="287006" y="1807013"/>
                  <a:pt x="112183" y="1719100"/>
                </a:cubicBezTo>
                <a:cubicBezTo>
                  <a:pt x="148588" y="1692398"/>
                  <a:pt x="188462" y="1710725"/>
                  <a:pt x="219936" y="1699568"/>
                </a:cubicBezTo>
                <a:cubicBezTo>
                  <a:pt x="218006" y="1694140"/>
                  <a:pt x="220184" y="1685834"/>
                  <a:pt x="214196" y="1683841"/>
                </a:cubicBezTo>
                <a:cubicBezTo>
                  <a:pt x="85284" y="1638910"/>
                  <a:pt x="83720" y="1637648"/>
                  <a:pt x="212296" y="1584947"/>
                </a:cubicBezTo>
                <a:cubicBezTo>
                  <a:pt x="257172" y="1566456"/>
                  <a:pt x="252206" y="1554019"/>
                  <a:pt x="226108" y="1538121"/>
                </a:cubicBezTo>
                <a:cubicBezTo>
                  <a:pt x="207682" y="1526866"/>
                  <a:pt x="185078" y="1517656"/>
                  <a:pt x="192710" y="1488723"/>
                </a:cubicBezTo>
                <a:cubicBezTo>
                  <a:pt x="268435" y="1518175"/>
                  <a:pt x="624154" y="1547955"/>
                  <a:pt x="685843" y="1538903"/>
                </a:cubicBezTo>
                <a:cubicBezTo>
                  <a:pt x="755173" y="1528619"/>
                  <a:pt x="994201" y="1520231"/>
                  <a:pt x="1067153" y="1523622"/>
                </a:cubicBezTo>
                <a:cubicBezTo>
                  <a:pt x="1063138" y="1522015"/>
                  <a:pt x="1059122" y="1520410"/>
                  <a:pt x="1055106" y="1518803"/>
                </a:cubicBezTo>
                <a:cubicBezTo>
                  <a:pt x="983007" y="1486514"/>
                  <a:pt x="909946" y="1454310"/>
                  <a:pt x="864245" y="1408231"/>
                </a:cubicBezTo>
                <a:cubicBezTo>
                  <a:pt x="862153" y="1406456"/>
                  <a:pt x="861045" y="1404874"/>
                  <a:pt x="856768" y="1405809"/>
                </a:cubicBezTo>
                <a:cubicBezTo>
                  <a:pt x="819307" y="1414974"/>
                  <a:pt x="822846" y="1400112"/>
                  <a:pt x="821342" y="1388491"/>
                </a:cubicBezTo>
                <a:cubicBezTo>
                  <a:pt x="819813" y="1376592"/>
                  <a:pt x="812736" y="1367699"/>
                  <a:pt x="784954" y="1371257"/>
                </a:cubicBezTo>
                <a:cubicBezTo>
                  <a:pt x="783512" y="1371384"/>
                  <a:pt x="781566" y="1371274"/>
                  <a:pt x="779619" y="1371165"/>
                </a:cubicBezTo>
                <a:cubicBezTo>
                  <a:pt x="766469" y="1370361"/>
                  <a:pt x="722835" y="1342290"/>
                  <a:pt x="728571" y="1335910"/>
                </a:cubicBezTo>
                <a:cubicBezTo>
                  <a:pt x="741389" y="1321912"/>
                  <a:pt x="726409" y="1316791"/>
                  <a:pt x="713734" y="1310348"/>
                </a:cubicBezTo>
                <a:cubicBezTo>
                  <a:pt x="696009" y="1301550"/>
                  <a:pt x="678333" y="1293308"/>
                  <a:pt x="659695" y="1285149"/>
                </a:cubicBezTo>
                <a:cubicBezTo>
                  <a:pt x="641562" y="1277227"/>
                  <a:pt x="622997" y="1269901"/>
                  <a:pt x="604409" y="1262299"/>
                </a:cubicBezTo>
                <a:cubicBezTo>
                  <a:pt x="561305" y="1256847"/>
                  <a:pt x="517819" y="1252549"/>
                  <a:pt x="472556" y="1250086"/>
                </a:cubicBezTo>
                <a:cubicBezTo>
                  <a:pt x="438951" y="1247999"/>
                  <a:pt x="401379" y="1244860"/>
                  <a:pt x="382690" y="1214040"/>
                </a:cubicBezTo>
                <a:cubicBezTo>
                  <a:pt x="418096" y="1214570"/>
                  <a:pt x="453575" y="1215933"/>
                  <a:pt x="489053" y="1217296"/>
                </a:cubicBezTo>
                <a:cubicBezTo>
                  <a:pt x="454954" y="1204059"/>
                  <a:pt x="421816" y="1190737"/>
                  <a:pt x="390047" y="1176456"/>
                </a:cubicBezTo>
                <a:cubicBezTo>
                  <a:pt x="363810" y="1164487"/>
                  <a:pt x="342232" y="1150431"/>
                  <a:pt x="333292" y="1131347"/>
                </a:cubicBezTo>
                <a:cubicBezTo>
                  <a:pt x="330930" y="1126518"/>
                  <a:pt x="329025" y="1121368"/>
                  <a:pt x="337841" y="1116956"/>
                </a:cubicBezTo>
                <a:cubicBezTo>
                  <a:pt x="347569" y="1111905"/>
                  <a:pt x="355552" y="1114562"/>
                  <a:pt x="363031" y="1116984"/>
                </a:cubicBezTo>
                <a:cubicBezTo>
                  <a:pt x="393929" y="1126864"/>
                  <a:pt x="425283" y="1136425"/>
                  <a:pt x="455724" y="1146625"/>
                </a:cubicBezTo>
                <a:cubicBezTo>
                  <a:pt x="496146" y="1160147"/>
                  <a:pt x="536111" y="1173989"/>
                  <a:pt x="576050" y="1187553"/>
                </a:cubicBezTo>
                <a:cubicBezTo>
                  <a:pt x="519650" y="1157524"/>
                  <a:pt x="457798" y="1131612"/>
                  <a:pt x="391358" y="1108621"/>
                </a:cubicBezTo>
                <a:cubicBezTo>
                  <a:pt x="343386" y="1091844"/>
                  <a:pt x="295414" y="1075067"/>
                  <a:pt x="258466" y="1051446"/>
                </a:cubicBezTo>
                <a:cubicBezTo>
                  <a:pt x="239512" y="1039678"/>
                  <a:pt x="230024" y="1025400"/>
                  <a:pt x="227119" y="1008864"/>
                </a:cubicBezTo>
                <a:cubicBezTo>
                  <a:pt x="226729" y="1004421"/>
                  <a:pt x="227253" y="999338"/>
                  <a:pt x="237176" y="996508"/>
                </a:cubicBezTo>
                <a:cubicBezTo>
                  <a:pt x="247123" y="993956"/>
                  <a:pt x="253208" y="997060"/>
                  <a:pt x="257395" y="1000610"/>
                </a:cubicBezTo>
                <a:cubicBezTo>
                  <a:pt x="262111" y="1004674"/>
                  <a:pt x="267716" y="1007820"/>
                  <a:pt x="275649" y="1009921"/>
                </a:cubicBezTo>
                <a:cubicBezTo>
                  <a:pt x="345186" y="1029563"/>
                  <a:pt x="406508" y="1054962"/>
                  <a:pt x="469199" y="1079402"/>
                </a:cubicBezTo>
                <a:cubicBezTo>
                  <a:pt x="558968" y="1114336"/>
                  <a:pt x="647368" y="1150231"/>
                  <a:pt x="753033" y="1173138"/>
                </a:cubicBezTo>
                <a:cubicBezTo>
                  <a:pt x="793015" y="1181661"/>
                  <a:pt x="834292" y="1188391"/>
                  <a:pt x="865682" y="1187316"/>
                </a:cubicBezTo>
                <a:cubicBezTo>
                  <a:pt x="750261" y="1147076"/>
                  <a:pt x="641375" y="1104025"/>
                  <a:pt x="543487" y="1053852"/>
                </a:cubicBezTo>
                <a:cubicBezTo>
                  <a:pt x="444589" y="1003208"/>
                  <a:pt x="357848" y="947579"/>
                  <a:pt x="295297" y="880592"/>
                </a:cubicBezTo>
                <a:cubicBezTo>
                  <a:pt x="288871" y="873601"/>
                  <a:pt x="284873" y="866676"/>
                  <a:pt x="264758" y="869281"/>
                </a:cubicBezTo>
                <a:cubicBezTo>
                  <a:pt x="255650" y="870360"/>
                  <a:pt x="252375" y="866170"/>
                  <a:pt x="254388" y="861516"/>
                </a:cubicBezTo>
                <a:cubicBezTo>
                  <a:pt x="266992" y="828509"/>
                  <a:pt x="236853" y="810726"/>
                  <a:pt x="190786" y="799099"/>
                </a:cubicBezTo>
                <a:cubicBezTo>
                  <a:pt x="176408" y="795324"/>
                  <a:pt x="175031" y="790688"/>
                  <a:pt x="184973" y="782539"/>
                </a:cubicBezTo>
                <a:cubicBezTo>
                  <a:pt x="198516" y="771277"/>
                  <a:pt x="196123" y="760574"/>
                  <a:pt x="187530" y="750974"/>
                </a:cubicBezTo>
                <a:cubicBezTo>
                  <a:pt x="182644" y="744967"/>
                  <a:pt x="176339" y="739364"/>
                  <a:pt x="170996" y="733676"/>
                </a:cubicBezTo>
                <a:cubicBezTo>
                  <a:pt x="167290" y="730083"/>
                  <a:pt x="161157" y="726424"/>
                  <a:pt x="169444" y="721499"/>
                </a:cubicBezTo>
                <a:cubicBezTo>
                  <a:pt x="177298" y="717172"/>
                  <a:pt x="185665" y="718676"/>
                  <a:pt x="193501" y="719668"/>
                </a:cubicBezTo>
                <a:cubicBezTo>
                  <a:pt x="231170" y="723917"/>
                  <a:pt x="254043" y="736181"/>
                  <a:pt x="265436" y="755609"/>
                </a:cubicBezTo>
                <a:cubicBezTo>
                  <a:pt x="273963" y="769971"/>
                  <a:pt x="281726" y="770130"/>
                  <a:pt x="302333" y="756567"/>
                </a:cubicBezTo>
                <a:cubicBezTo>
                  <a:pt x="317894" y="746247"/>
                  <a:pt x="332387" y="745814"/>
                  <a:pt x="346481" y="751853"/>
                </a:cubicBezTo>
                <a:cubicBezTo>
                  <a:pt x="354007" y="754830"/>
                  <a:pt x="358771" y="759448"/>
                  <a:pt x="364449" y="763428"/>
                </a:cubicBezTo>
                <a:cubicBezTo>
                  <a:pt x="392910" y="784156"/>
                  <a:pt x="422762" y="804202"/>
                  <a:pt x="467363" y="815678"/>
                </a:cubicBezTo>
                <a:cubicBezTo>
                  <a:pt x="487199" y="820933"/>
                  <a:pt x="508355" y="824672"/>
                  <a:pt x="537693" y="816781"/>
                </a:cubicBezTo>
                <a:cubicBezTo>
                  <a:pt x="518386" y="812039"/>
                  <a:pt x="499567" y="812852"/>
                  <a:pt x="482019" y="811593"/>
                </a:cubicBezTo>
                <a:cubicBezTo>
                  <a:pt x="464472" y="810335"/>
                  <a:pt x="454949" y="806693"/>
                  <a:pt x="467050" y="795557"/>
                </a:cubicBezTo>
                <a:cubicBezTo>
                  <a:pt x="473772" y="789371"/>
                  <a:pt x="472878" y="784693"/>
                  <a:pt x="465734" y="780562"/>
                </a:cubicBezTo>
                <a:cubicBezTo>
                  <a:pt x="442763" y="767188"/>
                  <a:pt x="430336" y="747011"/>
                  <a:pt x="384526" y="749353"/>
                </a:cubicBezTo>
                <a:cubicBezTo>
                  <a:pt x="382123" y="749564"/>
                  <a:pt x="379622" y="748664"/>
                  <a:pt x="377146" y="748041"/>
                </a:cubicBezTo>
                <a:cubicBezTo>
                  <a:pt x="367744" y="745789"/>
                  <a:pt x="357358" y="743342"/>
                  <a:pt x="360089" y="735827"/>
                </a:cubicBezTo>
                <a:cubicBezTo>
                  <a:pt x="363301" y="728269"/>
                  <a:pt x="375652" y="725506"/>
                  <a:pt x="386634" y="723703"/>
                </a:cubicBezTo>
                <a:cubicBezTo>
                  <a:pt x="414823" y="719269"/>
                  <a:pt x="437543" y="724271"/>
                  <a:pt x="459375" y="730191"/>
                </a:cubicBezTo>
                <a:cubicBezTo>
                  <a:pt x="512487" y="744837"/>
                  <a:pt x="556932" y="765561"/>
                  <a:pt x="603200" y="785006"/>
                </a:cubicBezTo>
                <a:cubicBezTo>
                  <a:pt x="672604" y="814173"/>
                  <a:pt x="734250" y="848778"/>
                  <a:pt x="810521" y="873425"/>
                </a:cubicBezTo>
                <a:cubicBezTo>
                  <a:pt x="1037317" y="946423"/>
                  <a:pt x="1260943" y="1021938"/>
                  <a:pt x="1494102" y="1090180"/>
                </a:cubicBezTo>
                <a:cubicBezTo>
                  <a:pt x="1580109" y="1115371"/>
                  <a:pt x="1667892" y="1138728"/>
                  <a:pt x="1756565" y="1161167"/>
                </a:cubicBezTo>
                <a:cubicBezTo>
                  <a:pt x="1756899" y="1159458"/>
                  <a:pt x="1757282" y="1158305"/>
                  <a:pt x="1757592" y="1156319"/>
                </a:cubicBezTo>
                <a:cubicBezTo>
                  <a:pt x="1757470" y="1154931"/>
                  <a:pt x="1757324" y="1153264"/>
                  <a:pt x="1757202" y="1151876"/>
                </a:cubicBezTo>
                <a:cubicBezTo>
                  <a:pt x="1694452" y="1137796"/>
                  <a:pt x="1632540" y="1122242"/>
                  <a:pt x="1572453" y="1105409"/>
                </a:cubicBezTo>
                <a:cubicBezTo>
                  <a:pt x="1424942" y="1063789"/>
                  <a:pt x="1288864" y="1014450"/>
                  <a:pt x="1171972" y="951953"/>
                </a:cubicBezTo>
                <a:cubicBezTo>
                  <a:pt x="1162328" y="946924"/>
                  <a:pt x="1152112" y="946421"/>
                  <a:pt x="1137334" y="949118"/>
                </a:cubicBezTo>
                <a:cubicBezTo>
                  <a:pt x="1089682" y="958058"/>
                  <a:pt x="1074050" y="951035"/>
                  <a:pt x="1081493" y="925476"/>
                </a:cubicBezTo>
                <a:cubicBezTo>
                  <a:pt x="1083360" y="919155"/>
                  <a:pt x="1083403" y="914115"/>
                  <a:pt x="1074768" y="909555"/>
                </a:cubicBezTo>
                <a:cubicBezTo>
                  <a:pt x="1036165" y="889158"/>
                  <a:pt x="995714" y="869763"/>
                  <a:pt x="952019" y="852050"/>
                </a:cubicBezTo>
                <a:cubicBezTo>
                  <a:pt x="871170" y="819410"/>
                  <a:pt x="784821" y="790332"/>
                  <a:pt x="709017" y="754450"/>
                </a:cubicBezTo>
                <a:cubicBezTo>
                  <a:pt x="686747" y="743533"/>
                  <a:pt x="669617" y="730485"/>
                  <a:pt x="659046" y="714902"/>
                </a:cubicBezTo>
                <a:cubicBezTo>
                  <a:pt x="655674" y="709602"/>
                  <a:pt x="653624" y="702786"/>
                  <a:pt x="664793" y="697608"/>
                </a:cubicBezTo>
                <a:cubicBezTo>
                  <a:pt x="675483" y="692472"/>
                  <a:pt x="684069" y="696476"/>
                  <a:pt x="692052" y="699133"/>
                </a:cubicBezTo>
                <a:cubicBezTo>
                  <a:pt x="725451" y="709913"/>
                  <a:pt x="759355" y="720929"/>
                  <a:pt x="792779" y="731987"/>
                </a:cubicBezTo>
                <a:cubicBezTo>
                  <a:pt x="826682" y="743003"/>
                  <a:pt x="860155" y="754616"/>
                  <a:pt x="895574" y="766338"/>
                </a:cubicBezTo>
                <a:cubicBezTo>
                  <a:pt x="897416" y="759741"/>
                  <a:pt x="890085" y="758985"/>
                  <a:pt x="886044" y="757101"/>
                </a:cubicBezTo>
                <a:cubicBezTo>
                  <a:pt x="828975" y="730489"/>
                  <a:pt x="766861" y="707118"/>
                  <a:pt x="702924" y="685027"/>
                </a:cubicBezTo>
                <a:cubicBezTo>
                  <a:pt x="653460" y="667821"/>
                  <a:pt x="605342" y="649378"/>
                  <a:pt x="571540" y="622962"/>
                </a:cubicBezTo>
                <a:cubicBezTo>
                  <a:pt x="558524" y="612632"/>
                  <a:pt x="551227" y="601239"/>
                  <a:pt x="552940" y="587657"/>
                </a:cubicBezTo>
                <a:cubicBezTo>
                  <a:pt x="553537" y="583407"/>
                  <a:pt x="554132" y="579157"/>
                  <a:pt x="563623" y="576925"/>
                </a:cubicBezTo>
                <a:cubicBezTo>
                  <a:pt x="571217" y="575139"/>
                  <a:pt x="576243" y="577216"/>
                  <a:pt x="580332" y="579656"/>
                </a:cubicBezTo>
                <a:cubicBezTo>
                  <a:pt x="587500" y="584063"/>
                  <a:pt x="594668" y="588471"/>
                  <a:pt x="604623" y="591516"/>
                </a:cubicBezTo>
                <a:cubicBezTo>
                  <a:pt x="664350" y="609779"/>
                  <a:pt x="720426" y="630601"/>
                  <a:pt x="775136" y="652383"/>
                </a:cubicBezTo>
                <a:cubicBezTo>
                  <a:pt x="864952" y="687874"/>
                  <a:pt x="953882" y="724283"/>
                  <a:pt x="1057795" y="749301"/>
                </a:cubicBezTo>
                <a:cubicBezTo>
                  <a:pt x="1096889" y="758742"/>
                  <a:pt x="1137304" y="766668"/>
                  <a:pt x="1183454" y="768213"/>
                </a:cubicBezTo>
                <a:cubicBezTo>
                  <a:pt x="1181768" y="765563"/>
                  <a:pt x="1178737" y="764150"/>
                  <a:pt x="1175732" y="763015"/>
                </a:cubicBezTo>
                <a:cubicBezTo>
                  <a:pt x="1075170" y="726508"/>
                  <a:pt x="977850" y="688319"/>
                  <a:pt x="888743" y="644370"/>
                </a:cubicBezTo>
                <a:cubicBezTo>
                  <a:pt x="778881" y="590211"/>
                  <a:pt x="683912" y="529148"/>
                  <a:pt x="615490" y="455960"/>
                </a:cubicBezTo>
                <a:cubicBezTo>
                  <a:pt x="612312" y="452882"/>
                  <a:pt x="610122" y="449996"/>
                  <a:pt x="602432" y="450671"/>
                </a:cubicBezTo>
                <a:cubicBezTo>
                  <a:pt x="582748" y="452678"/>
                  <a:pt x="580338" y="447293"/>
                  <a:pt x="582418" y="437876"/>
                </a:cubicBezTo>
                <a:cubicBezTo>
                  <a:pt x="588134" y="414707"/>
                  <a:pt x="573498" y="396964"/>
                  <a:pt x="539211" y="387101"/>
                </a:cubicBezTo>
                <a:cubicBezTo>
                  <a:pt x="514350" y="379769"/>
                  <a:pt x="493430" y="373210"/>
                  <a:pt x="519748" y="352990"/>
                </a:cubicBezTo>
                <a:cubicBezTo>
                  <a:pt x="526113" y="348234"/>
                  <a:pt x="523173" y="342336"/>
                  <a:pt x="520282" y="336993"/>
                </a:cubicBezTo>
                <a:cubicBezTo>
                  <a:pt x="516186" y="328957"/>
                  <a:pt x="507910" y="322968"/>
                  <a:pt x="498650" y="316785"/>
                </a:cubicBezTo>
                <a:cubicBezTo>
                  <a:pt x="493501" y="313319"/>
                  <a:pt x="487271" y="308549"/>
                  <a:pt x="493610" y="303515"/>
                </a:cubicBezTo>
                <a:cubicBezTo>
                  <a:pt x="500838" y="297564"/>
                  <a:pt x="511247" y="300288"/>
                  <a:pt x="519565" y="301237"/>
                </a:cubicBezTo>
                <a:cubicBezTo>
                  <a:pt x="557715" y="305444"/>
                  <a:pt x="581118" y="318221"/>
                  <a:pt x="592560" y="338204"/>
                </a:cubicBezTo>
                <a:cubicBezTo>
                  <a:pt x="599979" y="350985"/>
                  <a:pt x="609184" y="351016"/>
                  <a:pt x="627076" y="339652"/>
                </a:cubicBezTo>
                <a:cubicBezTo>
                  <a:pt x="647275" y="326965"/>
                  <a:pt x="664147" y="326044"/>
                  <a:pt x="679640" y="336997"/>
                </a:cubicBezTo>
                <a:cubicBezTo>
                  <a:pt x="692054" y="345981"/>
                  <a:pt x="702112" y="355732"/>
                  <a:pt x="716352" y="363437"/>
                </a:cubicBezTo>
                <a:cubicBezTo>
                  <a:pt x="754546" y="384710"/>
                  <a:pt x="790508" y="408138"/>
                  <a:pt x="869745" y="400343"/>
                </a:cubicBezTo>
                <a:cubicBezTo>
                  <a:pt x="847718" y="392203"/>
                  <a:pt x="825656" y="394699"/>
                  <a:pt x="806641" y="393290"/>
                </a:cubicBezTo>
                <a:cubicBezTo>
                  <a:pt x="792988" y="392249"/>
                  <a:pt x="779165" y="389265"/>
                  <a:pt x="791435" y="380072"/>
                </a:cubicBezTo>
                <a:cubicBezTo>
                  <a:pt x="805532" y="369601"/>
                  <a:pt x="796441" y="365362"/>
                  <a:pt x="787709" y="359692"/>
                </a:cubicBezTo>
                <a:cubicBezTo>
                  <a:pt x="767647" y="346342"/>
                  <a:pt x="751260" y="330710"/>
                  <a:pt x="711071" y="330880"/>
                </a:cubicBezTo>
                <a:cubicBezTo>
                  <a:pt x="704773" y="330873"/>
                  <a:pt x="699699" y="328240"/>
                  <a:pt x="694722" y="326718"/>
                </a:cubicBezTo>
                <a:cubicBezTo>
                  <a:pt x="687749" y="324532"/>
                  <a:pt x="681713" y="321984"/>
                  <a:pt x="684613" y="316412"/>
                </a:cubicBezTo>
                <a:cubicBezTo>
                  <a:pt x="687565" y="311396"/>
                  <a:pt x="694531" y="307986"/>
                  <a:pt x="703615" y="306629"/>
                </a:cubicBezTo>
                <a:cubicBezTo>
                  <a:pt x="711738" y="305356"/>
                  <a:pt x="720365" y="304319"/>
                  <a:pt x="728585" y="304157"/>
                </a:cubicBezTo>
                <a:cubicBezTo>
                  <a:pt x="765287" y="302895"/>
                  <a:pt x="791378" y="313197"/>
                  <a:pt x="817397" y="322666"/>
                </a:cubicBezTo>
                <a:cubicBezTo>
                  <a:pt x="908436" y="355531"/>
                  <a:pt x="989341" y="394323"/>
                  <a:pt x="1073943" y="431110"/>
                </a:cubicBezTo>
                <a:cubicBezTo>
                  <a:pt x="1158521" y="467620"/>
                  <a:pt x="1256741" y="493978"/>
                  <a:pt x="1349484" y="524175"/>
                </a:cubicBezTo>
                <a:cubicBezTo>
                  <a:pt x="1563417" y="594105"/>
                  <a:pt x="1778287" y="663672"/>
                  <a:pt x="2004921" y="723811"/>
                </a:cubicBezTo>
                <a:cubicBezTo>
                  <a:pt x="2226580" y="782429"/>
                  <a:pt x="2967159" y="809769"/>
                  <a:pt x="3111348" y="808027"/>
                </a:cubicBezTo>
                <a:cubicBezTo>
                  <a:pt x="3295676" y="805559"/>
                  <a:pt x="3730204" y="773014"/>
                  <a:pt x="4173417" y="745585"/>
                </a:cubicBezTo>
                <a:cubicBezTo>
                  <a:pt x="4223504" y="742307"/>
                  <a:pt x="4272653" y="739393"/>
                  <a:pt x="4324760" y="737057"/>
                </a:cubicBezTo>
                <a:cubicBezTo>
                  <a:pt x="5801059" y="670156"/>
                  <a:pt x="6841344" y="326433"/>
                  <a:pt x="6893789" y="305879"/>
                </a:cubicBezTo>
                <a:cubicBezTo>
                  <a:pt x="6978091" y="273014"/>
                  <a:pt x="7258655" y="208091"/>
                  <a:pt x="7259184" y="208604"/>
                </a:cubicBezTo>
                <a:cubicBezTo>
                  <a:pt x="7265440" y="213652"/>
                  <a:pt x="7297274" y="217644"/>
                  <a:pt x="7323059" y="220312"/>
                </a:cubicBezTo>
                <a:lnTo>
                  <a:pt x="7347572" y="222730"/>
                </a:lnTo>
                <a:lnTo>
                  <a:pt x="7350636" y="224083"/>
                </a:lnTo>
                <a:cubicBezTo>
                  <a:pt x="7359607" y="224205"/>
                  <a:pt x="7359159" y="223929"/>
                  <a:pt x="7353245" y="223290"/>
                </a:cubicBezTo>
                <a:lnTo>
                  <a:pt x="7347572" y="222730"/>
                </a:lnTo>
                <a:lnTo>
                  <a:pt x="7342573" y="220523"/>
                </a:lnTo>
                <a:cubicBezTo>
                  <a:pt x="7341302" y="218466"/>
                  <a:pt x="7341191" y="215818"/>
                  <a:pt x="7341465" y="213415"/>
                </a:cubicBezTo>
                <a:cubicBezTo>
                  <a:pt x="7342771" y="200707"/>
                  <a:pt x="7352468" y="189782"/>
                  <a:pt x="7375606" y="182994"/>
                </a:cubicBezTo>
                <a:cubicBezTo>
                  <a:pt x="7397808" y="176568"/>
                  <a:pt x="7420538" y="170655"/>
                  <a:pt x="7443270" y="164742"/>
                </a:cubicBezTo>
                <a:cubicBezTo>
                  <a:pt x="7462204" y="159722"/>
                  <a:pt x="7475181" y="158583"/>
                  <a:pt x="7478299" y="172021"/>
                </a:cubicBezTo>
                <a:cubicBezTo>
                  <a:pt x="7481416" y="185460"/>
                  <a:pt x="7508389" y="189249"/>
                  <a:pt x="7524024" y="179761"/>
                </a:cubicBezTo>
                <a:cubicBezTo>
                  <a:pt x="7585174" y="142492"/>
                  <a:pt x="7658615" y="112820"/>
                  <a:pt x="7727944" y="80430"/>
                </a:cubicBezTo>
                <a:cubicBezTo>
                  <a:pt x="7776349" y="57992"/>
                  <a:pt x="7827303" y="37009"/>
                  <a:pt x="7867024" y="9456"/>
                </a:cubicBezTo>
                <a:cubicBezTo>
                  <a:pt x="7874326" y="4338"/>
                  <a:pt x="7880999" y="-2404"/>
                  <a:pt x="7894848" y="858"/>
                </a:cubicBezTo>
                <a:close/>
              </a:path>
            </a:pathLst>
          </a:custGeom>
        </p:spPr>
      </p:pic>
    </p:spTree>
    <p:extLst>
      <p:ext uri="{BB962C8B-B14F-4D97-AF65-F5344CB8AC3E}">
        <p14:creationId xmlns:p14="http://schemas.microsoft.com/office/powerpoint/2010/main" val="1133785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137C36D4-2E92-34E4-E19A-D34C067543F6}"/>
              </a:ext>
            </a:extLst>
          </p:cNvPr>
          <p:cNvSpPr>
            <a:spLocks noGrp="1"/>
          </p:cNvSpPr>
          <p:nvPr>
            <p:ph idx="1"/>
          </p:nvPr>
        </p:nvSpPr>
        <p:spPr>
          <a:xfrm>
            <a:off x="628650" y="404664"/>
            <a:ext cx="7886700" cy="5772299"/>
          </a:xfrm>
        </p:spPr>
        <p:txBody>
          <a:bodyPr>
            <a:normAutofit/>
          </a:bodyPr>
          <a:lstStyle/>
          <a:p>
            <a:pPr algn="just"/>
            <a:r>
              <a:rPr lang="lt-LT" b="0" i="0" dirty="0">
                <a:solidFill>
                  <a:srgbClr val="000000"/>
                </a:solidFill>
                <a:effectLst/>
                <a:latin typeface="Arial" panose="020B0604020202020204" pitchFamily="34" charset="0"/>
              </a:rPr>
              <a:t>1. Lietuviškuose žodžiuose priebalsis </a:t>
            </a:r>
            <a:r>
              <a:rPr lang="lt-LT" b="1" i="0" dirty="0">
                <a:solidFill>
                  <a:srgbClr val="000000"/>
                </a:solidFill>
                <a:effectLst/>
                <a:latin typeface="Arial" panose="020B0604020202020204" pitchFamily="34" charset="0"/>
              </a:rPr>
              <a:t>j </a:t>
            </a:r>
            <a:r>
              <a:rPr lang="lt-LT" b="0" i="0" dirty="0">
                <a:solidFill>
                  <a:srgbClr val="000000"/>
                </a:solidFill>
                <a:effectLst/>
                <a:latin typeface="Arial" panose="020B0604020202020204" pitchFamily="34" charset="0"/>
              </a:rPr>
              <a:t>dažniausiai rašoma pagal taisyklingą tarimą. Pvz.: </a:t>
            </a:r>
            <a:r>
              <a:rPr lang="lt-LT" b="1" i="1" dirty="0">
                <a:solidFill>
                  <a:srgbClr val="000000"/>
                </a:solidFill>
                <a:effectLst/>
                <a:latin typeface="Arial" panose="020B0604020202020204" pitchFamily="34" charset="0"/>
              </a:rPr>
              <a:t>j</a:t>
            </a:r>
            <a:r>
              <a:rPr lang="lt-LT" b="0" i="1" dirty="0">
                <a:solidFill>
                  <a:srgbClr val="000000"/>
                </a:solidFill>
                <a:effectLst/>
                <a:latin typeface="Arial" panose="020B0604020202020204" pitchFamily="34" charset="0"/>
              </a:rPr>
              <a:t>avai</a:t>
            </a:r>
            <a:r>
              <a:rPr lang="lt-LT" b="1" i="1" dirty="0">
                <a:solidFill>
                  <a:srgbClr val="000000"/>
                </a:solidFill>
                <a:effectLst/>
                <a:latin typeface="Arial" panose="020B0604020202020204" pitchFamily="34" charset="0"/>
              </a:rPr>
              <a:t>, j</a:t>
            </a:r>
            <a:r>
              <a:rPr lang="lt-LT" b="0" i="1" dirty="0">
                <a:solidFill>
                  <a:srgbClr val="000000"/>
                </a:solidFill>
                <a:effectLst/>
                <a:latin typeface="Arial" panose="020B0604020202020204" pitchFamily="34" charset="0"/>
              </a:rPr>
              <a:t>au</a:t>
            </a:r>
            <a:r>
              <a:rPr lang="lt-LT" b="1" i="1" dirty="0">
                <a:solidFill>
                  <a:srgbClr val="000000"/>
                </a:solidFill>
                <a:effectLst/>
                <a:latin typeface="Arial" panose="020B0604020202020204" pitchFamily="34" charset="0"/>
              </a:rPr>
              <a:t>, J</a:t>
            </a:r>
            <a:r>
              <a:rPr lang="lt-LT" b="0" i="1" dirty="0">
                <a:solidFill>
                  <a:srgbClr val="000000"/>
                </a:solidFill>
                <a:effectLst/>
                <a:latin typeface="Arial" panose="020B0604020202020204" pitchFamily="34" charset="0"/>
              </a:rPr>
              <a:t>onas</a:t>
            </a:r>
            <a:r>
              <a:rPr lang="lt-LT" b="1" i="1" dirty="0">
                <a:solidFill>
                  <a:srgbClr val="000000"/>
                </a:solidFill>
                <a:effectLst/>
                <a:latin typeface="Arial" panose="020B0604020202020204" pitchFamily="34" charset="0"/>
              </a:rPr>
              <a:t>, </a:t>
            </a:r>
            <a:r>
              <a:rPr lang="lt-LT" b="0" i="1" dirty="0">
                <a:solidFill>
                  <a:srgbClr val="000000"/>
                </a:solidFill>
                <a:effectLst/>
                <a:latin typeface="Arial" panose="020B0604020202020204" pitchFamily="34" charset="0"/>
              </a:rPr>
              <a:t>sp</a:t>
            </a:r>
            <a:r>
              <a:rPr lang="lt-LT" b="1" i="1" dirty="0">
                <a:solidFill>
                  <a:srgbClr val="000000"/>
                </a:solidFill>
                <a:effectLst/>
                <a:latin typeface="Arial" panose="020B0604020202020204" pitchFamily="34" charset="0"/>
              </a:rPr>
              <a:t>j</a:t>
            </a:r>
            <a:r>
              <a:rPr lang="lt-LT" b="0" i="1" dirty="0">
                <a:solidFill>
                  <a:srgbClr val="000000"/>
                </a:solidFill>
                <a:effectLst/>
                <a:latin typeface="Arial" panose="020B0604020202020204" pitchFamily="34" charset="0"/>
              </a:rPr>
              <a:t>auti</a:t>
            </a:r>
            <a:r>
              <a:rPr lang="lt-LT" b="1" i="1" dirty="0">
                <a:solidFill>
                  <a:srgbClr val="000000"/>
                </a:solidFill>
                <a:effectLst/>
                <a:latin typeface="Arial" panose="020B0604020202020204" pitchFamily="34" charset="0"/>
              </a:rPr>
              <a:t>, </a:t>
            </a:r>
            <a:r>
              <a:rPr lang="lt-LT" b="0" i="1" dirty="0">
                <a:solidFill>
                  <a:srgbClr val="000000"/>
                </a:solidFill>
                <a:effectLst/>
                <a:latin typeface="Arial" panose="020B0604020202020204" pitchFamily="34" charset="0"/>
              </a:rPr>
              <a:t>p</a:t>
            </a:r>
            <a:r>
              <a:rPr lang="lt-LT" b="1" i="1" dirty="0">
                <a:solidFill>
                  <a:srgbClr val="000000"/>
                </a:solidFill>
                <a:effectLst/>
                <a:latin typeface="Arial" panose="020B0604020202020204" pitchFamily="34" charset="0"/>
              </a:rPr>
              <a:t>j</a:t>
            </a:r>
            <a:r>
              <a:rPr lang="lt-LT" b="0" i="1" dirty="0">
                <a:solidFill>
                  <a:srgbClr val="000000"/>
                </a:solidFill>
                <a:effectLst/>
                <a:latin typeface="Arial" panose="020B0604020202020204" pitchFamily="34" charset="0"/>
              </a:rPr>
              <a:t>auti</a:t>
            </a:r>
            <a:r>
              <a:rPr lang="lt-LT" b="0" i="0" dirty="0">
                <a:solidFill>
                  <a:srgbClr val="000000"/>
                </a:solidFill>
                <a:effectLst/>
                <a:latin typeface="Arial" panose="020B0604020202020204" pitchFamily="34" charset="0"/>
              </a:rPr>
              <a:t>(fonetinė rašyba).</a:t>
            </a:r>
          </a:p>
          <a:p>
            <a:pPr algn="just"/>
            <a:r>
              <a:rPr lang="lt-LT" b="0" i="0" dirty="0">
                <a:solidFill>
                  <a:srgbClr val="000000"/>
                </a:solidFill>
                <a:effectLst/>
                <a:latin typeface="Arial" panose="020B0604020202020204" pitchFamily="34" charset="0"/>
              </a:rPr>
              <a:t>2. Kai kuriuos lietuviškus žodžius, kuriuose priebalsis </a:t>
            </a:r>
            <a:r>
              <a:rPr lang="lt-LT" b="1" i="0" dirty="0">
                <a:solidFill>
                  <a:srgbClr val="000000"/>
                </a:solidFill>
                <a:effectLst/>
                <a:latin typeface="Arial" panose="020B0604020202020204" pitchFamily="34" charset="0"/>
              </a:rPr>
              <a:t>j </a:t>
            </a:r>
            <a:r>
              <a:rPr lang="lt-LT" b="0" i="0" dirty="0">
                <a:solidFill>
                  <a:srgbClr val="000000"/>
                </a:solidFill>
                <a:effectLst/>
                <a:latin typeface="Arial" panose="020B0604020202020204" pitchFamily="34" charset="0"/>
              </a:rPr>
              <a:t>tariamas, bet raidė nerašoma. Pvz.: </a:t>
            </a:r>
            <a:r>
              <a:rPr lang="lt-LT" b="0" i="1" dirty="0">
                <a:solidFill>
                  <a:srgbClr val="000000"/>
                </a:solidFill>
                <a:effectLst/>
                <a:latin typeface="Arial" panose="020B0604020202020204" pitchFamily="34" charset="0"/>
              </a:rPr>
              <a:t>Ieva, iešmas, iena, ieškoti</a:t>
            </a:r>
            <a:r>
              <a:rPr lang="lt-LT" dirty="0">
                <a:solidFill>
                  <a:srgbClr val="000000"/>
                </a:solidFill>
                <a:latin typeface="Arial" panose="020B0604020202020204" pitchFamily="34" charset="0"/>
              </a:rPr>
              <a:t>.</a:t>
            </a:r>
          </a:p>
          <a:p>
            <a:pPr algn="just"/>
            <a:r>
              <a:rPr lang="lt-LT" b="0" i="0" dirty="0">
                <a:solidFill>
                  <a:srgbClr val="000000"/>
                </a:solidFill>
                <a:effectLst/>
                <a:latin typeface="Arial" panose="020B0604020202020204" pitchFamily="34" charset="0"/>
              </a:rPr>
              <a:t>3. Senesniuose skoliniuose priebalsis </a:t>
            </a:r>
            <a:r>
              <a:rPr lang="lt-LT" b="1" i="0" dirty="0">
                <a:solidFill>
                  <a:srgbClr val="000000"/>
                </a:solidFill>
                <a:effectLst/>
                <a:latin typeface="Arial" panose="020B0604020202020204" pitchFamily="34" charset="0"/>
              </a:rPr>
              <a:t>j </a:t>
            </a:r>
            <a:r>
              <a:rPr lang="lt-LT" b="0" i="0" dirty="0">
                <a:solidFill>
                  <a:srgbClr val="000000"/>
                </a:solidFill>
                <a:effectLst/>
                <a:latin typeface="Arial" panose="020B0604020202020204" pitchFamily="34" charset="0"/>
              </a:rPr>
              <a:t>tariamas ir rašomas (dažniausiai prieš ilgai tariamą </a:t>
            </a:r>
            <a:r>
              <a:rPr lang="lt-LT" b="1" i="1" dirty="0">
                <a:solidFill>
                  <a:srgbClr val="000000"/>
                </a:solidFill>
                <a:effectLst/>
                <a:latin typeface="Arial" panose="020B0604020202020204" pitchFamily="34" charset="0"/>
              </a:rPr>
              <a:t>o</a:t>
            </a:r>
            <a:r>
              <a:rPr lang="lt-LT" b="0" i="0" dirty="0">
                <a:solidFill>
                  <a:srgbClr val="000000"/>
                </a:solidFill>
                <a:effectLst/>
                <a:latin typeface="Arial" panose="020B0604020202020204" pitchFamily="34" charset="0"/>
              </a:rPr>
              <a:t>), o naujesniuose tarptautiniuose žodžiuose tariamas, bet nerašomas.. Pvz.: </a:t>
            </a:r>
            <a:r>
              <a:rPr lang="lt-LT" b="0" i="1" dirty="0">
                <a:solidFill>
                  <a:srgbClr val="000000"/>
                </a:solidFill>
                <a:effectLst/>
                <a:latin typeface="Arial" panose="020B0604020202020204" pitchFamily="34" charset="0"/>
              </a:rPr>
              <a:t>ali</a:t>
            </a:r>
            <a:r>
              <a:rPr lang="lt-LT" b="1" i="1" dirty="0">
                <a:solidFill>
                  <a:srgbClr val="000000"/>
                </a:solidFill>
                <a:effectLst/>
                <a:latin typeface="Arial" panose="020B0604020202020204" pitchFamily="34" charset="0"/>
              </a:rPr>
              <a:t>j</a:t>
            </a:r>
            <a:r>
              <a:rPr lang="lt-LT" b="0" i="1" dirty="0">
                <a:solidFill>
                  <a:srgbClr val="000000"/>
                </a:solidFill>
                <a:effectLst/>
                <a:latin typeface="Arial" panose="020B0604020202020204" pitchFamily="34" charset="0"/>
              </a:rPr>
              <a:t>ošius, fortepi</a:t>
            </a:r>
            <a:r>
              <a:rPr lang="lt-LT" b="1" i="1" dirty="0">
                <a:solidFill>
                  <a:srgbClr val="000000"/>
                </a:solidFill>
                <a:effectLst/>
                <a:latin typeface="Arial" panose="020B0604020202020204" pitchFamily="34" charset="0"/>
              </a:rPr>
              <a:t>j</a:t>
            </a:r>
            <a:r>
              <a:rPr lang="lt-LT" b="0" i="1" dirty="0">
                <a:solidFill>
                  <a:srgbClr val="000000"/>
                </a:solidFill>
                <a:effectLst/>
                <a:latin typeface="Arial" panose="020B0604020202020204" pitchFamily="34" charset="0"/>
              </a:rPr>
              <a:t>onas, mili</a:t>
            </a:r>
            <a:r>
              <a:rPr lang="lt-LT" b="1" i="1" dirty="0">
                <a:solidFill>
                  <a:srgbClr val="000000"/>
                </a:solidFill>
                <a:effectLst/>
                <a:latin typeface="Arial" panose="020B0604020202020204" pitchFamily="34" charset="0"/>
              </a:rPr>
              <a:t>j</a:t>
            </a:r>
            <a:r>
              <a:rPr lang="lt-LT" b="0" i="1" dirty="0">
                <a:solidFill>
                  <a:srgbClr val="000000"/>
                </a:solidFill>
                <a:effectLst/>
                <a:latin typeface="Arial" panose="020B0604020202020204" pitchFamily="34" charset="0"/>
              </a:rPr>
              <a:t>ardas, mili</a:t>
            </a:r>
            <a:r>
              <a:rPr lang="lt-LT" b="1" i="1" dirty="0">
                <a:solidFill>
                  <a:srgbClr val="000000"/>
                </a:solidFill>
                <a:effectLst/>
                <a:latin typeface="Arial" panose="020B0604020202020204" pitchFamily="34" charset="0"/>
              </a:rPr>
              <a:t>j</a:t>
            </a:r>
            <a:r>
              <a:rPr lang="lt-LT" b="0" i="1" dirty="0">
                <a:solidFill>
                  <a:srgbClr val="000000"/>
                </a:solidFill>
                <a:effectLst/>
                <a:latin typeface="Arial" panose="020B0604020202020204" pitchFamily="34" charset="0"/>
              </a:rPr>
              <a:t>onas, vol</a:t>
            </a:r>
            <a:r>
              <a:rPr lang="lt-LT" b="1" i="1" dirty="0">
                <a:solidFill>
                  <a:srgbClr val="000000"/>
                </a:solidFill>
                <a:effectLst/>
                <a:latin typeface="Arial" panose="020B0604020202020204" pitchFamily="34" charset="0"/>
              </a:rPr>
              <a:t>j</a:t>
            </a:r>
            <a:r>
              <a:rPr lang="lt-LT" b="0" i="1" dirty="0">
                <a:solidFill>
                  <a:srgbClr val="000000"/>
                </a:solidFill>
                <a:effectLst/>
                <a:latin typeface="Arial" panose="020B0604020202020204" pitchFamily="34" charset="0"/>
              </a:rPr>
              <a:t>eras,</a:t>
            </a:r>
            <a:r>
              <a:rPr lang="lt-LT" b="0" i="0" dirty="0">
                <a:solidFill>
                  <a:srgbClr val="000000"/>
                </a:solidFill>
                <a:effectLst/>
                <a:latin typeface="Arial" panose="020B0604020202020204" pitchFamily="34" charset="0"/>
              </a:rPr>
              <a:t> </a:t>
            </a:r>
            <a:r>
              <a:rPr lang="lt-LT" b="0" i="1" dirty="0">
                <a:solidFill>
                  <a:srgbClr val="000000"/>
                </a:solidFill>
                <a:effectLst/>
                <a:latin typeface="Arial" panose="020B0604020202020204" pitchFamily="34" charset="0"/>
              </a:rPr>
              <a:t>bet amon</a:t>
            </a:r>
            <a:r>
              <a:rPr lang="lt-LT" b="1" i="1" dirty="0">
                <a:solidFill>
                  <a:srgbClr val="000000"/>
                </a:solidFill>
                <a:effectLst/>
                <a:latin typeface="Arial" panose="020B0604020202020204" pitchFamily="34" charset="0"/>
              </a:rPr>
              <a:t>ia</a:t>
            </a:r>
            <a:r>
              <a:rPr lang="lt-LT" b="0" i="1" dirty="0">
                <a:solidFill>
                  <a:srgbClr val="000000"/>
                </a:solidFill>
                <a:effectLst/>
                <a:latin typeface="Arial" panose="020B0604020202020204" pitchFamily="34" charset="0"/>
              </a:rPr>
              <a:t>kas, b</a:t>
            </a:r>
            <a:r>
              <a:rPr lang="lt-LT" b="1" i="1" dirty="0">
                <a:solidFill>
                  <a:srgbClr val="000000"/>
                </a:solidFill>
                <a:effectLst/>
                <a:latin typeface="Arial" panose="020B0604020202020204" pitchFamily="34" charset="0"/>
              </a:rPr>
              <a:t>io</a:t>
            </a:r>
            <a:r>
              <a:rPr lang="lt-LT" b="0" i="1" dirty="0">
                <a:solidFill>
                  <a:srgbClr val="000000"/>
                </a:solidFill>
                <a:effectLst/>
                <a:latin typeface="Arial" panose="020B0604020202020204" pitchFamily="34" charset="0"/>
              </a:rPr>
              <a:t>logija, b</a:t>
            </a:r>
            <a:r>
              <a:rPr lang="lt-LT" b="1" i="1" dirty="0">
                <a:solidFill>
                  <a:srgbClr val="000000"/>
                </a:solidFill>
                <a:effectLst/>
                <a:latin typeface="Arial" panose="020B0604020202020204" pitchFamily="34" charset="0"/>
              </a:rPr>
              <a:t>ia</a:t>
            </a:r>
            <a:r>
              <a:rPr lang="lt-LT" b="0" i="1" dirty="0">
                <a:solidFill>
                  <a:srgbClr val="000000"/>
                </a:solidFill>
                <a:effectLst/>
                <a:latin typeface="Arial" panose="020B0604020202020204" pitchFamily="34" charset="0"/>
              </a:rPr>
              <a:t>tlonas, bil</a:t>
            </a:r>
            <a:r>
              <a:rPr lang="lt-LT" b="1" i="1" dirty="0">
                <a:solidFill>
                  <a:srgbClr val="000000"/>
                </a:solidFill>
                <a:effectLst/>
                <a:latin typeface="Arial" panose="020B0604020202020204" pitchFamily="34" charset="0"/>
              </a:rPr>
              <a:t>ia</a:t>
            </a:r>
            <a:r>
              <a:rPr lang="lt-LT" b="0" i="1" dirty="0">
                <a:solidFill>
                  <a:srgbClr val="000000"/>
                </a:solidFill>
                <a:effectLst/>
                <a:latin typeface="Arial" panose="020B0604020202020204" pitchFamily="34" charset="0"/>
              </a:rPr>
              <a:t>rdas, kl</a:t>
            </a:r>
            <a:r>
              <a:rPr lang="lt-LT" b="1" i="1" dirty="0">
                <a:solidFill>
                  <a:srgbClr val="000000"/>
                </a:solidFill>
                <a:effectLst/>
                <a:latin typeface="Arial" panose="020B0604020202020204" pitchFamily="34" charset="0"/>
              </a:rPr>
              <a:t>ie</a:t>
            </a:r>
            <a:r>
              <a:rPr lang="lt-LT" b="0" i="1" dirty="0">
                <a:solidFill>
                  <a:srgbClr val="000000"/>
                </a:solidFill>
                <a:effectLst/>
                <a:latin typeface="Arial" panose="020B0604020202020204" pitchFamily="34" charset="0"/>
              </a:rPr>
              <a:t>ntas, komp</a:t>
            </a:r>
            <a:r>
              <a:rPr lang="lt-LT" b="1" i="1" dirty="0">
                <a:solidFill>
                  <a:srgbClr val="000000"/>
                </a:solidFill>
                <a:effectLst/>
                <a:latin typeface="Arial" panose="020B0604020202020204" pitchFamily="34" charset="0"/>
              </a:rPr>
              <a:t>iu</a:t>
            </a:r>
            <a:r>
              <a:rPr lang="lt-LT" b="0" i="1" dirty="0">
                <a:solidFill>
                  <a:srgbClr val="000000"/>
                </a:solidFill>
                <a:effectLst/>
                <a:latin typeface="Arial" panose="020B0604020202020204" pitchFamily="34" charset="0"/>
              </a:rPr>
              <a:t>teris, mak</a:t>
            </a:r>
            <a:r>
              <a:rPr lang="lt-LT" b="1" i="1" dirty="0">
                <a:solidFill>
                  <a:srgbClr val="000000"/>
                </a:solidFill>
                <a:effectLst/>
                <a:latin typeface="Arial" panose="020B0604020202020204" pitchFamily="34" charset="0"/>
              </a:rPr>
              <a:t>ia</a:t>
            </a:r>
            <a:r>
              <a:rPr lang="lt-LT" b="0" i="1" dirty="0">
                <a:solidFill>
                  <a:srgbClr val="000000"/>
                </a:solidFill>
                <a:effectLst/>
                <a:latin typeface="Arial" panose="020B0604020202020204" pitchFamily="34" charset="0"/>
              </a:rPr>
              <a:t>žas, olimp</a:t>
            </a:r>
            <a:r>
              <a:rPr lang="lt-LT" b="1" i="1" dirty="0">
                <a:solidFill>
                  <a:srgbClr val="000000"/>
                </a:solidFill>
                <a:effectLst/>
                <a:latin typeface="Arial" panose="020B0604020202020204" pitchFamily="34" charset="0"/>
              </a:rPr>
              <a:t>ia</a:t>
            </a:r>
            <a:r>
              <a:rPr lang="lt-LT" b="0" i="1" dirty="0">
                <a:solidFill>
                  <a:srgbClr val="000000"/>
                </a:solidFill>
                <a:effectLst/>
                <a:latin typeface="Arial" panose="020B0604020202020204" pitchFamily="34" charset="0"/>
              </a:rPr>
              <a:t>da, patr</a:t>
            </a:r>
            <a:r>
              <a:rPr lang="lt-LT" b="1" i="1" dirty="0">
                <a:solidFill>
                  <a:srgbClr val="000000"/>
                </a:solidFill>
                <a:effectLst/>
                <a:latin typeface="Arial" panose="020B0604020202020204" pitchFamily="34" charset="0"/>
              </a:rPr>
              <a:t>io</a:t>
            </a:r>
            <a:r>
              <a:rPr lang="lt-LT" b="0" i="1" dirty="0">
                <a:solidFill>
                  <a:srgbClr val="000000"/>
                </a:solidFill>
                <a:effectLst/>
                <a:latin typeface="Arial" panose="020B0604020202020204" pitchFamily="34" charset="0"/>
              </a:rPr>
              <a:t>tas, p</a:t>
            </a:r>
            <a:r>
              <a:rPr lang="lt-LT" b="1" i="1" dirty="0">
                <a:solidFill>
                  <a:srgbClr val="000000"/>
                </a:solidFill>
                <a:effectLst/>
                <a:latin typeface="Arial" panose="020B0604020202020204" pitchFamily="34" charset="0"/>
              </a:rPr>
              <a:t>ia</a:t>
            </a:r>
            <a:r>
              <a:rPr lang="lt-LT" b="0" i="1" dirty="0">
                <a:solidFill>
                  <a:srgbClr val="000000"/>
                </a:solidFill>
                <a:effectLst/>
                <a:latin typeface="Arial" panose="020B0604020202020204" pitchFamily="34" charset="0"/>
              </a:rPr>
              <a:t>ninas, stad</a:t>
            </a:r>
            <a:r>
              <a:rPr lang="lt-LT" b="1" i="1" dirty="0">
                <a:solidFill>
                  <a:srgbClr val="000000"/>
                </a:solidFill>
                <a:effectLst/>
                <a:latin typeface="Arial" panose="020B0604020202020204" pitchFamily="34" charset="0"/>
              </a:rPr>
              <a:t>io</a:t>
            </a:r>
            <a:r>
              <a:rPr lang="lt-LT" b="0" i="1" dirty="0">
                <a:solidFill>
                  <a:srgbClr val="000000"/>
                </a:solidFill>
                <a:effectLst/>
                <a:latin typeface="Arial" panose="020B0604020202020204" pitchFamily="34" charset="0"/>
              </a:rPr>
              <a:t>nas, var</a:t>
            </a:r>
            <a:r>
              <a:rPr lang="lt-LT" b="1" i="1" dirty="0">
                <a:solidFill>
                  <a:srgbClr val="000000"/>
                </a:solidFill>
                <a:effectLst/>
                <a:latin typeface="Arial" panose="020B0604020202020204" pitchFamily="34" charset="0"/>
              </a:rPr>
              <a:t>ia</a:t>
            </a:r>
            <a:r>
              <a:rPr lang="lt-LT" b="0" i="1" dirty="0">
                <a:solidFill>
                  <a:srgbClr val="000000"/>
                </a:solidFill>
                <a:effectLst/>
                <a:latin typeface="Arial" panose="020B0604020202020204" pitchFamily="34" charset="0"/>
              </a:rPr>
              <a:t>ntas.</a:t>
            </a:r>
          </a:p>
          <a:p>
            <a:pPr algn="just"/>
            <a:r>
              <a:rPr lang="lt-LT" b="0" i="0" dirty="0">
                <a:solidFill>
                  <a:srgbClr val="000000"/>
                </a:solidFill>
                <a:effectLst/>
                <a:latin typeface="Arial" panose="020B0604020202020204" pitchFamily="34" charset="0"/>
              </a:rPr>
              <a:t>4. Kai kuriuose sudurtinius nelietuviškos kilmės žodžius, kuriuose </a:t>
            </a:r>
            <a:r>
              <a:rPr lang="lt-LT" b="1" i="0" dirty="0">
                <a:solidFill>
                  <a:srgbClr val="000000"/>
                </a:solidFill>
                <a:effectLst/>
                <a:latin typeface="Arial" panose="020B0604020202020204" pitchFamily="34" charset="0"/>
              </a:rPr>
              <a:t>j</a:t>
            </a:r>
            <a:r>
              <a:rPr lang="lt-LT" b="0" i="0" dirty="0">
                <a:solidFill>
                  <a:srgbClr val="000000"/>
                </a:solidFill>
                <a:effectLst/>
                <a:latin typeface="Arial" panose="020B0604020202020204" pitchFamily="34" charset="0"/>
              </a:rPr>
              <a:t> tariamas ir rašomas. Pvz.: </a:t>
            </a:r>
            <a:r>
              <a:rPr lang="lt-LT" b="0" i="1" dirty="0">
                <a:solidFill>
                  <a:srgbClr val="000000"/>
                </a:solidFill>
                <a:effectLst/>
                <a:latin typeface="Arial" panose="020B0604020202020204" pitchFamily="34" charset="0"/>
              </a:rPr>
              <a:t>ani</a:t>
            </a:r>
            <a:r>
              <a:rPr lang="lt-LT" b="1" i="1" dirty="0">
                <a:solidFill>
                  <a:srgbClr val="000000"/>
                </a:solidFill>
                <a:effectLst/>
                <a:latin typeface="Arial" panose="020B0604020202020204" pitchFamily="34" charset="0"/>
              </a:rPr>
              <a:t>j</a:t>
            </a:r>
            <a:r>
              <a:rPr lang="lt-LT" b="0" i="1" dirty="0">
                <a:solidFill>
                  <a:srgbClr val="000000"/>
                </a:solidFill>
                <a:effectLst/>
                <a:latin typeface="Arial" panose="020B0604020202020204" pitchFamily="34" charset="0"/>
              </a:rPr>
              <a:t>onas, kati</a:t>
            </a:r>
            <a:r>
              <a:rPr lang="lt-LT" b="1" i="1" dirty="0">
                <a:solidFill>
                  <a:srgbClr val="000000"/>
                </a:solidFill>
                <a:effectLst/>
                <a:latin typeface="Arial" panose="020B0604020202020204" pitchFamily="34" charset="0"/>
              </a:rPr>
              <a:t>j</a:t>
            </a:r>
            <a:r>
              <a:rPr lang="lt-LT" b="0" i="1" dirty="0">
                <a:solidFill>
                  <a:srgbClr val="000000"/>
                </a:solidFill>
                <a:effectLst/>
                <a:latin typeface="Arial" panose="020B0604020202020204" pitchFamily="34" charset="0"/>
              </a:rPr>
              <a:t>onas</a:t>
            </a:r>
            <a:r>
              <a:rPr lang="lt-LT" dirty="0">
                <a:solidFill>
                  <a:srgbClr val="000000"/>
                </a:solidFill>
                <a:latin typeface="Arial" panose="020B0604020202020204" pitchFamily="34" charset="0"/>
              </a:rPr>
              <a:t>.</a:t>
            </a:r>
            <a:endParaRPr lang="lt-LT" dirty="0"/>
          </a:p>
        </p:txBody>
      </p:sp>
    </p:spTree>
    <p:extLst>
      <p:ext uri="{BB962C8B-B14F-4D97-AF65-F5344CB8AC3E}">
        <p14:creationId xmlns:p14="http://schemas.microsoft.com/office/powerpoint/2010/main" val="26301584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99424BE1-CB80-A334-1D36-CB4D338C08F0}"/>
              </a:ext>
            </a:extLst>
          </p:cNvPr>
          <p:cNvSpPr>
            <a:spLocks noGrp="1"/>
          </p:cNvSpPr>
          <p:nvPr>
            <p:ph idx="1"/>
          </p:nvPr>
        </p:nvSpPr>
        <p:spPr>
          <a:xfrm>
            <a:off x="628650" y="476672"/>
            <a:ext cx="7886700" cy="5700291"/>
          </a:xfrm>
        </p:spPr>
        <p:txBody>
          <a:bodyPr/>
          <a:lstStyle/>
          <a:p>
            <a:pPr algn="just"/>
            <a:r>
              <a:rPr lang="lt-LT" b="0" i="0" dirty="0">
                <a:solidFill>
                  <a:srgbClr val="000000"/>
                </a:solidFill>
                <a:effectLst/>
                <a:latin typeface="Arial" panose="020B0604020202020204" pitchFamily="34" charset="0"/>
              </a:rPr>
              <a:t>5. Reikėtų įsiminti sudurtinių tarptautinių žodžių pirmojo sando </a:t>
            </a:r>
            <a:r>
              <a:rPr lang="lt-LT" b="1" i="0" dirty="0" err="1">
                <a:solidFill>
                  <a:srgbClr val="000000"/>
                </a:solidFill>
                <a:effectLst/>
                <a:latin typeface="Arial" panose="020B0604020202020204" pitchFamily="34" charset="0"/>
              </a:rPr>
              <a:t>avia</a:t>
            </a:r>
            <a:r>
              <a:rPr lang="lt-LT" b="1" i="0" dirty="0">
                <a:solidFill>
                  <a:srgbClr val="000000"/>
                </a:solidFill>
                <a:effectLst/>
                <a:latin typeface="Arial" panose="020B0604020202020204" pitchFamily="34" charset="0"/>
              </a:rPr>
              <a:t>- </a:t>
            </a:r>
            <a:r>
              <a:rPr lang="lt-LT" b="1" i="0" dirty="0" err="1">
                <a:solidFill>
                  <a:srgbClr val="000000"/>
                </a:solidFill>
                <a:effectLst/>
                <a:latin typeface="Arial" panose="020B0604020202020204" pitchFamily="34" charset="0"/>
              </a:rPr>
              <a:t>radio</a:t>
            </a:r>
            <a:r>
              <a:rPr lang="lt-LT" b="0" i="0" dirty="0">
                <a:solidFill>
                  <a:srgbClr val="000000"/>
                </a:solidFill>
                <a:effectLst/>
                <a:latin typeface="Arial" panose="020B0604020202020204" pitchFamily="34" charset="0"/>
              </a:rPr>
              <a:t>, </a:t>
            </a:r>
            <a:r>
              <a:rPr lang="lt-LT" b="1" i="0" dirty="0" err="1">
                <a:solidFill>
                  <a:srgbClr val="000000"/>
                </a:solidFill>
                <a:effectLst/>
                <a:latin typeface="Arial" panose="020B0604020202020204" pitchFamily="34" charset="0"/>
              </a:rPr>
              <a:t>video</a:t>
            </a:r>
            <a:r>
              <a:rPr lang="lt-LT" b="1" i="0" dirty="0">
                <a:solidFill>
                  <a:srgbClr val="000000"/>
                </a:solidFill>
                <a:effectLst/>
                <a:latin typeface="Arial" panose="020B0604020202020204" pitchFamily="34" charset="0"/>
              </a:rPr>
              <a:t>- </a:t>
            </a:r>
            <a:r>
              <a:rPr lang="lt-LT" b="0" i="0" dirty="0">
                <a:solidFill>
                  <a:srgbClr val="000000"/>
                </a:solidFill>
                <a:effectLst/>
                <a:latin typeface="Arial" panose="020B0604020202020204" pitchFamily="34" charset="0"/>
              </a:rPr>
              <a:t>rašybą</a:t>
            </a:r>
            <a:r>
              <a:rPr lang="lt-LT" b="1" i="0" dirty="0">
                <a:solidFill>
                  <a:srgbClr val="000000"/>
                </a:solidFill>
                <a:effectLst/>
                <a:latin typeface="Arial" panose="020B0604020202020204" pitchFamily="34" charset="0"/>
              </a:rPr>
              <a:t>:</a:t>
            </a:r>
            <a:r>
              <a:rPr lang="lt-LT" b="0" i="0" dirty="0">
                <a:solidFill>
                  <a:srgbClr val="000000"/>
                </a:solidFill>
                <a:effectLst/>
                <a:latin typeface="Arial" panose="020B0604020202020204" pitchFamily="34" charset="0"/>
              </a:rPr>
              <a:t> </a:t>
            </a:r>
            <a:r>
              <a:rPr lang="lt-LT" b="1" i="1" dirty="0">
                <a:solidFill>
                  <a:srgbClr val="000000"/>
                </a:solidFill>
                <a:effectLst/>
                <a:latin typeface="Arial" panose="020B0604020202020204" pitchFamily="34" charset="0"/>
              </a:rPr>
              <a:t>avia</a:t>
            </a:r>
            <a:r>
              <a:rPr lang="lt-LT" b="0" i="1" dirty="0">
                <a:solidFill>
                  <a:srgbClr val="000000"/>
                </a:solidFill>
                <a:effectLst/>
                <a:latin typeface="Arial" panose="020B0604020202020204" pitchFamily="34" charset="0"/>
              </a:rPr>
              <a:t>cija, </a:t>
            </a:r>
            <a:r>
              <a:rPr lang="lt-LT" b="1" i="1" dirty="0">
                <a:solidFill>
                  <a:srgbClr val="000000"/>
                </a:solidFill>
                <a:effectLst/>
                <a:latin typeface="Arial" panose="020B0604020202020204" pitchFamily="34" charset="0"/>
              </a:rPr>
              <a:t>radio</a:t>
            </a:r>
            <a:r>
              <a:rPr lang="lt-LT" b="0" i="1" dirty="0">
                <a:solidFill>
                  <a:srgbClr val="000000"/>
                </a:solidFill>
                <a:effectLst/>
                <a:latin typeface="Arial" panose="020B0604020202020204" pitchFamily="34" charset="0"/>
              </a:rPr>
              <a:t>technika,</a:t>
            </a:r>
            <a:r>
              <a:rPr lang="lt-LT" b="1" i="1" dirty="0">
                <a:solidFill>
                  <a:srgbClr val="000000"/>
                </a:solidFill>
                <a:effectLst/>
                <a:latin typeface="Arial" panose="020B0604020202020204" pitchFamily="34" charset="0"/>
              </a:rPr>
              <a:t> video</a:t>
            </a:r>
            <a:r>
              <a:rPr lang="lt-LT" b="0" i="1" dirty="0">
                <a:solidFill>
                  <a:srgbClr val="000000"/>
                </a:solidFill>
                <a:effectLst/>
                <a:latin typeface="Arial" panose="020B0604020202020204" pitchFamily="34" charset="0"/>
              </a:rPr>
              <a:t>filmas</a:t>
            </a:r>
            <a:r>
              <a:rPr lang="lt-LT" b="0" i="0" dirty="0">
                <a:solidFill>
                  <a:srgbClr val="000000"/>
                </a:solidFill>
                <a:effectLst/>
                <a:latin typeface="Arial" panose="020B0604020202020204" pitchFamily="34" charset="0"/>
              </a:rPr>
              <a:t> (tradicinė rašyba).</a:t>
            </a:r>
          </a:p>
          <a:p>
            <a:pPr algn="just"/>
            <a:r>
              <a:rPr lang="lt-LT" b="0" i="0" dirty="0">
                <a:solidFill>
                  <a:srgbClr val="000000"/>
                </a:solidFill>
                <a:effectLst/>
                <a:latin typeface="Arial" panose="020B0604020202020204" pitchFamily="34" charset="0"/>
              </a:rPr>
              <a:t>6. Kai kuriuose nelietuviškos kilmės žodžiuose </a:t>
            </a:r>
            <a:r>
              <a:rPr lang="lt-LT" b="1" i="0" dirty="0">
                <a:solidFill>
                  <a:srgbClr val="000000"/>
                </a:solidFill>
                <a:effectLst/>
                <a:latin typeface="Arial" panose="020B0604020202020204" pitchFamily="34" charset="0"/>
              </a:rPr>
              <a:t>j </a:t>
            </a:r>
            <a:r>
              <a:rPr lang="lt-LT" b="0" i="0" dirty="0">
                <a:solidFill>
                  <a:srgbClr val="000000"/>
                </a:solidFill>
                <a:effectLst/>
                <a:latin typeface="Arial" panose="020B0604020202020204" pitchFamily="34" charset="0"/>
              </a:rPr>
              <a:t>tarp balsių tariamas ir rašomas. Pvz.: </a:t>
            </a:r>
            <a:r>
              <a:rPr lang="lt-LT" b="0" i="1" dirty="0">
                <a:solidFill>
                  <a:srgbClr val="000000"/>
                </a:solidFill>
                <a:effectLst/>
                <a:latin typeface="Arial" panose="020B0604020202020204" pitchFamily="34" charset="0"/>
              </a:rPr>
              <a:t>a</a:t>
            </a:r>
            <a:r>
              <a:rPr lang="lt-LT" b="1" i="1" dirty="0">
                <a:solidFill>
                  <a:srgbClr val="000000"/>
                </a:solidFill>
                <a:effectLst/>
                <a:latin typeface="Arial" panose="020B0604020202020204" pitchFamily="34" charset="0"/>
              </a:rPr>
              <a:t>j</a:t>
            </a:r>
            <a:r>
              <a:rPr lang="lt-LT" b="0" i="1" dirty="0">
                <a:solidFill>
                  <a:srgbClr val="000000"/>
                </a:solidFill>
                <a:effectLst/>
                <a:latin typeface="Arial" panose="020B0604020202020204" pitchFamily="34" charset="0"/>
              </a:rPr>
              <a:t>eras, ma</a:t>
            </a:r>
            <a:r>
              <a:rPr lang="lt-LT" b="1" i="1" dirty="0">
                <a:solidFill>
                  <a:srgbClr val="000000"/>
                </a:solidFill>
                <a:effectLst/>
                <a:latin typeface="Arial" panose="020B0604020202020204" pitchFamily="34" charset="0"/>
              </a:rPr>
              <a:t>j</a:t>
            </a:r>
            <a:r>
              <a:rPr lang="lt-LT" b="0" i="1" dirty="0">
                <a:solidFill>
                  <a:srgbClr val="000000"/>
                </a:solidFill>
                <a:effectLst/>
                <a:latin typeface="Arial" panose="020B0604020202020204" pitchFamily="34" charset="0"/>
              </a:rPr>
              <a:t>onezas, so</a:t>
            </a:r>
            <a:r>
              <a:rPr lang="lt-LT" b="1" i="1" dirty="0">
                <a:solidFill>
                  <a:srgbClr val="000000"/>
                </a:solidFill>
                <a:effectLst/>
                <a:latin typeface="Arial" panose="020B0604020202020204" pitchFamily="34" charset="0"/>
              </a:rPr>
              <a:t>j</a:t>
            </a:r>
            <a:r>
              <a:rPr lang="lt-LT" b="0" i="1" dirty="0">
                <a:solidFill>
                  <a:srgbClr val="000000"/>
                </a:solidFill>
                <a:effectLst/>
                <a:latin typeface="Arial" panose="020B0604020202020204" pitchFamily="34" charset="0"/>
              </a:rPr>
              <a:t>a</a:t>
            </a:r>
            <a:r>
              <a:rPr lang="lt-LT" b="0" i="0" dirty="0">
                <a:solidFill>
                  <a:srgbClr val="000000"/>
                </a:solidFill>
                <a:effectLst/>
                <a:latin typeface="Arial" panose="020B0604020202020204" pitchFamily="34" charset="0"/>
              </a:rPr>
              <a:t>(tradicinė rašyba).</a:t>
            </a:r>
          </a:p>
          <a:p>
            <a:pPr algn="just"/>
            <a:r>
              <a:rPr lang="lt-LT" b="0" i="0" dirty="0">
                <a:solidFill>
                  <a:srgbClr val="000000"/>
                </a:solidFill>
                <a:effectLst/>
                <a:latin typeface="Arial" panose="020B0604020202020204" pitchFamily="34" charset="0"/>
              </a:rPr>
              <a:t>7. Tarptautiniuose žodžiuose prieš lietuviškas galūnes ir priesagas priebalsis </a:t>
            </a:r>
            <a:r>
              <a:rPr lang="lt-LT" b="1" i="0" dirty="0">
                <a:solidFill>
                  <a:srgbClr val="000000"/>
                </a:solidFill>
                <a:effectLst/>
                <a:latin typeface="Arial" panose="020B0604020202020204" pitchFamily="34" charset="0"/>
              </a:rPr>
              <a:t>j </a:t>
            </a:r>
            <a:r>
              <a:rPr lang="lt-LT" b="0" i="0" dirty="0">
                <a:solidFill>
                  <a:srgbClr val="000000"/>
                </a:solidFill>
                <a:effectLst/>
                <a:latin typeface="Arial" panose="020B0604020202020204" pitchFamily="34" charset="0"/>
              </a:rPr>
              <a:t>tariamas </a:t>
            </a:r>
            <a:r>
              <a:rPr lang="lt-LT" b="0" i="0" dirty="0" err="1">
                <a:solidFill>
                  <a:srgbClr val="000000"/>
                </a:solidFill>
                <a:effectLst/>
                <a:latin typeface="Arial" panose="020B0604020202020204" pitchFamily="34" charset="0"/>
              </a:rPr>
              <a:t>irrašomas</a:t>
            </a:r>
            <a:r>
              <a:rPr lang="lt-LT" b="0" i="0" dirty="0">
                <a:solidFill>
                  <a:srgbClr val="000000"/>
                </a:solidFill>
                <a:effectLst/>
                <a:latin typeface="Arial" panose="020B0604020202020204" pitchFamily="34" charset="0"/>
              </a:rPr>
              <a:t>, o prieš nelietuviškas priesagas – tariamas, bet nerašomas. Pvz.: </a:t>
            </a:r>
            <a:r>
              <a:rPr lang="lt-LT" b="0" i="1" dirty="0">
                <a:solidFill>
                  <a:srgbClr val="000000"/>
                </a:solidFill>
                <a:effectLst/>
                <a:latin typeface="Arial" panose="020B0604020202020204" pitchFamily="34" charset="0"/>
              </a:rPr>
              <a:t>atel</a:t>
            </a:r>
            <a:r>
              <a:rPr lang="lt-LT" b="1" i="1" dirty="0">
                <a:solidFill>
                  <a:srgbClr val="000000"/>
                </a:solidFill>
                <a:effectLst/>
                <a:latin typeface="Arial" panose="020B0604020202020204" pitchFamily="34" charset="0"/>
              </a:rPr>
              <a:t>j</a:t>
            </a:r>
            <a:r>
              <a:rPr lang="lt-LT" b="0" i="1" dirty="0">
                <a:solidFill>
                  <a:srgbClr val="000000"/>
                </a:solidFill>
                <a:effectLst/>
                <a:latin typeface="Arial" panose="020B0604020202020204" pitchFamily="34" charset="0"/>
              </a:rPr>
              <a:t>ė, fo</a:t>
            </a:r>
            <a:r>
              <a:rPr lang="lt-LT" b="1" i="1" dirty="0">
                <a:solidFill>
                  <a:srgbClr val="000000"/>
                </a:solidFill>
                <a:effectLst/>
                <a:latin typeface="Arial" panose="020B0604020202020204" pitchFamily="34" charset="0"/>
              </a:rPr>
              <a:t>j</a:t>
            </a:r>
            <a:r>
              <a:rPr lang="lt-LT" b="0" i="1" dirty="0">
                <a:solidFill>
                  <a:srgbClr val="000000"/>
                </a:solidFill>
                <a:effectLst/>
                <a:latin typeface="Arial" panose="020B0604020202020204" pitchFamily="34" charset="0"/>
              </a:rPr>
              <a:t>ė, loteri</a:t>
            </a:r>
            <a:r>
              <a:rPr lang="lt-LT" b="1" i="1" dirty="0">
                <a:solidFill>
                  <a:srgbClr val="000000"/>
                </a:solidFill>
                <a:effectLst/>
                <a:latin typeface="Arial" panose="020B0604020202020204" pitchFamily="34" charset="0"/>
              </a:rPr>
              <a:t>j</a:t>
            </a:r>
            <a:r>
              <a:rPr lang="lt-LT" b="0" i="1" dirty="0">
                <a:solidFill>
                  <a:srgbClr val="000000"/>
                </a:solidFill>
                <a:effectLst/>
                <a:latin typeface="Arial" panose="020B0604020202020204" pitchFamily="34" charset="0"/>
              </a:rPr>
              <a:t>a, radi</a:t>
            </a:r>
            <a:r>
              <a:rPr lang="lt-LT" b="1" i="1" dirty="0">
                <a:solidFill>
                  <a:srgbClr val="000000"/>
                </a:solidFill>
                <a:effectLst/>
                <a:latin typeface="Arial" panose="020B0604020202020204" pitchFamily="34" charset="0"/>
              </a:rPr>
              <a:t>j</a:t>
            </a:r>
            <a:r>
              <a:rPr lang="lt-LT" b="0" i="1" dirty="0">
                <a:solidFill>
                  <a:srgbClr val="000000"/>
                </a:solidFill>
                <a:effectLst/>
                <a:latin typeface="Arial" panose="020B0604020202020204" pitchFamily="34" charset="0"/>
              </a:rPr>
              <a:t>as, muzie</a:t>
            </a:r>
            <a:r>
              <a:rPr lang="lt-LT" b="1" i="1" dirty="0">
                <a:solidFill>
                  <a:srgbClr val="000000"/>
                </a:solidFill>
                <a:effectLst/>
                <a:latin typeface="Arial" panose="020B0604020202020204" pitchFamily="34" charset="0"/>
              </a:rPr>
              <a:t>j</a:t>
            </a:r>
            <a:r>
              <a:rPr lang="lt-LT" b="0" i="1" dirty="0">
                <a:solidFill>
                  <a:srgbClr val="000000"/>
                </a:solidFill>
                <a:effectLst/>
                <a:latin typeface="Arial" panose="020B0604020202020204" pitchFamily="34" charset="0"/>
              </a:rPr>
              <a:t>us, jubilie</a:t>
            </a:r>
            <a:r>
              <a:rPr lang="lt-LT" b="1" i="1" dirty="0">
                <a:solidFill>
                  <a:srgbClr val="000000"/>
                </a:solidFill>
                <a:effectLst/>
                <a:latin typeface="Arial" panose="020B0604020202020204" pitchFamily="34" charset="0"/>
              </a:rPr>
              <a:t>j</a:t>
            </a:r>
            <a:r>
              <a:rPr lang="lt-LT" b="0" i="1" dirty="0">
                <a:solidFill>
                  <a:srgbClr val="000000"/>
                </a:solidFill>
                <a:effectLst/>
                <a:latin typeface="Arial" panose="020B0604020202020204" pitchFamily="34" charset="0"/>
              </a:rPr>
              <a:t>inis, archa</a:t>
            </a:r>
            <a:r>
              <a:rPr lang="lt-LT" b="1" i="1" dirty="0">
                <a:solidFill>
                  <a:srgbClr val="000000"/>
                </a:solidFill>
                <a:effectLst/>
                <a:latin typeface="Arial" panose="020B0604020202020204" pitchFamily="34" charset="0"/>
              </a:rPr>
              <a:t>j</a:t>
            </a:r>
            <a:r>
              <a:rPr lang="lt-LT" b="0" i="1" dirty="0">
                <a:solidFill>
                  <a:srgbClr val="000000"/>
                </a:solidFill>
                <a:effectLst/>
                <a:latin typeface="Arial" panose="020B0604020202020204" pitchFamily="34" charset="0"/>
              </a:rPr>
              <a:t>inis, hero</a:t>
            </a:r>
            <a:r>
              <a:rPr lang="lt-LT" b="1" i="1" dirty="0">
                <a:solidFill>
                  <a:srgbClr val="000000"/>
                </a:solidFill>
                <a:effectLst/>
                <a:latin typeface="Arial" panose="020B0604020202020204" pitchFamily="34" charset="0"/>
              </a:rPr>
              <a:t>j</a:t>
            </a:r>
            <a:r>
              <a:rPr lang="lt-LT" b="0" i="1" dirty="0">
                <a:solidFill>
                  <a:srgbClr val="000000"/>
                </a:solidFill>
                <a:effectLst/>
                <a:latin typeface="Arial" panose="020B0604020202020204" pitchFamily="34" charset="0"/>
              </a:rPr>
              <a:t>iškas, hero</a:t>
            </a:r>
            <a:r>
              <a:rPr lang="lt-LT" b="1" i="1" dirty="0">
                <a:solidFill>
                  <a:srgbClr val="000000"/>
                </a:solidFill>
                <a:effectLst/>
                <a:latin typeface="Arial" panose="020B0604020202020204" pitchFamily="34" charset="0"/>
              </a:rPr>
              <a:t>j</a:t>
            </a:r>
            <a:r>
              <a:rPr lang="lt-LT" b="0" i="1" dirty="0">
                <a:solidFill>
                  <a:srgbClr val="000000"/>
                </a:solidFill>
                <a:effectLst/>
                <a:latin typeface="Arial" panose="020B0604020202020204" pitchFamily="34" charset="0"/>
              </a:rPr>
              <a:t>inis, inici</a:t>
            </a:r>
            <a:r>
              <a:rPr lang="lt-LT" b="1" i="1" dirty="0">
                <a:solidFill>
                  <a:srgbClr val="000000"/>
                </a:solidFill>
                <a:effectLst/>
                <a:latin typeface="Arial" panose="020B0604020202020204" pitchFamily="34" charset="0"/>
              </a:rPr>
              <a:t>j</a:t>
            </a:r>
            <a:r>
              <a:rPr lang="lt-LT" b="0" i="1" dirty="0">
                <a:solidFill>
                  <a:srgbClr val="000000"/>
                </a:solidFill>
                <a:effectLst/>
                <a:latin typeface="Arial" panose="020B0604020202020204" pitchFamily="34" charset="0"/>
              </a:rPr>
              <a:t>uoti, inici</a:t>
            </a:r>
            <a:r>
              <a:rPr lang="lt-LT" b="1" i="1" dirty="0">
                <a:solidFill>
                  <a:srgbClr val="000000"/>
                </a:solidFill>
                <a:effectLst/>
                <a:latin typeface="Arial" panose="020B0604020202020204" pitchFamily="34" charset="0"/>
              </a:rPr>
              <a:t>j</a:t>
            </a:r>
            <a:r>
              <a:rPr lang="lt-LT" b="0" i="1" dirty="0">
                <a:solidFill>
                  <a:srgbClr val="000000"/>
                </a:solidFill>
                <a:effectLst/>
                <a:latin typeface="Arial" panose="020B0604020202020204" pitchFamily="34" charset="0"/>
              </a:rPr>
              <a:t>avimas, kopi</a:t>
            </a:r>
            <a:r>
              <a:rPr lang="lt-LT" b="1" i="1" dirty="0">
                <a:solidFill>
                  <a:srgbClr val="000000"/>
                </a:solidFill>
                <a:effectLst/>
                <a:latin typeface="Arial" panose="020B0604020202020204" pitchFamily="34" charset="0"/>
              </a:rPr>
              <a:t>j</a:t>
            </a:r>
            <a:r>
              <a:rPr lang="lt-LT" b="0" i="1" dirty="0">
                <a:solidFill>
                  <a:srgbClr val="000000"/>
                </a:solidFill>
                <a:effectLst/>
                <a:latin typeface="Arial" panose="020B0604020202020204" pitchFamily="34" charset="0"/>
              </a:rPr>
              <a:t>avimas, kopi</a:t>
            </a:r>
            <a:r>
              <a:rPr lang="lt-LT" b="1" i="1" dirty="0">
                <a:solidFill>
                  <a:srgbClr val="000000"/>
                </a:solidFill>
                <a:effectLst/>
                <a:latin typeface="Arial" panose="020B0604020202020204" pitchFamily="34" charset="0"/>
              </a:rPr>
              <a:t>j</a:t>
            </a:r>
            <a:r>
              <a:rPr lang="lt-LT" b="0" i="1" dirty="0">
                <a:solidFill>
                  <a:srgbClr val="000000"/>
                </a:solidFill>
                <a:effectLst/>
                <a:latin typeface="Arial" panose="020B0604020202020204" pitchFamily="34" charset="0"/>
              </a:rPr>
              <a:t>uoti, bet archa</a:t>
            </a:r>
            <a:r>
              <a:rPr lang="lt-LT" b="1" i="1" dirty="0">
                <a:solidFill>
                  <a:srgbClr val="000000"/>
                </a:solidFill>
                <a:effectLst/>
                <a:latin typeface="Arial" panose="020B0604020202020204" pitchFamily="34" charset="0"/>
              </a:rPr>
              <a:t>izm</a:t>
            </a:r>
            <a:r>
              <a:rPr lang="lt-LT" b="0" i="1" dirty="0">
                <a:solidFill>
                  <a:srgbClr val="000000"/>
                </a:solidFill>
                <a:effectLst/>
                <a:latin typeface="Arial" panose="020B0604020202020204" pitchFamily="34" charset="0"/>
              </a:rPr>
              <a:t>as, diferenc</a:t>
            </a:r>
            <a:r>
              <a:rPr lang="lt-LT" b="1" i="1" dirty="0">
                <a:solidFill>
                  <a:srgbClr val="000000"/>
                </a:solidFill>
                <a:effectLst/>
                <a:latin typeface="Arial" panose="020B0604020202020204" pitchFamily="34" charset="0"/>
              </a:rPr>
              <a:t>iacij</a:t>
            </a:r>
            <a:r>
              <a:rPr lang="lt-LT" b="0" i="1" dirty="0">
                <a:solidFill>
                  <a:srgbClr val="000000"/>
                </a:solidFill>
                <a:effectLst/>
                <a:latin typeface="Arial" panose="020B0604020202020204" pitchFamily="34" charset="0"/>
              </a:rPr>
              <a:t>a, diferenc</a:t>
            </a:r>
            <a:r>
              <a:rPr lang="lt-LT" b="1" i="1" dirty="0">
                <a:solidFill>
                  <a:srgbClr val="000000"/>
                </a:solidFill>
                <a:effectLst/>
                <a:latin typeface="Arial" panose="020B0604020202020204" pitchFamily="34" charset="0"/>
              </a:rPr>
              <a:t>ial</a:t>
            </a:r>
            <a:r>
              <a:rPr lang="lt-LT" b="0" i="1" dirty="0">
                <a:solidFill>
                  <a:srgbClr val="000000"/>
                </a:solidFill>
                <a:effectLst/>
                <a:latin typeface="Arial" panose="020B0604020202020204" pitchFamily="34" charset="0"/>
              </a:rPr>
              <a:t>as, hero</a:t>
            </a:r>
            <a:r>
              <a:rPr lang="lt-LT" b="1" i="1" dirty="0">
                <a:solidFill>
                  <a:srgbClr val="000000"/>
                </a:solidFill>
                <a:effectLst/>
                <a:latin typeface="Arial" panose="020B0604020202020204" pitchFamily="34" charset="0"/>
              </a:rPr>
              <a:t>ik</a:t>
            </a:r>
            <a:r>
              <a:rPr lang="lt-LT" b="0" i="1" dirty="0">
                <a:solidFill>
                  <a:srgbClr val="000000"/>
                </a:solidFill>
                <a:effectLst/>
                <a:latin typeface="Arial" panose="020B0604020202020204" pitchFamily="34" charset="0"/>
              </a:rPr>
              <a:t>a, gen</a:t>
            </a:r>
            <a:r>
              <a:rPr lang="lt-LT" b="1" i="1" dirty="0">
                <a:solidFill>
                  <a:srgbClr val="000000"/>
                </a:solidFill>
                <a:effectLst/>
                <a:latin typeface="Arial" panose="020B0604020202020204" pitchFamily="34" charset="0"/>
              </a:rPr>
              <a:t>ial</a:t>
            </a:r>
            <a:r>
              <a:rPr lang="lt-LT" b="0" i="1" dirty="0">
                <a:solidFill>
                  <a:srgbClr val="000000"/>
                </a:solidFill>
                <a:effectLst/>
                <a:latin typeface="Arial" panose="020B0604020202020204" pitchFamily="34" charset="0"/>
              </a:rPr>
              <a:t>us, kolon</a:t>
            </a:r>
            <a:r>
              <a:rPr lang="lt-LT" b="1" i="1" dirty="0">
                <a:solidFill>
                  <a:srgbClr val="000000"/>
                </a:solidFill>
                <a:effectLst/>
                <a:latin typeface="Arial" panose="020B0604020202020204" pitchFamily="34" charset="0"/>
              </a:rPr>
              <a:t>ial</a:t>
            </a:r>
            <a:r>
              <a:rPr lang="lt-LT" b="0" i="1" dirty="0">
                <a:solidFill>
                  <a:srgbClr val="000000"/>
                </a:solidFill>
                <a:effectLst/>
                <a:latin typeface="Arial" panose="020B0604020202020204" pitchFamily="34" charset="0"/>
              </a:rPr>
              <a:t>izmas</a:t>
            </a:r>
            <a:r>
              <a:rPr lang="lt-LT" b="0" i="0" dirty="0">
                <a:solidFill>
                  <a:srgbClr val="000000"/>
                </a:solidFill>
                <a:effectLst/>
                <a:latin typeface="Arial" panose="020B0604020202020204" pitchFamily="34" charset="0"/>
              </a:rPr>
              <a:t> (fonetinė, morfologinė, tradicinė rašyba).</a:t>
            </a:r>
          </a:p>
          <a:p>
            <a:endParaRPr lang="lt-LT" dirty="0"/>
          </a:p>
        </p:txBody>
      </p:sp>
    </p:spTree>
    <p:extLst>
      <p:ext uri="{BB962C8B-B14F-4D97-AF65-F5344CB8AC3E}">
        <p14:creationId xmlns:p14="http://schemas.microsoft.com/office/powerpoint/2010/main" val="32587604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6639DAC-4708-BDF3-BE20-8500078526F1}"/>
              </a:ext>
            </a:extLst>
          </p:cNvPr>
          <p:cNvSpPr>
            <a:spLocks noGrp="1"/>
          </p:cNvSpPr>
          <p:nvPr>
            <p:ph type="title"/>
          </p:nvPr>
        </p:nvSpPr>
        <p:spPr/>
        <p:txBody>
          <a:bodyPr/>
          <a:lstStyle/>
          <a:p>
            <a:endParaRPr lang="lt-LT" dirty="0"/>
          </a:p>
        </p:txBody>
      </p:sp>
      <p:graphicFrame>
        <p:nvGraphicFramePr>
          <p:cNvPr id="5" name="Turinio vietos rezervavimo ženklas 2">
            <a:extLst>
              <a:ext uri="{FF2B5EF4-FFF2-40B4-BE49-F238E27FC236}">
                <a16:creationId xmlns:a16="http://schemas.microsoft.com/office/drawing/2014/main" id="{C90AFDCF-B27A-CDD2-A8B7-261108700CCA}"/>
              </a:ext>
            </a:extLst>
          </p:cNvPr>
          <p:cNvGraphicFramePr>
            <a:graphicFrameLocks noGrp="1"/>
          </p:cNvGraphicFramePr>
          <p:nvPr>
            <p:ph idx="1"/>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333913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EF6A19B-A880-228A-8ED8-DF99D52A4BC6}"/>
              </a:ext>
            </a:extLst>
          </p:cNvPr>
          <p:cNvSpPr>
            <a:spLocks noGrp="1"/>
          </p:cNvSpPr>
          <p:nvPr>
            <p:ph type="title"/>
          </p:nvPr>
        </p:nvSpPr>
        <p:spPr/>
        <p:txBody>
          <a:bodyPr/>
          <a:lstStyle/>
          <a:p>
            <a:endParaRPr lang="lt-LT"/>
          </a:p>
        </p:txBody>
      </p:sp>
      <p:pic>
        <p:nvPicPr>
          <p:cNvPr id="5" name="Turinio vietos rezervavimo ženklas 4" descr="Paveikslėlis, kuriame yra tekstas, laiškas, popierius, Šriftas&#10;&#10;Automatiškai sugeneruotas aprašymas">
            <a:extLst>
              <a:ext uri="{FF2B5EF4-FFF2-40B4-BE49-F238E27FC236}">
                <a16:creationId xmlns:a16="http://schemas.microsoft.com/office/drawing/2014/main" id="{FF56B007-1F07-7A40-A275-D650F71B415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75656" y="188640"/>
            <a:ext cx="5760640" cy="6601693"/>
          </a:xfrm>
        </p:spPr>
      </p:pic>
    </p:spTree>
    <p:extLst>
      <p:ext uri="{BB962C8B-B14F-4D97-AF65-F5344CB8AC3E}">
        <p14:creationId xmlns:p14="http://schemas.microsoft.com/office/powerpoint/2010/main" val="36149668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F46A0EC-1DF6-2D68-C015-3CE93A074E6F}"/>
              </a:ext>
            </a:extLst>
          </p:cNvPr>
          <p:cNvSpPr>
            <a:spLocks noGrp="1"/>
          </p:cNvSpPr>
          <p:nvPr>
            <p:ph type="title"/>
          </p:nvPr>
        </p:nvSpPr>
        <p:spPr/>
        <p:txBody>
          <a:bodyPr/>
          <a:lstStyle/>
          <a:p>
            <a:endParaRPr lang="lt-LT"/>
          </a:p>
        </p:txBody>
      </p:sp>
      <p:pic>
        <p:nvPicPr>
          <p:cNvPr id="5" name="Turinio vietos rezervavimo ženklas 4">
            <a:extLst>
              <a:ext uri="{FF2B5EF4-FFF2-40B4-BE49-F238E27FC236}">
                <a16:creationId xmlns:a16="http://schemas.microsoft.com/office/drawing/2014/main" id="{B997FBA4-B5D8-3CFC-3ABC-6787D12D8F56}"/>
              </a:ext>
            </a:extLst>
          </p:cNvPr>
          <p:cNvPicPr>
            <a:picLocks noGrp="1" noChangeAspect="1"/>
          </p:cNvPicPr>
          <p:nvPr>
            <p:ph idx="1"/>
          </p:nvPr>
        </p:nvPicPr>
        <p:blipFill>
          <a:blip r:embed="rId2"/>
          <a:stretch>
            <a:fillRect/>
          </a:stretch>
        </p:blipFill>
        <p:spPr>
          <a:xfrm>
            <a:off x="384916" y="774541"/>
            <a:ext cx="8579572" cy="3755611"/>
          </a:xfrm>
        </p:spPr>
      </p:pic>
      <p:pic>
        <p:nvPicPr>
          <p:cNvPr id="7" name="Paveikslėlis 6">
            <a:extLst>
              <a:ext uri="{FF2B5EF4-FFF2-40B4-BE49-F238E27FC236}">
                <a16:creationId xmlns:a16="http://schemas.microsoft.com/office/drawing/2014/main" id="{87A03420-EDBE-3519-8817-FFC2610232F7}"/>
              </a:ext>
            </a:extLst>
          </p:cNvPr>
          <p:cNvPicPr>
            <a:picLocks noChangeAspect="1"/>
          </p:cNvPicPr>
          <p:nvPr/>
        </p:nvPicPr>
        <p:blipFill>
          <a:blip r:embed="rId3"/>
          <a:stretch>
            <a:fillRect/>
          </a:stretch>
        </p:blipFill>
        <p:spPr>
          <a:xfrm>
            <a:off x="251520" y="4540969"/>
            <a:ext cx="3240360" cy="2137259"/>
          </a:xfrm>
          <a:prstGeom prst="rect">
            <a:avLst/>
          </a:prstGeom>
        </p:spPr>
      </p:pic>
      <p:sp>
        <p:nvSpPr>
          <p:cNvPr id="8" name="TextBox 7">
            <a:extLst>
              <a:ext uri="{FF2B5EF4-FFF2-40B4-BE49-F238E27FC236}">
                <a16:creationId xmlns:a16="http://schemas.microsoft.com/office/drawing/2014/main" id="{5CE507E3-CD84-B05E-56CF-FB15582758C4}"/>
              </a:ext>
            </a:extLst>
          </p:cNvPr>
          <p:cNvSpPr txBox="1"/>
          <p:nvPr/>
        </p:nvSpPr>
        <p:spPr>
          <a:xfrm>
            <a:off x="3923928" y="235760"/>
            <a:ext cx="4087366" cy="523220"/>
          </a:xfrm>
          <a:prstGeom prst="rect">
            <a:avLst/>
          </a:prstGeom>
          <a:noFill/>
        </p:spPr>
        <p:txBody>
          <a:bodyPr wrap="square" rtlCol="0">
            <a:spAutoFit/>
          </a:bodyPr>
          <a:lstStyle/>
          <a:p>
            <a:r>
              <a:rPr lang="lt-LT" sz="2800" dirty="0"/>
              <a:t>Atsakymai</a:t>
            </a:r>
          </a:p>
        </p:txBody>
      </p:sp>
    </p:spTree>
    <p:extLst>
      <p:ext uri="{BB962C8B-B14F-4D97-AF65-F5344CB8AC3E}">
        <p14:creationId xmlns:p14="http://schemas.microsoft.com/office/powerpoint/2010/main" val="7942658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21417C7A-AA1B-C387-059E-23487059A29E}"/>
              </a:ext>
            </a:extLst>
          </p:cNvPr>
          <p:cNvSpPr>
            <a:spLocks noGrp="1"/>
          </p:cNvSpPr>
          <p:nvPr>
            <p:ph type="title"/>
          </p:nvPr>
        </p:nvSpPr>
        <p:spPr>
          <a:xfrm>
            <a:off x="417399" y="643467"/>
            <a:ext cx="8408193" cy="744836"/>
          </a:xfrm>
        </p:spPr>
        <p:txBody>
          <a:bodyPr vert="horz" lIns="91440" tIns="45720" rIns="91440" bIns="45720" rtlCol="0" anchor="ctr">
            <a:normAutofit/>
          </a:bodyPr>
          <a:lstStyle/>
          <a:p>
            <a:pPr algn="ctr" defTabSz="914400"/>
            <a:r>
              <a:rPr lang="en-US" sz="2800" b="1" kern="1200">
                <a:solidFill>
                  <a:schemeClr val="bg1"/>
                </a:solidFill>
                <a:latin typeface="+mj-lt"/>
                <a:ea typeface="+mj-ea"/>
                <a:cs typeface="+mj-cs"/>
              </a:rPr>
              <a:t>Priebalsio J tarimas ir rašyba, atsakymai 3 pratimas</a:t>
            </a:r>
          </a:p>
        </p:txBody>
      </p:sp>
      <p:pic>
        <p:nvPicPr>
          <p:cNvPr id="5" name="Turinio vietos rezervavimo ženklas 4">
            <a:extLst>
              <a:ext uri="{FF2B5EF4-FFF2-40B4-BE49-F238E27FC236}">
                <a16:creationId xmlns:a16="http://schemas.microsoft.com/office/drawing/2014/main" id="{E929D9E2-400C-9ED4-F86C-DD194E7DFDEF}"/>
              </a:ext>
            </a:extLst>
          </p:cNvPr>
          <p:cNvPicPr>
            <a:picLocks noGrp="1" noChangeAspect="1"/>
          </p:cNvPicPr>
          <p:nvPr>
            <p:ph idx="1"/>
          </p:nvPr>
        </p:nvPicPr>
        <p:blipFill>
          <a:blip r:embed="rId2"/>
          <a:stretch>
            <a:fillRect/>
          </a:stretch>
        </p:blipFill>
        <p:spPr>
          <a:xfrm>
            <a:off x="129738" y="1988840"/>
            <a:ext cx="8761055" cy="4030086"/>
          </a:xfrm>
          <a:prstGeom prst="rect">
            <a:avLst/>
          </a:prstGeom>
        </p:spPr>
      </p:pic>
    </p:spTree>
    <p:extLst>
      <p:ext uri="{BB962C8B-B14F-4D97-AF65-F5344CB8AC3E}">
        <p14:creationId xmlns:p14="http://schemas.microsoft.com/office/powerpoint/2010/main" val="3072382754"/>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206</TotalTime>
  <Words>1226</Words>
  <Application>Microsoft Office PowerPoint</Application>
  <PresentationFormat>Demonstracija ekrane (4:3)</PresentationFormat>
  <Paragraphs>83</Paragraphs>
  <Slides>23</Slides>
  <Notes>0</Notes>
  <HiddenSlides>0</HiddenSlides>
  <MMClips>0</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23</vt:i4>
      </vt:variant>
    </vt:vector>
  </HeadingPairs>
  <TitlesOfParts>
    <vt:vector size="29" baseType="lpstr">
      <vt:lpstr>Arial</vt:lpstr>
      <vt:lpstr>Calibri</vt:lpstr>
      <vt:lpstr>Calibri Light</vt:lpstr>
      <vt:lpstr>Palemonas</vt:lpstr>
      <vt:lpstr>Palemonas</vt:lpstr>
      <vt:lpstr>„Office“ tema</vt:lpstr>
      <vt:lpstr>Leksikos pasirinkimas: skoliniai, tarmybės, tarptautiniai žodžiai</vt:lpstr>
      <vt:lpstr>Kas yra leksika?</vt:lpstr>
      <vt:lpstr>Lietuvių kalbos leksika</vt:lpstr>
      <vt:lpstr>Kuo skiriasi žargonas nuo slengo?</vt:lpstr>
      <vt:lpstr>Kuo skiriasi žargonas nuo slengo?</vt:lpstr>
      <vt:lpstr>Tarminė leksika (tarmybės)</vt:lpstr>
      <vt:lpstr>Tarmiškų žodžių atitikmenys</vt:lpstr>
      <vt:lpstr>Skoliniai   </vt:lpstr>
      <vt:lpstr>Barbarizmai </vt:lpstr>
      <vt:lpstr>„PowerPoint“ pateiktis</vt:lpstr>
      <vt:lpstr>Tarptautiniai žodžiai</vt:lpstr>
      <vt:lpstr>„PowerPoint“ pateiktis</vt:lpstr>
      <vt:lpstr>E ir (i) a rašyba tarptautiniuose žodžiuose</vt:lpstr>
      <vt:lpstr>„PowerPoint“ pateiktis</vt:lpstr>
      <vt:lpstr>„PowerPoint“ pateiktis</vt:lpstr>
      <vt:lpstr>Atsakymai</vt:lpstr>
      <vt:lpstr>Priebalsio [j] tarimas ir rašyba tarptautiniuose žodžiuose</vt:lpstr>
      <vt:lpstr>„PowerPoint“ pateiktis</vt:lpstr>
      <vt:lpstr>„PowerPoint“ pateiktis</vt:lpstr>
      <vt:lpstr>„PowerPoint“ pateiktis</vt:lpstr>
      <vt:lpstr>„PowerPoint“ pateiktis</vt:lpstr>
      <vt:lpstr>„PowerPoint“ pateiktis</vt:lpstr>
      <vt:lpstr>Priebalsio J tarimas ir rašyba, atsakymai 3 pratimas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Leksikos pasirinkimas: skoliniai, tarmybės, tarptautiniai žodžiai</dc:title>
  <dc:creator>Jurgita</dc:creator>
  <cp:lastModifiedBy>Edita  Gudžiūnienė</cp:lastModifiedBy>
  <cp:revision>47</cp:revision>
  <dcterms:created xsi:type="dcterms:W3CDTF">2012-11-12T15:55:13Z</dcterms:created>
  <dcterms:modified xsi:type="dcterms:W3CDTF">2023-11-20T12:43:06Z</dcterms:modified>
</cp:coreProperties>
</file>