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0" r:id="rId1"/>
  </p:sldMasterIdLst>
  <p:notesMasterIdLst>
    <p:notesMasterId r:id="rId17"/>
  </p:notesMasterIdLst>
  <p:sldIdLst>
    <p:sldId id="256" r:id="rId2"/>
    <p:sldId id="257" r:id="rId3"/>
    <p:sldId id="258" r:id="rId4"/>
    <p:sldId id="265" r:id="rId5"/>
    <p:sldId id="266" r:id="rId6"/>
    <p:sldId id="259" r:id="rId7"/>
    <p:sldId id="260" r:id="rId8"/>
    <p:sldId id="261" r:id="rId9"/>
    <p:sldId id="262" r:id="rId10"/>
    <p:sldId id="263" r:id="rId11"/>
    <p:sldId id="269" r:id="rId12"/>
    <p:sldId id="264" r:id="rId13"/>
    <p:sldId id="270" r:id="rId14"/>
    <p:sldId id="267" r:id="rId15"/>
    <p:sldId id="268"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46FEB-0BCE-4994-8232-3E0CE60E68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87C70ED-95BA-48F3-8946-90338FF3ABFE}">
      <dgm:prSet custT="1"/>
      <dgm:spPr/>
      <dgm:t>
        <a:bodyPr/>
        <a:lstStyle/>
        <a:p>
          <a:r>
            <a:rPr lang="lt-LT" sz="2000" b="0" dirty="0">
              <a:solidFill>
                <a:schemeClr val="tx1"/>
              </a:solidFill>
              <a:latin typeface="Times New Roman" panose="02020603050405020304" pitchFamily="18" charset="0"/>
              <a:cs typeface="Times New Roman" panose="02020603050405020304" pitchFamily="18" charset="0"/>
            </a:rPr>
            <a:t>S. Daukantas pats ir per talkininkus rinko liaudies dainas, pasakas, smulkiąją tautosaką</a:t>
          </a:r>
          <a:r>
            <a:rPr lang="lt-LT"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dgm:t>
    </dgm:pt>
    <dgm:pt modelId="{78AFB0E0-088D-46EE-BFE4-A1187EE72221}" type="parTrans" cxnId="{87B688BE-F1E2-4DD3-A0CE-AAAE34FBBA83}">
      <dgm:prSet/>
      <dgm:spPr/>
      <dgm:t>
        <a:bodyPr/>
        <a:lstStyle/>
        <a:p>
          <a:endParaRPr lang="en-US"/>
        </a:p>
      </dgm:t>
    </dgm:pt>
    <dgm:pt modelId="{0CF11501-7B6B-4ECD-A623-C7E236468B41}" type="sibTrans" cxnId="{87B688BE-F1E2-4DD3-A0CE-AAAE34FBBA83}">
      <dgm:prSet/>
      <dgm:spPr/>
      <dgm:t>
        <a:bodyPr/>
        <a:lstStyle/>
        <a:p>
          <a:endParaRPr lang="en-US"/>
        </a:p>
      </dgm:t>
    </dgm:pt>
    <dgm:pt modelId="{4E45AA99-51EE-49C3-B2E2-61D14AEE3BA0}">
      <dgm:prSet custT="1"/>
      <dgm:spPr/>
      <dgm:t>
        <a:bodyPr/>
        <a:lstStyle/>
        <a:p>
          <a:r>
            <a:rPr lang="lt-LT" sz="1800" dirty="0">
              <a:solidFill>
                <a:schemeClr val="tx1"/>
              </a:solidFill>
              <a:latin typeface="Times New Roman" panose="02020603050405020304" pitchFamily="18" charset="0"/>
              <a:cs typeface="Times New Roman" panose="02020603050405020304" pitchFamily="18" charset="0"/>
            </a:rPr>
            <a:t>Valstiečiams S. Daukantas 1847–54 parengė 7 verstas ūkinių patarimų knygeles apie pievininkystę, sodininkystę, bitininkystę, miškininkystę, tabako, apynių auginimą ir priešgaisrinę apsaugą.</a:t>
          </a:r>
          <a:endParaRPr lang="en-US" sz="1800" dirty="0">
            <a:solidFill>
              <a:schemeClr val="tx1"/>
            </a:solidFill>
            <a:latin typeface="Times New Roman" panose="02020603050405020304" pitchFamily="18" charset="0"/>
            <a:cs typeface="Times New Roman" panose="02020603050405020304" pitchFamily="18" charset="0"/>
          </a:endParaRPr>
        </a:p>
      </dgm:t>
    </dgm:pt>
    <dgm:pt modelId="{49C21D4D-7E20-4F2F-BC77-6E427D2A32C4}" type="parTrans" cxnId="{37EFF8E0-1C7A-4AE9-87C0-BEC8F20D2F2A}">
      <dgm:prSet/>
      <dgm:spPr/>
      <dgm:t>
        <a:bodyPr/>
        <a:lstStyle/>
        <a:p>
          <a:endParaRPr lang="en-US"/>
        </a:p>
      </dgm:t>
    </dgm:pt>
    <dgm:pt modelId="{0C5480BB-BCD3-4908-986E-BEA18606DF13}" type="sibTrans" cxnId="{37EFF8E0-1C7A-4AE9-87C0-BEC8F20D2F2A}">
      <dgm:prSet/>
      <dgm:spPr/>
      <dgm:t>
        <a:bodyPr/>
        <a:lstStyle/>
        <a:p>
          <a:endParaRPr lang="en-US"/>
        </a:p>
      </dgm:t>
    </dgm:pt>
    <dgm:pt modelId="{992250C2-F90A-4E8B-AED4-9F0C98BBDBE0}" type="pres">
      <dgm:prSet presAssocID="{D3E46FEB-0BCE-4994-8232-3E0CE60E68F0}" presName="linear" presStyleCnt="0">
        <dgm:presLayoutVars>
          <dgm:animLvl val="lvl"/>
          <dgm:resizeHandles val="exact"/>
        </dgm:presLayoutVars>
      </dgm:prSet>
      <dgm:spPr/>
    </dgm:pt>
    <dgm:pt modelId="{C3E6F7A3-BE04-427A-A13A-EEE0491C35EB}" type="pres">
      <dgm:prSet presAssocID="{187C70ED-95BA-48F3-8946-90338FF3ABFE}" presName="parentText" presStyleLbl="node1" presStyleIdx="0" presStyleCnt="2" custLinFactY="-32470" custLinFactNeighborX="5474" custLinFactNeighborY="-100000">
        <dgm:presLayoutVars>
          <dgm:chMax val="0"/>
          <dgm:bulletEnabled val="1"/>
        </dgm:presLayoutVars>
      </dgm:prSet>
      <dgm:spPr/>
    </dgm:pt>
    <dgm:pt modelId="{7EBBED06-BE24-4295-B866-1CB7A6A76D8F}" type="pres">
      <dgm:prSet presAssocID="{0CF11501-7B6B-4ECD-A623-C7E236468B41}" presName="spacer" presStyleCnt="0"/>
      <dgm:spPr/>
    </dgm:pt>
    <dgm:pt modelId="{65F1090F-70A5-4F08-9951-330977018F4F}" type="pres">
      <dgm:prSet presAssocID="{4E45AA99-51EE-49C3-B2E2-61D14AEE3BA0}" presName="parentText" presStyleLbl="node1" presStyleIdx="1" presStyleCnt="2" custLinFactY="6915" custLinFactNeighborX="8388" custLinFactNeighborY="100000">
        <dgm:presLayoutVars>
          <dgm:chMax val="0"/>
          <dgm:bulletEnabled val="1"/>
        </dgm:presLayoutVars>
      </dgm:prSet>
      <dgm:spPr/>
    </dgm:pt>
  </dgm:ptLst>
  <dgm:cxnLst>
    <dgm:cxn modelId="{D1DCBA78-3D50-4620-8A59-E557EE409B3E}" type="presOf" srcId="{187C70ED-95BA-48F3-8946-90338FF3ABFE}" destId="{C3E6F7A3-BE04-427A-A13A-EEE0491C35EB}" srcOrd="0" destOrd="0" presId="urn:microsoft.com/office/officeart/2005/8/layout/vList2"/>
    <dgm:cxn modelId="{6F26F0AE-1249-4239-B45A-CDA661088228}" type="presOf" srcId="{D3E46FEB-0BCE-4994-8232-3E0CE60E68F0}" destId="{992250C2-F90A-4E8B-AED4-9F0C98BBDBE0}" srcOrd="0" destOrd="0" presId="urn:microsoft.com/office/officeart/2005/8/layout/vList2"/>
    <dgm:cxn modelId="{380985B4-637C-41F1-A690-C06D22675A30}" type="presOf" srcId="{4E45AA99-51EE-49C3-B2E2-61D14AEE3BA0}" destId="{65F1090F-70A5-4F08-9951-330977018F4F}" srcOrd="0" destOrd="0" presId="urn:microsoft.com/office/officeart/2005/8/layout/vList2"/>
    <dgm:cxn modelId="{87B688BE-F1E2-4DD3-A0CE-AAAE34FBBA83}" srcId="{D3E46FEB-0BCE-4994-8232-3E0CE60E68F0}" destId="{187C70ED-95BA-48F3-8946-90338FF3ABFE}" srcOrd="0" destOrd="0" parTransId="{78AFB0E0-088D-46EE-BFE4-A1187EE72221}" sibTransId="{0CF11501-7B6B-4ECD-A623-C7E236468B41}"/>
    <dgm:cxn modelId="{37EFF8E0-1C7A-4AE9-87C0-BEC8F20D2F2A}" srcId="{D3E46FEB-0BCE-4994-8232-3E0CE60E68F0}" destId="{4E45AA99-51EE-49C3-B2E2-61D14AEE3BA0}" srcOrd="1" destOrd="0" parTransId="{49C21D4D-7E20-4F2F-BC77-6E427D2A32C4}" sibTransId="{0C5480BB-BCD3-4908-986E-BEA18606DF13}"/>
    <dgm:cxn modelId="{B1ACB507-351C-49BD-AFFF-5F391D55E9C0}" type="presParOf" srcId="{992250C2-F90A-4E8B-AED4-9F0C98BBDBE0}" destId="{C3E6F7A3-BE04-427A-A13A-EEE0491C35EB}" srcOrd="0" destOrd="0" presId="urn:microsoft.com/office/officeart/2005/8/layout/vList2"/>
    <dgm:cxn modelId="{9B93B2A0-39EE-4918-9930-A1F84D897342}" type="presParOf" srcId="{992250C2-F90A-4E8B-AED4-9F0C98BBDBE0}" destId="{7EBBED06-BE24-4295-B866-1CB7A6A76D8F}" srcOrd="1" destOrd="0" presId="urn:microsoft.com/office/officeart/2005/8/layout/vList2"/>
    <dgm:cxn modelId="{7DECA3BE-5E2E-4CED-A804-7AA4B18D0085}" type="presParOf" srcId="{992250C2-F90A-4E8B-AED4-9F0C98BBDBE0}" destId="{65F1090F-70A5-4F08-9951-330977018F4F}"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6F7A3-BE04-427A-A13A-EEE0491C35EB}">
      <dsp:nvSpPr>
        <dsp:cNvPr id="0" name=""/>
        <dsp:cNvSpPr/>
      </dsp:nvSpPr>
      <dsp:spPr>
        <a:xfrm>
          <a:off x="0" y="0"/>
          <a:ext cx="3930600" cy="16997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t-LT" sz="2000" b="0" kern="1200" dirty="0">
              <a:solidFill>
                <a:schemeClr val="tx1"/>
              </a:solidFill>
              <a:latin typeface="Times New Roman" panose="02020603050405020304" pitchFamily="18" charset="0"/>
              <a:cs typeface="Times New Roman" panose="02020603050405020304" pitchFamily="18" charset="0"/>
            </a:rPr>
            <a:t>S. Daukantas pats ir per talkininkus rinko liaudies dainas, pasakas, smulkiąją tautosaką</a:t>
          </a:r>
          <a:r>
            <a:rPr lang="lt-LT" sz="2000" kern="1200" dirty="0">
              <a:latin typeface="Times New Roman" panose="02020603050405020304" pitchFamily="18" charset="0"/>
              <a:cs typeface="Times New Roman" panose="02020603050405020304" pitchFamily="18" charset="0"/>
            </a:rPr>
            <a:t>.</a:t>
          </a:r>
          <a:endParaRPr lang="en-US" sz="2000" kern="1200" dirty="0">
            <a:latin typeface="Times New Roman" panose="02020603050405020304" pitchFamily="18" charset="0"/>
            <a:cs typeface="Times New Roman" panose="02020603050405020304" pitchFamily="18" charset="0"/>
          </a:endParaRPr>
        </a:p>
      </dsp:txBody>
      <dsp:txXfrm>
        <a:off x="82975" y="82975"/>
        <a:ext cx="3764650" cy="1533799"/>
      </dsp:txXfrm>
    </dsp:sp>
    <dsp:sp modelId="{65F1090F-70A5-4F08-9951-330977018F4F}">
      <dsp:nvSpPr>
        <dsp:cNvPr id="0" name=""/>
        <dsp:cNvSpPr/>
      </dsp:nvSpPr>
      <dsp:spPr>
        <a:xfrm>
          <a:off x="0" y="1716650"/>
          <a:ext cx="3930600" cy="16997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lt-LT" sz="1800" kern="1200" dirty="0">
              <a:solidFill>
                <a:schemeClr val="tx1"/>
              </a:solidFill>
              <a:latin typeface="Times New Roman" panose="02020603050405020304" pitchFamily="18" charset="0"/>
              <a:cs typeface="Times New Roman" panose="02020603050405020304" pitchFamily="18" charset="0"/>
            </a:rPr>
            <a:t>Valstiečiams S. Daukantas 1847–54 parengė 7 verstas ūkinių patarimų knygeles apie pievininkystę, sodininkystę, bitininkystę, miškininkystę, tabako, apynių auginimą ir priešgaisrinę apsaugą.</a:t>
          </a:r>
          <a:endParaRPr lang="en-US" sz="1800" kern="1200" dirty="0">
            <a:solidFill>
              <a:schemeClr val="tx1"/>
            </a:solidFill>
            <a:latin typeface="Times New Roman" panose="02020603050405020304" pitchFamily="18" charset="0"/>
            <a:cs typeface="Times New Roman" panose="02020603050405020304" pitchFamily="18" charset="0"/>
          </a:endParaRPr>
        </a:p>
      </dsp:txBody>
      <dsp:txXfrm>
        <a:off x="82975" y="1799625"/>
        <a:ext cx="3764650" cy="15337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fa8584262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fa8584262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fa8584262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fa8584262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fa8584262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fa8584262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fa8584262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fa85842624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fa85842624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fa85842624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fa8584262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fa8584262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fa8584262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fa8584262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fa85842624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fa8584262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lt-LT"/>
              <a:t>Spustelėję redaguokite stilių</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201310968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24551505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lt-LT"/>
              <a:t>Spustelėję redaguokite stilių</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76334076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69324741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91831839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98637497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11580829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lt-LT"/>
              <a:t>Spustelėję redaguokite stilių</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2A54C80-263E-416B-A8E0-580EDEADCBDC}" type="datetimeFigureOut">
              <a:rPr lang="en-US" smtClean="0"/>
              <a:t>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53871074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1358570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lt-LT"/>
              <a:t>Spustelėję redaguokite stilių</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75087512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9482425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lt-LT"/>
              <a:t>Spustelėję redaguokite stilių</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8809369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4302572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351475945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131629794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5233336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extLst>
      <p:ext uri="{BB962C8B-B14F-4D97-AF65-F5344CB8AC3E}">
        <p14:creationId xmlns:p14="http://schemas.microsoft.com/office/powerpoint/2010/main" val="207954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1/23/2023</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lt" smtClean="0"/>
              <a:t>‹#›</a:t>
            </a:fld>
            <a:endParaRPr lang="lt"/>
          </a:p>
        </p:txBody>
      </p:sp>
    </p:spTree>
    <p:extLst>
      <p:ext uri="{BB962C8B-B14F-4D97-AF65-F5344CB8AC3E}">
        <p14:creationId xmlns:p14="http://schemas.microsoft.com/office/powerpoint/2010/main" val="264253274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pic>
        <p:nvPicPr>
          <p:cNvPr id="56" name="Google Shape;56;p13"/>
          <p:cNvPicPr preferRelativeResize="0"/>
          <p:nvPr/>
        </p:nvPicPr>
        <p:blipFill rotWithShape="1">
          <a:blip r:embed="rId3">
            <a:duotone>
              <a:prstClr val="black"/>
              <a:prstClr val="white"/>
            </a:duotone>
          </a:blip>
          <a:srcRect l="3665" r="5425" b="11757"/>
          <a:stretch/>
        </p:blipFill>
        <p:spPr>
          <a:xfrm>
            <a:off x="3842657" y="10"/>
            <a:ext cx="5298961" cy="5143490"/>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a:noFill/>
        </p:spPr>
      </p:pic>
      <p:sp>
        <p:nvSpPr>
          <p:cNvPr id="54" name="Google Shape;54;p13"/>
          <p:cNvSpPr txBox="1">
            <a:spLocks noGrp="1"/>
          </p:cNvSpPr>
          <p:nvPr>
            <p:ph type="ctrTitle"/>
          </p:nvPr>
        </p:nvSpPr>
        <p:spPr>
          <a:xfrm>
            <a:off x="523434" y="1569838"/>
            <a:ext cx="3842636" cy="2382441"/>
          </a:xfrm>
          <a:prstGeom prst="rect">
            <a:avLst/>
          </a:prstGeom>
        </p:spPr>
        <p:txBody>
          <a:bodyPr spcFirstLastPara="1" lIns="91425" tIns="91425" rIns="91425" bIns="91425" anchorCtr="0">
            <a:normAutofit fontScale="90000"/>
          </a:bodyPr>
          <a:lstStyle/>
          <a:p>
            <a:pPr marL="0" lvl="0" indent="0" algn="ctr" rtl="0">
              <a:lnSpc>
                <a:spcPct val="90000"/>
              </a:lnSpc>
              <a:spcBef>
                <a:spcPts val="0"/>
              </a:spcBef>
              <a:spcAft>
                <a:spcPts val="0"/>
              </a:spcAft>
              <a:buNone/>
            </a:pPr>
            <a:r>
              <a:rPr lang="lt-LT" sz="2800" b="1" dirty="0">
                <a:latin typeface="Times New Roman"/>
                <a:ea typeface="Times New Roman"/>
                <a:cs typeface="Times New Roman"/>
                <a:sym typeface="Times New Roman"/>
              </a:rPr>
              <a:t>Simonas Daukantas</a:t>
            </a:r>
          </a:p>
          <a:p>
            <a:pPr marL="0" lvl="0" indent="0" algn="ctr" rtl="0">
              <a:lnSpc>
                <a:spcPct val="90000"/>
              </a:lnSpc>
              <a:spcBef>
                <a:spcPts val="0"/>
              </a:spcBef>
              <a:spcAft>
                <a:spcPts val="0"/>
              </a:spcAft>
              <a:buNone/>
            </a:pPr>
            <a:r>
              <a:rPr lang="lt-LT" sz="2800" dirty="0">
                <a:highlight>
                  <a:srgbClr val="FFFFFF"/>
                </a:highlight>
                <a:latin typeface="Times New Roman"/>
                <a:ea typeface="Times New Roman"/>
                <a:cs typeface="Times New Roman"/>
                <a:sym typeface="Times New Roman"/>
              </a:rPr>
              <a:t>(1793 m. spalio 28 d. Kalviuose, dab. Skuodo rajonas – 1864 m. gruodžio 6 d. Papilėje, dab. Akmenės rajonas)</a:t>
            </a:r>
            <a:endParaRPr lang="lt-LT" sz="2800" dirty="0">
              <a:latin typeface="Times New Roman"/>
              <a:ea typeface="Times New Roman"/>
              <a:cs typeface="Times New Roman"/>
              <a:sym typeface="Times New Roman"/>
            </a:endParaRPr>
          </a:p>
          <a:p>
            <a:pPr marL="0" lvl="0" indent="0" rtl="0">
              <a:lnSpc>
                <a:spcPct val="90000"/>
              </a:lnSpc>
              <a:spcBef>
                <a:spcPts val="0"/>
              </a:spcBef>
              <a:spcAft>
                <a:spcPts val="0"/>
              </a:spcAft>
              <a:buNone/>
            </a:pPr>
            <a:endParaRPr lang="lt-LT" sz="2000" dirty="0"/>
          </a:p>
        </p:txBody>
      </p:sp>
      <p:cxnSp>
        <p:nvCxnSpPr>
          <p:cNvPr id="61" name="Straight Connector 6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51435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2761059"/>
            <a:ext cx="3572668" cy="238244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6350"/>
            <a:ext cx="967571" cy="514985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6350"/>
            <a:ext cx="937369" cy="514985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p:tgtEl>
                                          <p:spTgt spid="5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
        <p:cNvGrpSpPr/>
        <p:nvPr/>
      </p:nvGrpSpPr>
      <p:grpSpPr>
        <a:xfrm>
          <a:off x="0" y="0"/>
          <a:ext cx="0" cy="0"/>
          <a:chOff x="0" y="0"/>
          <a:chExt cx="0" cy="0"/>
        </a:xfrm>
      </p:grpSpPr>
      <p:grpSp>
        <p:nvGrpSpPr>
          <p:cNvPr id="96" name="Group 95">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97" name="Straight Connector 96">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9"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0"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1" name="Isosceles Triangle 100">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5" name="Isosceles Triangle 104">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 name="Isosceles Triangle 105">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08" name="Rectangle 10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Isosceles Triangle 10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Google Shape;62;p14"/>
          <p:cNvSpPr txBox="1">
            <a:spLocks noGrp="1"/>
          </p:cNvSpPr>
          <p:nvPr>
            <p:ph type="body" idx="1"/>
          </p:nvPr>
        </p:nvSpPr>
        <p:spPr>
          <a:xfrm>
            <a:off x="1000126" y="345782"/>
            <a:ext cx="6876008" cy="4185239"/>
          </a:xfrm>
          <a:prstGeom prst="rect">
            <a:avLst/>
          </a:prstGeom>
        </p:spPr>
        <p:txBody>
          <a:bodyPr spcFirstLastPara="1" vert="horz" lIns="91440" tIns="45720" rIns="91440" bIns="45720" rtlCol="0" anchorCtr="0">
            <a:normAutofit fontScale="77500" lnSpcReduction="20000"/>
          </a:bodyPr>
          <a:lstStyle/>
          <a:p>
            <a:pPr marL="0" lvl="0" indent="0" algn="just" defTabSz="457200">
              <a:spcBef>
                <a:spcPts val="1000"/>
              </a:spcBef>
              <a:buSzPct val="80000"/>
              <a:buFont typeface="Wingdings 3" charset="2"/>
              <a:buChar char=""/>
            </a:pPr>
            <a:r>
              <a:rPr lang="en-US" sz="2400" dirty="0" err="1">
                <a:solidFill>
                  <a:schemeClr val="tx1"/>
                </a:solidFill>
                <a:latin typeface="Times New Roman" panose="02020603050405020304" pitchFamily="18" charset="0"/>
                <a:cs typeface="Times New Roman" panose="02020603050405020304" pitchFamily="18" charset="0"/>
              </a:rPr>
              <a:t>Lietuvos</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istorikas</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rašytojas</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ir</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švietėjas</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vienas</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iš</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pirmųjų</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tautinio</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atgimimo</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ideologų</a:t>
            </a:r>
            <a:r>
              <a:rPr lang="en-US" sz="2400" dirty="0">
                <a:solidFill>
                  <a:schemeClr val="tx1"/>
                </a:solidFill>
                <a:latin typeface="Times New Roman" panose="02020603050405020304" pitchFamily="18" charset="0"/>
                <a:cs typeface="Times New Roman" panose="02020603050405020304" pitchFamily="18" charset="0"/>
              </a:rPr>
              <a:t>.</a:t>
            </a:r>
            <a:endParaRPr lang="lt-LT" sz="2400" dirty="0">
              <a:solidFill>
                <a:schemeClr val="tx1"/>
              </a:solidFill>
              <a:latin typeface="Times New Roman" panose="02020603050405020304" pitchFamily="18" charset="0"/>
              <a:cs typeface="Times New Roman" panose="02020603050405020304" pitchFamily="18" charset="0"/>
            </a:endParaRPr>
          </a:p>
          <a:p>
            <a:pPr marL="0" lvl="0" indent="0" algn="just" defTabSz="457200">
              <a:spcBef>
                <a:spcPts val="1000"/>
              </a:spcBef>
              <a:buSzPct val="80000"/>
              <a:buNone/>
            </a:pPr>
            <a:endParaRPr lang="en-US" sz="2400" dirty="0">
              <a:solidFill>
                <a:schemeClr val="tx1"/>
              </a:solidFill>
              <a:latin typeface="Times New Roman" panose="02020603050405020304" pitchFamily="18" charset="0"/>
              <a:cs typeface="Times New Roman" panose="02020603050405020304" pitchFamily="18" charset="0"/>
            </a:endParaRPr>
          </a:p>
          <a:p>
            <a:pPr marL="0" lvl="0" indent="0" algn="just" defTabSz="457200">
              <a:spcBef>
                <a:spcPts val="1000"/>
              </a:spcBef>
              <a:buSzPct val="80000"/>
              <a:buFont typeface="Wingdings 3" charset="2"/>
              <a:buChar char=""/>
            </a:pPr>
            <a:r>
              <a:rPr lang="lt-LT" sz="2400" b="0" i="0" dirty="0">
                <a:solidFill>
                  <a:schemeClr val="tx1"/>
                </a:solidFill>
                <a:effectLst/>
                <a:latin typeface="Times New Roman" panose="02020603050405020304" pitchFamily="18" charset="0"/>
                <a:cs typeface="Times New Roman" panose="02020603050405020304" pitchFamily="18" charset="0"/>
              </a:rPr>
              <a:t>Gimė 1793 m. </a:t>
            </a:r>
            <a:r>
              <a:rPr lang="lt-LT" sz="2400" b="1" i="0" dirty="0">
                <a:solidFill>
                  <a:schemeClr val="tx1"/>
                </a:solidFill>
                <a:effectLst/>
                <a:latin typeface="Times New Roman" panose="02020603050405020304" pitchFamily="18" charset="0"/>
                <a:cs typeface="Times New Roman" panose="02020603050405020304" pitchFamily="18" charset="0"/>
              </a:rPr>
              <a:t>Žemaitijoje</a:t>
            </a:r>
            <a:r>
              <a:rPr lang="lt-LT" sz="2400" b="0" i="0" dirty="0">
                <a:solidFill>
                  <a:schemeClr val="tx1"/>
                </a:solidFill>
                <a:effectLst/>
                <a:latin typeface="Times New Roman" panose="02020603050405020304" pitchFamily="18" charset="0"/>
                <a:cs typeface="Times New Roman" panose="02020603050405020304" pitchFamily="18" charset="0"/>
              </a:rPr>
              <a:t>, Kalvių kaime (dab. Skuodo r.), buvo vyriausias vaikas pasiturinčioje valstiečių Daukantų šeimoje. Tėvas Jurgis Daukantas aplinkiniuose Sapiegų miškuose dirbo eiguliu. Valstiečių Daukantų šeima neliko XVIII a. pabaigos Respublikos istorinių įvykių nuošalyje: abu tėvai dalyvavo Tado Kosciuškos sukilime.</a:t>
            </a:r>
          </a:p>
          <a:p>
            <a:pPr marL="0" lvl="0" indent="0" algn="just" defTabSz="457200">
              <a:spcBef>
                <a:spcPts val="1000"/>
              </a:spcBef>
              <a:buSzPct val="80000"/>
              <a:buFont typeface="Wingdings 3" charset="2"/>
              <a:buChar char=""/>
            </a:pPr>
            <a:r>
              <a:rPr lang="lt-LT" sz="2400" b="0" i="0" dirty="0">
                <a:solidFill>
                  <a:schemeClr val="tx1"/>
                </a:solidFill>
                <a:effectLst/>
                <a:latin typeface="Times New Roman" panose="02020603050405020304" pitchFamily="18" charset="0"/>
                <a:cs typeface="Times New Roman" panose="02020603050405020304" pitchFamily="18" charset="0"/>
              </a:rPr>
              <a:t>Simonas Daukantas gimimo </a:t>
            </a:r>
            <a:r>
              <a:rPr lang="lt-LT" sz="2400" b="1" i="0" dirty="0">
                <a:solidFill>
                  <a:schemeClr val="tx1"/>
                </a:solidFill>
                <a:effectLst/>
                <a:latin typeface="Times New Roman" panose="02020603050405020304" pitchFamily="18" charset="0"/>
                <a:cs typeface="Times New Roman" panose="02020603050405020304" pitchFamily="18" charset="0"/>
              </a:rPr>
              <a:t>metrikose įrašytas bajoru, tad galėjo siekti mokslo</a:t>
            </a:r>
            <a:r>
              <a:rPr lang="lt-LT" sz="2400" b="0" i="0" dirty="0">
                <a:solidFill>
                  <a:schemeClr val="tx1"/>
                </a:solidFill>
                <a:effectLst/>
                <a:latin typeface="Times New Roman" panose="02020603050405020304" pitchFamily="18" charset="0"/>
                <a:cs typeface="Times New Roman" panose="02020603050405020304" pitchFamily="18" charset="0"/>
              </a:rPr>
              <a:t>. Mokėsi Kretingos pradinėje, Žemaičių Kalvarijos </a:t>
            </a:r>
            <a:r>
              <a:rPr lang="lt-LT" sz="2400" b="0" i="0" dirty="0" err="1">
                <a:solidFill>
                  <a:schemeClr val="tx1"/>
                </a:solidFill>
                <a:effectLst/>
                <a:latin typeface="Times New Roman" panose="02020603050405020304" pitchFamily="18" charset="0"/>
                <a:cs typeface="Times New Roman" panose="02020603050405020304" pitchFamily="18" charset="0"/>
              </a:rPr>
              <a:t>apskritinėje</a:t>
            </a:r>
            <a:r>
              <a:rPr lang="lt-LT" sz="2400" b="0" i="0" dirty="0">
                <a:solidFill>
                  <a:schemeClr val="tx1"/>
                </a:solidFill>
                <a:effectLst/>
                <a:latin typeface="Times New Roman" panose="02020603050405020304" pitchFamily="18" charset="0"/>
                <a:cs typeface="Times New Roman" panose="02020603050405020304" pitchFamily="18" charset="0"/>
              </a:rPr>
              <a:t> mokyklose, Vilniaus gimnazijoje, Vilniaus universitete, kur įgijo teisės magistro laipsnį. Daukantas VU studijavo 1816–1822 m. – klestėjimo laikotarpiu, klausėsi žymiausių to meto mokslininkų paskaitų.</a:t>
            </a:r>
            <a:endParaRPr lang="en-US" sz="1800" dirty="0">
              <a:solidFill>
                <a:schemeClr val="tx1"/>
              </a:solidFill>
              <a:latin typeface="Times New Roman" panose="02020603050405020304" pitchFamily="18" charset="0"/>
              <a:cs typeface="Times New Roman" panose="02020603050405020304" pitchFamily="18" charset="0"/>
            </a:endParaRPr>
          </a:p>
        </p:txBody>
      </p:sp>
      <p:sp>
        <p:nvSpPr>
          <p:cNvPr id="112" name="Isosceles Triangle 1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3009900"/>
            <a:ext cx="336550" cy="21336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6"/>
        <p:cNvGrpSpPr/>
        <p:nvPr/>
      </p:nvGrpSpPr>
      <p:grpSpPr>
        <a:xfrm>
          <a:off x="0" y="0"/>
          <a:ext cx="0" cy="0"/>
          <a:chOff x="0" y="0"/>
          <a:chExt cx="0" cy="0"/>
        </a:xfrm>
      </p:grpSpPr>
      <p:grpSp>
        <p:nvGrpSpPr>
          <p:cNvPr id="3096" name="Group 3095">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3097" name="Straight Connector 3096">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98" name="Straight Connector 3097">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99"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0"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1" name="Isosceles Triangle 3100">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2"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3"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4"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5" name="Isosceles Triangle 310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6" name="Isosceles Triangle 3105">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68" name="Google Shape;68;p15"/>
          <p:cNvSpPr txBox="1">
            <a:spLocks noGrp="1"/>
          </p:cNvSpPr>
          <p:nvPr>
            <p:ph type="body" idx="1"/>
          </p:nvPr>
        </p:nvSpPr>
        <p:spPr>
          <a:xfrm>
            <a:off x="3907172" y="345782"/>
            <a:ext cx="4929467" cy="4487475"/>
          </a:xfrm>
          <a:prstGeom prst="rect">
            <a:avLst/>
          </a:prstGeom>
        </p:spPr>
        <p:txBody>
          <a:bodyPr spcFirstLastPara="1" vert="horz" lIns="91440" tIns="45720" rIns="91440" bIns="45720" rtlCol="0" anchorCtr="0">
            <a:noAutofit/>
          </a:bodyPr>
          <a:lstStyle/>
          <a:p>
            <a:pPr marL="0" lvl="0" indent="0" defTabSz="457200">
              <a:lnSpc>
                <a:spcPct val="90000"/>
              </a:lnSpc>
              <a:spcBef>
                <a:spcPts val="1000"/>
              </a:spcBef>
              <a:buSzPct val="80000"/>
              <a:buFont typeface="Wingdings 3" charset="2"/>
              <a:buChar char=""/>
            </a:pPr>
            <a:r>
              <a:rPr lang="en-US" sz="1400" b="1" i="0" dirty="0" err="1">
                <a:solidFill>
                  <a:schemeClr val="tx1"/>
                </a:solidFill>
                <a:effectLst/>
                <a:latin typeface="Times New Roman" panose="02020603050405020304" pitchFamily="18" charset="0"/>
                <a:cs typeface="Times New Roman" panose="02020603050405020304" pitchFamily="18" charset="0"/>
              </a:rPr>
              <a:t>Baigdamas</a:t>
            </a:r>
            <a:r>
              <a:rPr lang="en-US" sz="1400" b="1" i="0" dirty="0">
                <a:solidFill>
                  <a:schemeClr val="tx1"/>
                </a:solidFill>
                <a:effectLst/>
                <a:latin typeface="Times New Roman" panose="02020603050405020304" pitchFamily="18" charset="0"/>
                <a:cs typeface="Times New Roman" panose="02020603050405020304" pitchFamily="18" charset="0"/>
              </a:rPr>
              <a:t> VU, 1822 m. </a:t>
            </a:r>
            <a:r>
              <a:rPr lang="en-US" sz="1400" b="1" i="0" dirty="0" err="1">
                <a:solidFill>
                  <a:schemeClr val="tx1"/>
                </a:solidFill>
                <a:effectLst/>
                <a:latin typeface="Times New Roman" panose="02020603050405020304" pitchFamily="18" charset="0"/>
                <a:cs typeface="Times New Roman" panose="02020603050405020304" pitchFamily="18" charset="0"/>
              </a:rPr>
              <a:t>Simonas</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Daukantas</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parašė</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pirmąją</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Lietuvos</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istoriją</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lietuvių</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kalba</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Darbai</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senųjų</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lietuvių</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ir</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žemaičių</a:t>
            </a:r>
            <a:r>
              <a:rPr lang="en-US" sz="1400" b="0" i="0" dirty="0">
                <a:solidFill>
                  <a:schemeClr val="tx1"/>
                </a:solidFill>
                <a:effectLst/>
                <a:latin typeface="Times New Roman" panose="02020603050405020304" pitchFamily="18" charset="0"/>
                <a:cs typeface="Times New Roman" panose="02020603050405020304" pitchFamily="18" charset="0"/>
              </a:rPr>
              <a:t>. Be </a:t>
            </a:r>
            <a:r>
              <a:rPr lang="en-US" sz="1400" b="0" i="0" dirty="0" err="1">
                <a:solidFill>
                  <a:schemeClr val="tx1"/>
                </a:solidFill>
                <a:effectLst/>
                <a:latin typeface="Times New Roman" panose="02020603050405020304" pitchFamily="18" charset="0"/>
                <a:cs typeface="Times New Roman" panose="02020603050405020304" pitchFamily="18" charset="0"/>
              </a:rPr>
              <a:t>gimtosios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mokėjo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lotynų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lenkų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rusų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latvių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vokiečių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prancūzų</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kalbas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turėjo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turtingą</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mokslinę</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biblioteką</a:t>
            </a:r>
            <a:r>
              <a:rPr lang="en-US" sz="1400" b="0" i="0" dirty="0">
                <a:solidFill>
                  <a:schemeClr val="tx1"/>
                </a:solidFill>
                <a:effectLst/>
                <a:latin typeface="Times New Roman" panose="02020603050405020304" pitchFamily="18" charset="0"/>
                <a:cs typeface="Times New Roman" panose="02020603050405020304" pitchFamily="18" charset="0"/>
              </a:rPr>
              <a:t>.</a:t>
            </a:r>
          </a:p>
          <a:p>
            <a:pPr marL="0" lvl="0" indent="0" defTabSz="457200">
              <a:lnSpc>
                <a:spcPct val="90000"/>
              </a:lnSpc>
              <a:spcBef>
                <a:spcPts val="1000"/>
              </a:spcBef>
              <a:buSzPct val="80000"/>
              <a:buFont typeface="Wingdings 3" charset="2"/>
              <a:buChar char=""/>
            </a:pPr>
            <a:r>
              <a:rPr lang="en-US" sz="1400" b="0" i="0" dirty="0" err="1">
                <a:solidFill>
                  <a:schemeClr val="tx1"/>
                </a:solidFill>
                <a:effectLst/>
                <a:latin typeface="Times New Roman" panose="02020603050405020304" pitchFamily="18" charset="0"/>
                <a:cs typeface="Times New Roman" panose="02020603050405020304" pitchFamily="18" charset="0"/>
              </a:rPr>
              <a:t>Baigęs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universitetą</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Daukantas</a:t>
            </a:r>
            <a:r>
              <a:rPr lang="en-US" sz="1400" b="0" i="0" dirty="0">
                <a:solidFill>
                  <a:schemeClr val="tx1"/>
                </a:solidFill>
                <a:effectLst/>
                <a:latin typeface="Times New Roman" panose="02020603050405020304" pitchFamily="18" charset="0"/>
                <a:cs typeface="Times New Roman" panose="02020603050405020304" pitchFamily="18" charset="0"/>
              </a:rPr>
              <a:t> 1826–1850 m. </a:t>
            </a:r>
            <a:r>
              <a:rPr lang="en-US" sz="1400" b="0" i="0" dirty="0" err="1">
                <a:solidFill>
                  <a:schemeClr val="tx1"/>
                </a:solidFill>
                <a:effectLst/>
                <a:latin typeface="Times New Roman" panose="02020603050405020304" pitchFamily="18" charset="0"/>
                <a:cs typeface="Times New Roman" panose="02020603050405020304" pitchFamily="18" charset="0"/>
              </a:rPr>
              <a:t>dirbo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Rygoje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ir</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Peterburge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buvo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valdininkas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Tarnybos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sostinėje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siekė</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norėdamas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prieiti</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prie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Lietuvos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metrikos</a:t>
            </a:r>
            <a:r>
              <a:rPr lang="en-US" sz="1400" b="0" i="0" dirty="0">
                <a:solidFill>
                  <a:schemeClr val="tx1"/>
                </a:solidFill>
                <a:effectLst/>
                <a:latin typeface="Times New Roman" panose="02020603050405020304" pitchFamily="18" charset="0"/>
                <a:cs typeface="Times New Roman" panose="02020603050405020304" pitchFamily="18" charset="0"/>
              </a:rPr>
              <a:t> – XIV–XVIII a. LDK </a:t>
            </a:r>
            <a:r>
              <a:rPr lang="en-US" sz="1400" b="0" i="0" dirty="0" err="1">
                <a:solidFill>
                  <a:schemeClr val="tx1"/>
                </a:solidFill>
                <a:effectLst/>
                <a:latin typeface="Times New Roman" panose="02020603050405020304" pitchFamily="18" charset="0"/>
                <a:cs typeface="Times New Roman" panose="02020603050405020304" pitchFamily="18" charset="0"/>
              </a:rPr>
              <a:t>valstybės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kanceliarijos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archyvo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svarbaus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Lietuvos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istorijos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šaltinio</a:t>
            </a:r>
            <a:r>
              <a:rPr lang="en-US" sz="1400" b="0" i="0" dirty="0">
                <a:solidFill>
                  <a:schemeClr val="tx1"/>
                </a:solidFill>
                <a:effectLst/>
                <a:latin typeface="Times New Roman" panose="02020603050405020304" pitchFamily="18" charset="0"/>
                <a:cs typeface="Times New Roman" panose="02020603050405020304" pitchFamily="18" charset="0"/>
              </a:rPr>
              <a:t>. </a:t>
            </a:r>
            <a:endParaRPr lang="lt-LT" sz="1400" b="0" i="0" dirty="0">
              <a:solidFill>
                <a:schemeClr val="tx1"/>
              </a:solidFill>
              <a:effectLst/>
              <a:latin typeface="Times New Roman" panose="02020603050405020304" pitchFamily="18" charset="0"/>
              <a:cs typeface="Times New Roman" panose="02020603050405020304" pitchFamily="18" charset="0"/>
            </a:endParaRPr>
          </a:p>
          <a:p>
            <a:pPr marL="0" lvl="0" indent="0" defTabSz="457200">
              <a:lnSpc>
                <a:spcPct val="90000"/>
              </a:lnSpc>
              <a:spcBef>
                <a:spcPts val="1000"/>
              </a:spcBef>
              <a:buSzPct val="80000"/>
              <a:buFont typeface="Wingdings 3" charset="2"/>
              <a:buChar char=""/>
            </a:pPr>
            <a:r>
              <a:rPr lang="en-US" sz="1400" b="0" i="0" dirty="0" err="1">
                <a:solidFill>
                  <a:schemeClr val="tx1"/>
                </a:solidFill>
                <a:effectLst/>
                <a:latin typeface="Times New Roman" panose="02020603050405020304" pitchFamily="18" charset="0"/>
                <a:cs typeface="Times New Roman" panose="02020603050405020304" pitchFamily="18" charset="0"/>
              </a:rPr>
              <a:t>Šalia</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tiesioginio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darbo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Daukantas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ėmėsi</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plačios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lituanistinės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veiklos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Rygoje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ir</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Peterburge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jis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sukūrė</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savo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svarbiausius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istorijos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veikalus</a:t>
            </a:r>
            <a:r>
              <a:rPr lang="en-US" sz="1400" b="0" i="0" dirty="0">
                <a:solidFill>
                  <a:schemeClr val="tx1"/>
                </a:solidFill>
                <a:effectLst/>
                <a:latin typeface="Times New Roman" panose="02020603050405020304" pitchFamily="18" charset="0"/>
                <a:cs typeface="Times New Roman" panose="02020603050405020304" pitchFamily="18" charset="0"/>
              </a:rPr>
              <a:t>. </a:t>
            </a:r>
            <a:endParaRPr lang="lt-LT" sz="1400" b="0" i="0" dirty="0">
              <a:solidFill>
                <a:schemeClr val="tx1"/>
              </a:solidFill>
              <a:effectLst/>
              <a:latin typeface="Times New Roman" panose="02020603050405020304" pitchFamily="18" charset="0"/>
              <a:cs typeface="Times New Roman" panose="02020603050405020304" pitchFamily="18" charset="0"/>
            </a:endParaRPr>
          </a:p>
          <a:p>
            <a:pPr marL="0" lvl="0" indent="0" defTabSz="457200">
              <a:lnSpc>
                <a:spcPct val="90000"/>
              </a:lnSpc>
              <a:spcBef>
                <a:spcPts val="1000"/>
              </a:spcBef>
              <a:buSzPct val="80000"/>
              <a:buFont typeface="Wingdings 3" charset="2"/>
              <a:buChar char=""/>
            </a:pPr>
            <a:r>
              <a:rPr lang="en-US" sz="1400" b="0" i="0" dirty="0" err="1">
                <a:solidFill>
                  <a:schemeClr val="tx1"/>
                </a:solidFill>
                <a:effectLst/>
                <a:latin typeface="Times New Roman" panose="02020603050405020304" pitchFamily="18" charset="0"/>
                <a:cs typeface="Times New Roman" panose="02020603050405020304" pitchFamily="18" charset="0"/>
              </a:rPr>
              <a:t>Peterburge</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Daukantas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parašė</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ir</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pirmąją</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lietuvių</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kultūros</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0" dirty="0" err="1">
                <a:solidFill>
                  <a:schemeClr val="tx1"/>
                </a:solidFill>
                <a:effectLst/>
                <a:latin typeface="Times New Roman" panose="02020603050405020304" pitchFamily="18" charset="0"/>
                <a:cs typeface="Times New Roman" panose="02020603050405020304" pitchFamily="18" charset="0"/>
              </a:rPr>
              <a:t>istoriją</a:t>
            </a:r>
            <a:r>
              <a:rPr lang="en-US" sz="1400" b="1" i="0"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Būdas</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senovės</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lietuvių</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kalnėnų</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ir</a:t>
            </a:r>
            <a:r>
              <a:rPr lang="en-US" sz="1400" b="1" i="1" dirty="0">
                <a:solidFill>
                  <a:schemeClr val="tx1"/>
                </a:solidFill>
                <a:effectLst/>
                <a:latin typeface="Times New Roman" panose="02020603050405020304" pitchFamily="18" charset="0"/>
                <a:cs typeface="Times New Roman" panose="02020603050405020304" pitchFamily="18" charset="0"/>
              </a:rPr>
              <a:t> </a:t>
            </a:r>
            <a:r>
              <a:rPr lang="en-US" sz="1400" b="1" i="1" dirty="0" err="1">
                <a:solidFill>
                  <a:schemeClr val="tx1"/>
                </a:solidFill>
                <a:effectLst/>
                <a:latin typeface="Times New Roman" panose="02020603050405020304" pitchFamily="18" charset="0"/>
                <a:cs typeface="Times New Roman" panose="02020603050405020304" pitchFamily="18" charset="0"/>
              </a:rPr>
              <a:t>žemaičių</a:t>
            </a:r>
            <a:r>
              <a:rPr lang="en-US" sz="1400" b="0" i="0" dirty="0">
                <a:solidFill>
                  <a:schemeClr val="tx1"/>
                </a:solidFill>
                <a:effectLst/>
                <a:latin typeface="Times New Roman" panose="02020603050405020304" pitchFamily="18" charset="0"/>
                <a:cs typeface="Times New Roman" panose="02020603050405020304" pitchFamily="18" charset="0"/>
              </a:rPr>
              <a:t>. Tai </a:t>
            </a:r>
            <a:r>
              <a:rPr lang="en-US" sz="1400" b="0" i="0" dirty="0" err="1">
                <a:solidFill>
                  <a:schemeClr val="tx1"/>
                </a:solidFill>
                <a:effectLst/>
                <a:latin typeface="Times New Roman" panose="02020603050405020304" pitchFamily="18" charset="0"/>
                <a:cs typeface="Times New Roman" panose="02020603050405020304" pitchFamily="18" charset="0"/>
              </a:rPr>
              <a:t>vienintelė</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paties</a:t>
            </a:r>
            <a:r>
              <a:rPr lang="en-US" sz="1400" b="0" i="0" dirty="0">
                <a:solidFill>
                  <a:schemeClr val="tx1"/>
                </a:solidFill>
                <a:effectLst/>
                <a:latin typeface="Times New Roman" panose="02020603050405020304" pitchFamily="18" charset="0"/>
                <a:cs typeface="Times New Roman" panose="02020603050405020304" pitchFamily="18" charset="0"/>
              </a:rPr>
              <a:t> Daukanto </a:t>
            </a:r>
            <a:r>
              <a:rPr lang="en-US" sz="1400" b="0" i="0" dirty="0" err="1">
                <a:solidFill>
                  <a:schemeClr val="tx1"/>
                </a:solidFill>
                <a:effectLst/>
                <a:latin typeface="Times New Roman" panose="02020603050405020304" pitchFamily="18" charset="0"/>
                <a:cs typeface="Times New Roman" panose="02020603050405020304" pitchFamily="18" charset="0"/>
              </a:rPr>
              <a:t>publikuota</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istorijos</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knyga</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Jokūbo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Laukio</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slapyvardžiu</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išspausdinta</a:t>
            </a:r>
            <a:r>
              <a:rPr lang="en-US" sz="1400" b="0" i="0" dirty="0">
                <a:solidFill>
                  <a:schemeClr val="tx1"/>
                </a:solidFill>
                <a:effectLst/>
                <a:latin typeface="Times New Roman" panose="02020603050405020304" pitchFamily="18" charset="0"/>
                <a:cs typeface="Times New Roman" panose="02020603050405020304" pitchFamily="18" charset="0"/>
              </a:rPr>
              <a:t> </a:t>
            </a:r>
            <a:r>
              <a:rPr lang="en-US" sz="1400" b="0" i="0" dirty="0" err="1">
                <a:solidFill>
                  <a:schemeClr val="tx1"/>
                </a:solidFill>
                <a:effectLst/>
                <a:latin typeface="Times New Roman" panose="02020603050405020304" pitchFamily="18" charset="0"/>
                <a:cs typeface="Times New Roman" panose="02020603050405020304" pitchFamily="18" charset="0"/>
              </a:rPr>
              <a:t>Peterburge</a:t>
            </a:r>
            <a:r>
              <a:rPr lang="en-US" sz="1400" b="0" i="0" dirty="0">
                <a:solidFill>
                  <a:schemeClr val="tx1"/>
                </a:solidFill>
                <a:effectLst/>
                <a:latin typeface="Times New Roman" panose="02020603050405020304" pitchFamily="18" charset="0"/>
                <a:cs typeface="Times New Roman" panose="02020603050405020304" pitchFamily="18" charset="0"/>
              </a:rPr>
              <a:t> 1845 m. </a:t>
            </a:r>
            <a:endParaRPr lang="en-US" sz="1400" dirty="0">
              <a:solidFill>
                <a:schemeClr val="tx1"/>
              </a:solidFill>
              <a:latin typeface="Times New Roman" panose="02020603050405020304" pitchFamily="18" charset="0"/>
              <a:cs typeface="Times New Roman" panose="02020603050405020304" pitchFamily="18" charset="0"/>
            </a:endParaRPr>
          </a:p>
        </p:txBody>
      </p:sp>
      <p:pic>
        <p:nvPicPr>
          <p:cNvPr id="3074" name="Picture 2" descr="SIMONAS DAUKANTAS • Maironio lietuvių literatūros muziejus">
            <a:extLst>
              <a:ext uri="{FF2B5EF4-FFF2-40B4-BE49-F238E27FC236}">
                <a16:creationId xmlns:a16="http://schemas.microsoft.com/office/drawing/2014/main" id="{9109284F-4CB5-626F-7153-20D0E1CD5B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24" b="2"/>
          <a:stretch/>
        </p:blipFill>
        <p:spPr bwMode="auto">
          <a:xfrm>
            <a:off x="20" y="10"/>
            <a:ext cx="4046200" cy="51434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3108" name="Isosceles Triangle 3107">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4104" name="Straight Connector 4103">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05" name="Straight Connector 4104">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06"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7"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8" name="Isosceles Triangle 4107">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9"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0"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1"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2" name="Isosceles Triangle 4111">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3" name="Isosceles Triangle 4112">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Teksto vietos rezervavimo ženklas 2">
            <a:extLst>
              <a:ext uri="{FF2B5EF4-FFF2-40B4-BE49-F238E27FC236}">
                <a16:creationId xmlns:a16="http://schemas.microsoft.com/office/drawing/2014/main" id="{BB818A36-25C9-F3A3-53D1-80B343E46A8F}"/>
              </a:ext>
            </a:extLst>
          </p:cNvPr>
          <p:cNvSpPr>
            <a:spLocks noGrp="1"/>
          </p:cNvSpPr>
          <p:nvPr>
            <p:ph type="body" idx="1"/>
          </p:nvPr>
        </p:nvSpPr>
        <p:spPr>
          <a:xfrm>
            <a:off x="263984" y="544292"/>
            <a:ext cx="4704222" cy="2974585"/>
          </a:xfrm>
        </p:spPr>
        <p:txBody>
          <a:bodyPr vert="horz" lIns="91440" tIns="45720" rIns="91440" bIns="45720" rtlCol="0">
            <a:noAutofit/>
          </a:bodyPr>
          <a:lstStyle/>
          <a:p>
            <a:pPr defTabSz="457200">
              <a:spcBef>
                <a:spcPts val="1000"/>
              </a:spcBef>
              <a:buSzPct val="80000"/>
              <a:buFont typeface="Wingdings 3" charset="2"/>
              <a:buChar char=""/>
            </a:pPr>
            <a:r>
              <a:rPr lang="en-US" sz="1600" b="1" i="0" dirty="0" err="1">
                <a:effectLst/>
                <a:latin typeface="Times New Roman" panose="02020603050405020304" pitchFamily="18" charset="0"/>
                <a:cs typeface="Times New Roman" panose="02020603050405020304" pitchFamily="18" charset="0"/>
              </a:rPr>
              <a:t>Daukantas</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rinko</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ir</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publikavo</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tautosaką</a:t>
            </a:r>
            <a:r>
              <a:rPr lang="en-US" sz="1600" b="1" i="0" dirty="0">
                <a:effectLst/>
                <a:latin typeface="Times New Roman" panose="02020603050405020304" pitchFamily="18" charset="0"/>
                <a:cs typeface="Times New Roman" panose="02020603050405020304" pitchFamily="18" charset="0"/>
              </a:rPr>
              <a:t> </a:t>
            </a:r>
            <a:r>
              <a:rPr lang="en-US" sz="1600" b="0" i="0" dirty="0">
                <a:effectLst/>
                <a:latin typeface="Times New Roman" panose="02020603050405020304" pitchFamily="18" charset="0"/>
                <a:cs typeface="Times New Roman" panose="02020603050405020304" pitchFamily="18" charset="0"/>
              </a:rPr>
              <a:t>(</a:t>
            </a:r>
            <a:r>
              <a:rPr lang="en-US" sz="1600" b="0" i="1" dirty="0" err="1">
                <a:effectLst/>
                <a:latin typeface="Times New Roman" panose="02020603050405020304" pitchFamily="18" charset="0"/>
                <a:cs typeface="Times New Roman" panose="02020603050405020304" pitchFamily="18" charset="0"/>
              </a:rPr>
              <a:t>Dainės</a:t>
            </a:r>
            <a:r>
              <a:rPr lang="en-US" sz="1600" b="0" i="1" dirty="0">
                <a:effectLst/>
                <a:latin typeface="Times New Roman" panose="02020603050405020304" pitchFamily="18" charset="0"/>
                <a:cs typeface="Times New Roman" panose="02020603050405020304" pitchFamily="18" charset="0"/>
              </a:rPr>
              <a:t> </a:t>
            </a:r>
            <a:r>
              <a:rPr lang="en-US" sz="1600" b="0" i="1" dirty="0" err="1">
                <a:effectLst/>
                <a:latin typeface="Times New Roman" panose="02020603050405020304" pitchFamily="18" charset="0"/>
                <a:cs typeface="Times New Roman" panose="02020603050405020304" pitchFamily="18" charset="0"/>
              </a:rPr>
              <a:t>žemaičių</a:t>
            </a:r>
            <a:r>
              <a:rPr lang="en-US" sz="1600" b="0" i="0" dirty="0">
                <a:effectLst/>
                <a:latin typeface="Times New Roman" panose="02020603050405020304" pitchFamily="18" charset="0"/>
                <a:cs typeface="Times New Roman" panose="02020603050405020304" pitchFamily="18" charset="0"/>
              </a:rPr>
              <a:t>, 1846), </a:t>
            </a:r>
            <a:r>
              <a:rPr lang="en-US" sz="1600" b="1" i="0" dirty="0" err="1">
                <a:effectLst/>
                <a:latin typeface="Times New Roman" panose="02020603050405020304" pitchFamily="18" charset="0"/>
                <a:cs typeface="Times New Roman" panose="02020603050405020304" pitchFamily="18" charset="0"/>
              </a:rPr>
              <a:t>leido</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ūkinių</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patarimų</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knygeles</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Lietuvos</a:t>
            </a:r>
            <a:r>
              <a:rPr lang="en-US" sz="1600" b="1" i="0" dirty="0">
                <a:effectLst/>
                <a:latin typeface="Times New Roman" panose="02020603050405020304" pitchFamily="18" charset="0"/>
                <a:cs typeface="Times New Roman" panose="02020603050405020304" pitchFamily="18" charset="0"/>
              </a:rPr>
              <a:t> </a:t>
            </a:r>
            <a:r>
              <a:rPr lang="en-US" sz="1600" b="1" i="0" dirty="0" err="1">
                <a:effectLst/>
                <a:latin typeface="Times New Roman" panose="02020603050405020304" pitchFamily="18" charset="0"/>
                <a:cs typeface="Times New Roman" panose="02020603050405020304" pitchFamily="18" charset="0"/>
              </a:rPr>
              <a:t>valstiečiams</a:t>
            </a:r>
            <a:r>
              <a:rPr lang="en-US" sz="1600" b="1" i="0" dirty="0">
                <a:effectLst/>
                <a:latin typeface="Times New Roman" panose="02020603050405020304" pitchFamily="18" charset="0"/>
                <a:cs typeface="Times New Roman" panose="02020603050405020304" pitchFamily="18" charset="0"/>
              </a:rPr>
              <a:t>.</a:t>
            </a:r>
            <a:r>
              <a:rPr lang="en-US" sz="1600" b="0" i="0" dirty="0">
                <a:effectLst/>
                <a:latin typeface="Times New Roman" panose="02020603050405020304" pitchFamily="18" charset="0"/>
                <a:cs typeface="Times New Roman" panose="02020603050405020304" pitchFamily="18" charset="0"/>
              </a:rPr>
              <a:t> </a:t>
            </a:r>
            <a:endParaRPr lang="lt-LT" sz="1600" b="0" i="0" dirty="0">
              <a:effectLst/>
              <a:latin typeface="Times New Roman" panose="02020603050405020304" pitchFamily="18" charset="0"/>
              <a:cs typeface="Times New Roman" panose="02020603050405020304" pitchFamily="18" charset="0"/>
            </a:endParaRPr>
          </a:p>
          <a:p>
            <a:pPr defTabSz="457200">
              <a:spcBef>
                <a:spcPts val="1000"/>
              </a:spcBef>
              <a:buSzPct val="80000"/>
              <a:buFont typeface="Wingdings 3" charset="2"/>
              <a:buChar char=""/>
            </a:pPr>
            <a:r>
              <a:rPr lang="en-US" sz="1600" b="0" i="0" dirty="0" err="1">
                <a:effectLst/>
                <a:latin typeface="Times New Roman" panose="02020603050405020304" pitchFamily="18" charset="0"/>
                <a:cs typeface="Times New Roman" panose="02020603050405020304" pitchFamily="18" charset="0"/>
              </a:rPr>
              <a:t>Platesniam</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lietuvių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vartojimui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mokyklose</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parašė</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ir</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išleido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lietuvišką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lotynų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vadovėlį</a:t>
            </a:r>
            <a:r>
              <a:rPr lang="en-US" sz="1600" b="0" i="0" dirty="0">
                <a:effectLst/>
                <a:latin typeface="Times New Roman" panose="02020603050405020304" pitchFamily="18" charset="0"/>
                <a:cs typeface="Times New Roman" panose="02020603050405020304" pitchFamily="18" charset="0"/>
              </a:rPr>
              <a:t> (1837), </a:t>
            </a:r>
            <a:r>
              <a:rPr lang="en-US" sz="1600" b="0" i="0" dirty="0" err="1">
                <a:effectLst/>
                <a:latin typeface="Times New Roman" panose="02020603050405020304" pitchFamily="18" charset="0"/>
                <a:cs typeface="Times New Roman" panose="02020603050405020304" pitchFamily="18" charset="0"/>
              </a:rPr>
              <a:t>lotynų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skaitinius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nemažu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lotynų</a:t>
            </a:r>
            <a:r>
              <a:rPr lang="en-US" sz="1600" b="0" i="0" dirty="0">
                <a:effectLst/>
                <a:latin typeface="Times New Roman" panose="02020603050405020304" pitchFamily="18" charset="0"/>
                <a:cs typeface="Times New Roman" panose="02020603050405020304" pitchFamily="18" charset="0"/>
              </a:rPr>
              <a:t>–</a:t>
            </a:r>
            <a:r>
              <a:rPr lang="en-US" sz="1600" b="0" i="0" dirty="0" err="1">
                <a:effectLst/>
                <a:latin typeface="Times New Roman" panose="02020603050405020304" pitchFamily="18" charset="0"/>
                <a:cs typeface="Times New Roman" panose="02020603050405020304" pitchFamily="18" charset="0"/>
              </a:rPr>
              <a:t>lietuvių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žodynu</a:t>
            </a:r>
            <a:r>
              <a:rPr lang="en-US" sz="1600" b="0" i="0" dirty="0">
                <a:effectLst/>
                <a:latin typeface="Times New Roman" panose="02020603050405020304" pitchFamily="18" charset="0"/>
                <a:cs typeface="Times New Roman" panose="02020603050405020304" pitchFamily="18" charset="0"/>
              </a:rPr>
              <a:t> (1838), </a:t>
            </a:r>
            <a:r>
              <a:rPr lang="en-US" sz="1600" b="0" i="0" dirty="0" err="1">
                <a:effectLst/>
                <a:latin typeface="Times New Roman" panose="02020603050405020304" pitchFamily="18" charset="0"/>
                <a:cs typeface="Times New Roman" panose="02020603050405020304" pitchFamily="18" charset="0"/>
              </a:rPr>
              <a:t>lietuvišką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elementorių</a:t>
            </a:r>
            <a:r>
              <a:rPr lang="en-US" sz="1600" b="0" i="0" dirty="0">
                <a:effectLst/>
                <a:latin typeface="Times New Roman" panose="02020603050405020304" pitchFamily="18" charset="0"/>
                <a:cs typeface="Times New Roman" panose="02020603050405020304" pitchFamily="18" charset="0"/>
              </a:rPr>
              <a:t> (1842). </a:t>
            </a:r>
            <a:endParaRPr lang="lt-LT" sz="1600" b="0" i="0" dirty="0">
              <a:effectLst/>
              <a:latin typeface="Times New Roman" panose="02020603050405020304" pitchFamily="18" charset="0"/>
              <a:cs typeface="Times New Roman" panose="02020603050405020304" pitchFamily="18" charset="0"/>
            </a:endParaRPr>
          </a:p>
          <a:p>
            <a:pPr defTabSz="457200">
              <a:spcBef>
                <a:spcPts val="1000"/>
              </a:spcBef>
              <a:buSzPct val="80000"/>
              <a:buFont typeface="Wingdings 3" charset="2"/>
              <a:buChar char=""/>
            </a:pPr>
            <a:r>
              <a:rPr lang="en-US" sz="1600" b="0" i="0" dirty="0" err="1">
                <a:effectLst/>
                <a:latin typeface="Times New Roman" panose="02020603050405020304" pitchFamily="18" charset="0"/>
                <a:cs typeface="Times New Roman" panose="02020603050405020304" pitchFamily="18" charset="0"/>
              </a:rPr>
              <a:t>Rašė</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lenkų</a:t>
            </a:r>
            <a:r>
              <a:rPr lang="en-US" sz="1600" b="0" i="0" dirty="0">
                <a:effectLst/>
                <a:latin typeface="Times New Roman" panose="02020603050405020304" pitchFamily="18" charset="0"/>
                <a:cs typeface="Times New Roman" panose="02020603050405020304" pitchFamily="18" charset="0"/>
              </a:rPr>
              <a:t>–</a:t>
            </a:r>
            <a:r>
              <a:rPr lang="en-US" sz="1600" b="0" i="0" dirty="0" err="1">
                <a:effectLst/>
                <a:latin typeface="Times New Roman" panose="02020603050405020304" pitchFamily="18" charset="0"/>
                <a:cs typeface="Times New Roman" panose="02020603050405020304" pitchFamily="18" charset="0"/>
              </a:rPr>
              <a:t>lietuvių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žodyną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liko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trys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rankraštiniai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tomai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lotynų</a:t>
            </a:r>
            <a:r>
              <a:rPr lang="en-US" sz="1600" b="0" i="0" dirty="0">
                <a:effectLst/>
                <a:latin typeface="Times New Roman" panose="02020603050405020304" pitchFamily="18" charset="0"/>
                <a:cs typeface="Times New Roman" panose="02020603050405020304" pitchFamily="18" charset="0"/>
              </a:rPr>
              <a:t>–</a:t>
            </a:r>
            <a:r>
              <a:rPr lang="en-US" sz="1600" b="0" i="0" dirty="0" err="1">
                <a:effectLst/>
                <a:latin typeface="Times New Roman" panose="02020603050405020304" pitchFamily="18" charset="0"/>
                <a:cs typeface="Times New Roman" panose="02020603050405020304" pitchFamily="18" charset="0"/>
              </a:rPr>
              <a:t>lietuvių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žodyną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Jaunimo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skaitiniams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iš</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lotynų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kalbos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išvertė</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ir</a:t>
            </a:r>
            <a:r>
              <a:rPr lang="en-US" sz="1600" b="0" i="0" dirty="0">
                <a:effectLst/>
                <a:latin typeface="Times New Roman" panose="02020603050405020304" pitchFamily="18" charset="0"/>
                <a:cs typeface="Times New Roman" panose="02020603050405020304" pitchFamily="18" charset="0"/>
              </a:rPr>
              <a:t> 1846 m. </a:t>
            </a:r>
            <a:r>
              <a:rPr lang="en-US" sz="1600" b="0" i="0" dirty="0" err="1">
                <a:effectLst/>
                <a:latin typeface="Times New Roman" panose="02020603050405020304" pitchFamily="18" charset="0"/>
                <a:cs typeface="Times New Roman" panose="02020603050405020304" pitchFamily="18" charset="0"/>
              </a:rPr>
              <a:t>išspausdino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romėnų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literatūros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kūrinių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Fedro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pasakėčias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Kornelijaus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Nepoto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didžiųjų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karvedžių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biografijas</a:t>
            </a:r>
            <a:r>
              <a:rPr lang="en-US" sz="1600" b="0" i="0" dirty="0">
                <a:effectLst/>
                <a:latin typeface="Times New Roman" panose="02020603050405020304" pitchFamily="18" charset="0"/>
                <a:cs typeface="Times New Roman" panose="02020603050405020304" pitchFamily="18" charset="0"/>
              </a:rPr>
              <a:t> – </a:t>
            </a:r>
            <a:r>
              <a:rPr lang="en-US" sz="1600" b="0" i="0" dirty="0" err="1">
                <a:effectLst/>
                <a:latin typeface="Times New Roman" panose="02020603050405020304" pitchFamily="18" charset="0"/>
                <a:cs typeface="Times New Roman" panose="02020603050405020304" pitchFamily="18" charset="0"/>
              </a:rPr>
              <a:t>pilietiškumą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ugdančius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tekstus</a:t>
            </a:r>
            <a:r>
              <a:rPr lang="en-US" sz="1600" b="0" i="0" dirty="0">
                <a:effectLst/>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pic>
        <p:nvPicPr>
          <p:cNvPr id="4098" name="Picture 2" descr="Stanevīčiaus Sėmuoja dainū rinkinīs „Dainės Žemaycziu“ | Žemaitija">
            <a:extLst>
              <a:ext uri="{FF2B5EF4-FFF2-40B4-BE49-F238E27FC236}">
                <a16:creationId xmlns:a16="http://schemas.microsoft.com/office/drawing/2014/main" id="{E5BD22A7-BCDD-5E08-867D-F2F4B1AFDF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933" r="2148"/>
          <a:stretch/>
        </p:blipFill>
        <p:spPr bwMode="auto">
          <a:xfrm>
            <a:off x="5232190" y="421129"/>
            <a:ext cx="3680422" cy="4542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731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65" name="Group 615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6152" name="Straight Connector 615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53" name="Straight Connector 615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15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5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56" name="Isosceles Triangle 615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5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5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5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60" name="Isosceles Triangle 615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61" name="Isosceles Triangle 616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Teksto vietos rezervavimo ženklas 2">
            <a:extLst>
              <a:ext uri="{FF2B5EF4-FFF2-40B4-BE49-F238E27FC236}">
                <a16:creationId xmlns:a16="http://schemas.microsoft.com/office/drawing/2014/main" id="{6E9C9EA3-FD53-3B73-A3E0-E5C31E0134FB}"/>
              </a:ext>
            </a:extLst>
          </p:cNvPr>
          <p:cNvSpPr>
            <a:spLocks noGrp="1"/>
          </p:cNvSpPr>
          <p:nvPr>
            <p:ph type="body" idx="1"/>
          </p:nvPr>
        </p:nvSpPr>
        <p:spPr>
          <a:xfrm>
            <a:off x="3907172" y="107576"/>
            <a:ext cx="4729682" cy="4423445"/>
          </a:xfrm>
        </p:spPr>
        <p:txBody>
          <a:bodyPr vert="horz" lIns="91440" tIns="45720" rIns="91440" bIns="45720" rtlCol="0">
            <a:noAutofit/>
          </a:bodyPr>
          <a:lstStyle/>
          <a:p>
            <a:pPr defTabSz="457200">
              <a:lnSpc>
                <a:spcPct val="90000"/>
              </a:lnSpc>
              <a:spcBef>
                <a:spcPts val="1000"/>
              </a:spcBef>
              <a:buSzPct val="80000"/>
              <a:buFont typeface="Wingdings 3" charset="2"/>
              <a:buChar char=""/>
            </a:pPr>
            <a:r>
              <a:rPr lang="en-US" sz="2000" b="0" i="0" dirty="0" err="1">
                <a:solidFill>
                  <a:schemeClr val="tx1"/>
                </a:solidFill>
                <a:effectLst/>
                <a:latin typeface="Times New Roman" panose="02020603050405020304" pitchFamily="18" charset="0"/>
                <a:cs typeface="Times New Roman" panose="02020603050405020304" pitchFamily="18" charset="0"/>
              </a:rPr>
              <a:t>Dėl</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pašlijusios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sveikatos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anksčiau</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išėjęs</a:t>
            </a:r>
            <a:r>
              <a:rPr lang="en-US" sz="2000" b="0" i="0" dirty="0">
                <a:solidFill>
                  <a:schemeClr val="tx1"/>
                </a:solidFill>
                <a:effectLst/>
                <a:latin typeface="Times New Roman" panose="02020603050405020304" pitchFamily="18" charset="0"/>
                <a:cs typeface="Times New Roman" panose="02020603050405020304" pitchFamily="18" charset="0"/>
              </a:rPr>
              <a:t> į </a:t>
            </a:r>
            <a:r>
              <a:rPr lang="en-US" sz="2000" b="0" i="0" dirty="0" err="1">
                <a:solidFill>
                  <a:schemeClr val="tx1"/>
                </a:solidFill>
                <a:effectLst/>
                <a:latin typeface="Times New Roman" panose="02020603050405020304" pitchFamily="18" charset="0"/>
                <a:cs typeface="Times New Roman" panose="02020603050405020304" pitchFamily="18" charset="0"/>
              </a:rPr>
              <a:t>pensiją</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Daukantas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tikėjosi</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atsidėti</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lituanistiniams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darbams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mokslinei</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kūrybai</a:t>
            </a:r>
            <a:r>
              <a:rPr lang="en-US" sz="2000" b="0" i="0" dirty="0">
                <a:solidFill>
                  <a:schemeClr val="tx1"/>
                </a:solidFill>
                <a:effectLst/>
                <a:latin typeface="Times New Roman" panose="02020603050405020304" pitchFamily="18" charset="0"/>
                <a:cs typeface="Times New Roman" panose="02020603050405020304" pitchFamily="18" charset="0"/>
              </a:rPr>
              <a:t>. </a:t>
            </a:r>
            <a:endParaRPr lang="lt-LT" sz="2000" b="0" i="0" dirty="0">
              <a:solidFill>
                <a:schemeClr val="tx1"/>
              </a:solidFill>
              <a:effectLst/>
              <a:latin typeface="Times New Roman" panose="02020603050405020304" pitchFamily="18" charset="0"/>
              <a:cs typeface="Times New Roman" panose="02020603050405020304" pitchFamily="18" charset="0"/>
            </a:endParaRPr>
          </a:p>
          <a:p>
            <a:pPr defTabSz="457200">
              <a:lnSpc>
                <a:spcPct val="90000"/>
              </a:lnSpc>
              <a:spcBef>
                <a:spcPts val="1000"/>
              </a:spcBef>
              <a:buSzPct val="80000"/>
              <a:buFont typeface="Wingdings 3" charset="2"/>
              <a:buChar char=""/>
            </a:pPr>
            <a:r>
              <a:rPr lang="en-US" sz="2000" b="0" i="0" dirty="0">
                <a:solidFill>
                  <a:schemeClr val="tx1"/>
                </a:solidFill>
                <a:effectLst/>
                <a:latin typeface="Times New Roman" panose="02020603050405020304" pitchFamily="18" charset="0"/>
                <a:cs typeface="Times New Roman" panose="02020603050405020304" pitchFamily="18" charset="0"/>
              </a:rPr>
              <a:t>1850–1855 m. </a:t>
            </a:r>
            <a:r>
              <a:rPr lang="en-US" sz="2000" b="0" i="0" dirty="0" err="1">
                <a:solidFill>
                  <a:schemeClr val="tx1"/>
                </a:solidFill>
                <a:effectLst/>
                <a:latin typeface="Times New Roman" panose="02020603050405020304" pitchFamily="18" charset="0"/>
                <a:cs typeface="Times New Roman" panose="02020603050405020304" pitchFamily="18" charset="0"/>
              </a:rPr>
              <a:t>gyveno</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Varniuose</a:t>
            </a:r>
            <a:r>
              <a:rPr lang="en-US" sz="2000" b="0" i="0" dirty="0">
                <a:solidFill>
                  <a:schemeClr val="tx1"/>
                </a:solidFill>
                <a:effectLst/>
                <a:latin typeface="Times New Roman" panose="02020603050405020304" pitchFamily="18" charset="0"/>
                <a:cs typeface="Times New Roman" panose="02020603050405020304" pitchFamily="18" charset="0"/>
              </a:rPr>
              <a:t> pas </a:t>
            </a:r>
            <a:r>
              <a:rPr lang="en-US" sz="2000" b="0" i="0" dirty="0" err="1">
                <a:solidFill>
                  <a:schemeClr val="tx1"/>
                </a:solidFill>
                <a:effectLst/>
                <a:latin typeface="Times New Roman" panose="02020603050405020304" pitchFamily="18" charset="0"/>
                <a:cs typeface="Times New Roman" panose="02020603050405020304" pitchFamily="18" charset="0"/>
              </a:rPr>
              <a:t>Žemaičių</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vyskupą</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Motiejų</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Valančių</a:t>
            </a:r>
            <a:r>
              <a:rPr lang="en-US" sz="2000" b="0" i="0" dirty="0">
                <a:solidFill>
                  <a:schemeClr val="tx1"/>
                </a:solidFill>
                <a:effectLst/>
                <a:latin typeface="Times New Roman" panose="02020603050405020304" pitchFamily="18" charset="0"/>
                <a:cs typeface="Times New Roman" panose="02020603050405020304" pitchFamily="18" charset="0"/>
              </a:rPr>
              <a:t>, 1855–1859 m. </a:t>
            </a:r>
            <a:endParaRPr lang="lt-LT" sz="2000" b="0" i="0" dirty="0">
              <a:solidFill>
                <a:schemeClr val="tx1"/>
              </a:solidFill>
              <a:effectLst/>
              <a:latin typeface="Times New Roman" panose="02020603050405020304" pitchFamily="18" charset="0"/>
              <a:cs typeface="Times New Roman" panose="02020603050405020304" pitchFamily="18" charset="0"/>
            </a:endParaRPr>
          </a:p>
          <a:p>
            <a:pPr defTabSz="457200">
              <a:lnSpc>
                <a:spcPct val="90000"/>
              </a:lnSpc>
              <a:spcBef>
                <a:spcPts val="1000"/>
              </a:spcBef>
              <a:buSzPct val="80000"/>
              <a:buFont typeface="Wingdings 3" charset="2"/>
              <a:buChar char=""/>
            </a:pPr>
            <a:r>
              <a:rPr lang="en-US" sz="2000" b="0" i="0" dirty="0" err="1">
                <a:solidFill>
                  <a:schemeClr val="tx1"/>
                </a:solidFill>
                <a:effectLst/>
                <a:latin typeface="Times New Roman" panose="02020603050405020304" pitchFamily="18" charset="0"/>
                <a:cs typeface="Times New Roman" panose="02020603050405020304" pitchFamily="18" charset="0"/>
              </a:rPr>
              <a:t>Paskutiniaisiais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gyvenimo</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metais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pasiligojęs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apsistojo</a:t>
            </a:r>
            <a:r>
              <a:rPr lang="en-US" sz="2000" b="0" i="0" dirty="0">
                <a:solidFill>
                  <a:schemeClr val="tx1"/>
                </a:solidFill>
                <a:effectLst/>
                <a:latin typeface="Times New Roman" panose="02020603050405020304" pitchFamily="18" charset="0"/>
                <a:cs typeface="Times New Roman" panose="02020603050405020304" pitchFamily="18" charset="0"/>
              </a:rPr>
              <a:t> pas </a:t>
            </a:r>
            <a:r>
              <a:rPr lang="en-US" sz="2000" b="0" i="0" dirty="0" err="1">
                <a:solidFill>
                  <a:schemeClr val="tx1"/>
                </a:solidFill>
                <a:effectLst/>
                <a:latin typeface="Times New Roman" panose="02020603050405020304" pitchFamily="18" charset="0"/>
                <a:cs typeface="Times New Roman" panose="02020603050405020304" pitchFamily="18" charset="0"/>
              </a:rPr>
              <a:t>Papilės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kleboną</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Ignotą</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Vaišvilą</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Mirė</a:t>
            </a:r>
            <a:r>
              <a:rPr lang="en-US" sz="2000" b="0" i="0" dirty="0">
                <a:solidFill>
                  <a:schemeClr val="tx1"/>
                </a:solidFill>
                <a:effectLst/>
                <a:latin typeface="Times New Roman" panose="02020603050405020304" pitchFamily="18" charset="0"/>
                <a:cs typeface="Times New Roman" panose="02020603050405020304" pitchFamily="18" charset="0"/>
              </a:rPr>
              <a:t> 1864 m. </a:t>
            </a:r>
            <a:r>
              <a:rPr lang="en-US" sz="2000" b="0" i="0" dirty="0" err="1">
                <a:solidFill>
                  <a:schemeClr val="tx1"/>
                </a:solidFill>
                <a:effectLst/>
                <a:latin typeface="Times New Roman" panose="02020603050405020304" pitchFamily="18" charset="0"/>
                <a:cs typeface="Times New Roman" panose="02020603050405020304" pitchFamily="18" charset="0"/>
              </a:rPr>
              <a:t>pabaigoje</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palaidotas</a:t>
            </a:r>
            <a:r>
              <a:rPr lang="en-US" sz="2000" b="0" i="0" dirty="0">
                <a:solidFill>
                  <a:schemeClr val="tx1"/>
                </a:solidFill>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Papilėje</a:t>
            </a:r>
            <a:r>
              <a:rPr lang="en-US" sz="2000" b="0" i="0" dirty="0">
                <a:solidFill>
                  <a:schemeClr val="tx1"/>
                </a:solidFill>
                <a:effectLst/>
                <a:latin typeface="Times New Roman" panose="02020603050405020304" pitchFamily="18" charset="0"/>
                <a:cs typeface="Times New Roman" panose="02020603050405020304" pitchFamily="18" charset="0"/>
              </a:rPr>
              <a:t>.</a:t>
            </a:r>
            <a:endParaRPr lang="lt-LT" sz="2000" b="0" i="0" dirty="0">
              <a:solidFill>
                <a:schemeClr val="tx1"/>
              </a:solidFill>
              <a:effectLst/>
              <a:latin typeface="Times New Roman" panose="02020603050405020304" pitchFamily="18" charset="0"/>
              <a:cs typeface="Times New Roman" panose="02020603050405020304" pitchFamily="18" charset="0"/>
            </a:endParaRPr>
          </a:p>
          <a:p>
            <a:pPr defTabSz="457200">
              <a:lnSpc>
                <a:spcPct val="90000"/>
              </a:lnSpc>
              <a:spcBef>
                <a:spcPts val="1000"/>
              </a:spcBef>
              <a:buSzPct val="80000"/>
              <a:buFont typeface="Wingdings 3" charset="2"/>
              <a:buChar char=""/>
            </a:pPr>
            <a:r>
              <a:rPr lang="lt-LT" sz="2000" dirty="0">
                <a:solidFill>
                  <a:schemeClr val="tx1"/>
                </a:solidFill>
                <a:latin typeface="Times New Roman" panose="02020603050405020304" pitchFamily="18" charset="0"/>
                <a:cs typeface="Times New Roman" panose="02020603050405020304" pitchFamily="18" charset="0"/>
              </a:rPr>
              <a:t>Nuotraukoje – namas Papilėje, kur paskutinius metus praleido ir mirė Simonas Daukantas.</a:t>
            </a:r>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6146" name="Picture 2">
            <a:extLst>
              <a:ext uri="{FF2B5EF4-FFF2-40B4-BE49-F238E27FC236}">
                <a16:creationId xmlns:a16="http://schemas.microsoft.com/office/drawing/2014/main" id="{D177CE03-E703-0439-F8B2-E197CC362A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315" r="17567" b="-2"/>
          <a:stretch/>
        </p:blipFill>
        <p:spPr bwMode="auto">
          <a:xfrm>
            <a:off x="20" y="10"/>
            <a:ext cx="4046200" cy="51434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6166" name="Isosceles Triangle 616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8835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4" name="Google Shape;74;p16"/>
          <p:cNvSpPr txBox="1">
            <a:spLocks noGrp="1"/>
          </p:cNvSpPr>
          <p:nvPr>
            <p:ph type="body" idx="1"/>
          </p:nvPr>
        </p:nvSpPr>
        <p:spPr>
          <a:xfrm>
            <a:off x="377650" y="1152475"/>
            <a:ext cx="8520600" cy="3416400"/>
          </a:xfrm>
          <a:prstGeom prst="rect">
            <a:avLst/>
          </a:prstGeom>
        </p:spPr>
        <p:txBody>
          <a:bodyPr spcFirstLastPara="1" wrap="square" lIns="91425" tIns="91425" rIns="91425" bIns="91425" anchor="t" anchorCtr="0">
            <a:normAutofit/>
          </a:bodyPr>
          <a:lstStyle/>
          <a:p>
            <a:pPr marL="342900" lvl="0" algn="l" rtl="0">
              <a:spcBef>
                <a:spcPts val="0"/>
              </a:spcBef>
              <a:spcAft>
                <a:spcPts val="0"/>
              </a:spcAft>
              <a:buFont typeface="Wingdings" panose="05000000000000000000" pitchFamily="2" charset="2"/>
              <a:buChar char="Ø"/>
            </a:pPr>
            <a:r>
              <a:rPr lang="lt" sz="2000" dirty="0">
                <a:latin typeface="Times New Roman" panose="02020603050405020304" pitchFamily="18" charset="0"/>
                <a:cs typeface="Times New Roman" panose="02020603050405020304" pitchFamily="18" charset="0"/>
              </a:rPr>
              <a:t>S.Daukantas pirmasis parašė Lietuvos istoriją lietuviškai. Jo darbai iš Lietuvos istorijos:</a:t>
            </a:r>
            <a:endParaRPr sz="2000" dirty="0">
              <a:latin typeface="Times New Roman" panose="02020603050405020304" pitchFamily="18" charset="0"/>
              <a:cs typeface="Times New Roman" panose="02020603050405020304" pitchFamily="18" charset="0"/>
            </a:endParaRPr>
          </a:p>
          <a:p>
            <a:pPr marL="342900" lvl="0" algn="l" rtl="0">
              <a:spcBef>
                <a:spcPts val="1200"/>
              </a:spcBef>
              <a:spcAft>
                <a:spcPts val="0"/>
              </a:spcAft>
              <a:buFont typeface="Wingdings" panose="05000000000000000000" pitchFamily="2" charset="2"/>
              <a:buChar char="Ø"/>
            </a:pPr>
            <a:endParaRPr sz="2000" dirty="0">
              <a:latin typeface="Times New Roman" panose="02020603050405020304" pitchFamily="18" charset="0"/>
              <a:cs typeface="Times New Roman" panose="02020603050405020304" pitchFamily="18" charset="0"/>
            </a:endParaRPr>
          </a:p>
          <a:p>
            <a:pPr marL="342900" lvl="0" algn="l" rtl="0">
              <a:spcBef>
                <a:spcPts val="1200"/>
              </a:spcBef>
              <a:spcAft>
                <a:spcPts val="0"/>
              </a:spcAft>
              <a:buFont typeface="Wingdings" panose="05000000000000000000" pitchFamily="2" charset="2"/>
              <a:buChar char="Ø"/>
            </a:pPr>
            <a:r>
              <a:rPr lang="lt" sz="2000" dirty="0">
                <a:latin typeface="Times New Roman" panose="02020603050405020304" pitchFamily="18" charset="0"/>
                <a:cs typeface="Times New Roman" panose="02020603050405020304" pitchFamily="18" charset="0"/>
              </a:rPr>
              <a:t>Darbai senųjų lietuvių ir žemaičių (1822 m.);</a:t>
            </a:r>
            <a:endParaRPr sz="2000" dirty="0">
              <a:latin typeface="Times New Roman" panose="02020603050405020304" pitchFamily="18" charset="0"/>
              <a:cs typeface="Times New Roman" panose="02020603050405020304" pitchFamily="18" charset="0"/>
            </a:endParaRPr>
          </a:p>
          <a:p>
            <a:pPr marL="342900" lvl="0" algn="l" rtl="0">
              <a:spcBef>
                <a:spcPts val="1200"/>
              </a:spcBef>
              <a:spcAft>
                <a:spcPts val="0"/>
              </a:spcAft>
              <a:buFont typeface="Wingdings" panose="05000000000000000000" pitchFamily="2" charset="2"/>
              <a:buChar char="Ø"/>
            </a:pPr>
            <a:r>
              <a:rPr lang="lt" sz="2000" dirty="0">
                <a:latin typeface="Times New Roman" panose="02020603050405020304" pitchFamily="18" charset="0"/>
                <a:cs typeface="Times New Roman" panose="02020603050405020304" pitchFamily="18" charset="0"/>
              </a:rPr>
              <a:t>Istorija žemaitiška (1838 m.);</a:t>
            </a:r>
            <a:endParaRPr sz="2000" dirty="0">
              <a:latin typeface="Times New Roman" panose="02020603050405020304" pitchFamily="18" charset="0"/>
              <a:cs typeface="Times New Roman" panose="02020603050405020304" pitchFamily="18" charset="0"/>
            </a:endParaRPr>
          </a:p>
          <a:p>
            <a:pPr marL="342900" lvl="0" algn="l" rtl="0">
              <a:spcBef>
                <a:spcPts val="1200"/>
              </a:spcBef>
              <a:spcAft>
                <a:spcPts val="0"/>
              </a:spcAft>
              <a:buFont typeface="Wingdings" panose="05000000000000000000" pitchFamily="2" charset="2"/>
              <a:buChar char="Ø"/>
            </a:pPr>
            <a:r>
              <a:rPr lang="lt" sz="2000" dirty="0">
                <a:latin typeface="Times New Roman" panose="02020603050405020304" pitchFamily="18" charset="0"/>
                <a:cs typeface="Times New Roman" panose="02020603050405020304" pitchFamily="18" charset="0"/>
              </a:rPr>
              <a:t>Būdas senovės lietuvių, kalnėnų ir žemaičių (1845 m.);</a:t>
            </a:r>
            <a:endParaRPr sz="2000" dirty="0">
              <a:latin typeface="Times New Roman" panose="02020603050405020304" pitchFamily="18" charset="0"/>
              <a:cs typeface="Times New Roman" panose="02020603050405020304" pitchFamily="18" charset="0"/>
            </a:endParaRPr>
          </a:p>
          <a:p>
            <a:pPr marL="342900" lvl="0" algn="l" rtl="0">
              <a:spcBef>
                <a:spcPts val="1200"/>
              </a:spcBef>
              <a:spcAft>
                <a:spcPts val="1200"/>
              </a:spcAft>
              <a:buFont typeface="Wingdings" panose="05000000000000000000" pitchFamily="2" charset="2"/>
              <a:buChar char="Ø"/>
            </a:pPr>
            <a:r>
              <a:rPr lang="lt" sz="2000" dirty="0">
                <a:latin typeface="Times New Roman" panose="02020603050405020304" pitchFamily="18" charset="0"/>
                <a:cs typeface="Times New Roman" panose="02020603050405020304" pitchFamily="18" charset="0"/>
              </a:rPr>
              <a:t>Pasakojimas apie veikalus lietuvių tautos senovėje (1850 m.).</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1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lt" sz="2000" dirty="0">
                <a:latin typeface="Times New Roman" panose="02020603050405020304" pitchFamily="18" charset="0"/>
                <a:cs typeface="Times New Roman" panose="02020603050405020304" pitchFamily="18" charset="0"/>
              </a:rPr>
              <a:t>Svarbiausiu savo uždaviniu laikė ieškoti lietuvių tautos istorijos šaltinių, juos tyrinėti ir rašyti knygas savo tautai, ją šviesti ir kelti jos savigarbą, savo vertės suvokimą.</a:t>
            </a:r>
            <a:endParaRPr sz="2000" dirty="0">
              <a:latin typeface="Times New Roman" panose="02020603050405020304" pitchFamily="18" charset="0"/>
              <a:cs typeface="Times New Roman" panose="02020603050405020304" pitchFamily="18" charset="0"/>
            </a:endParaRPr>
          </a:p>
        </p:txBody>
      </p:sp>
      <p:pic>
        <p:nvPicPr>
          <p:cNvPr id="1026" name="Picture 2" descr="Tauta - Bernardinai.lt">
            <a:extLst>
              <a:ext uri="{FF2B5EF4-FFF2-40B4-BE49-F238E27FC236}">
                <a16:creationId xmlns:a16="http://schemas.microsoft.com/office/drawing/2014/main" id="{12BE9270-3D3C-D95D-7388-D9272CCB2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3714" y="2122836"/>
            <a:ext cx="3756572" cy="24998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6" name="Google Shape;86;p18"/>
          <p:cNvSpPr txBox="1">
            <a:spLocks noGrp="1"/>
          </p:cNvSpPr>
          <p:nvPr>
            <p:ph type="body" idx="1"/>
          </p:nvPr>
        </p:nvSpPr>
        <p:spPr>
          <a:xfrm>
            <a:off x="311700" y="560934"/>
            <a:ext cx="8520600" cy="4007941"/>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Wingdings" panose="05000000000000000000" pitchFamily="2" charset="2"/>
              <a:buChar char="Ø"/>
            </a:pPr>
            <a:r>
              <a:rPr lang="lt" sz="1800" dirty="0">
                <a:latin typeface="Times New Roman" panose="02020603050405020304" pitchFamily="18" charset="0"/>
                <a:cs typeface="Times New Roman" panose="02020603050405020304" pitchFamily="18" charset="0"/>
              </a:rPr>
              <a:t>Senovinės lietuvių kalbos išsaugojimas S. Daukantui reiškė tautos išlikimą.</a:t>
            </a:r>
            <a:endParaRPr sz="1800" dirty="0">
              <a:latin typeface="Times New Roman" panose="02020603050405020304" pitchFamily="18" charset="0"/>
              <a:cs typeface="Times New Roman" panose="02020603050405020304" pitchFamily="18" charset="0"/>
            </a:endParaRPr>
          </a:p>
          <a:p>
            <a:pPr marL="285750" lvl="0" indent="-285750" algn="l" rtl="0">
              <a:spcBef>
                <a:spcPts val="1200"/>
              </a:spcBef>
              <a:spcAft>
                <a:spcPts val="0"/>
              </a:spcAft>
              <a:buFont typeface="Wingdings" panose="05000000000000000000" pitchFamily="2" charset="2"/>
              <a:buChar char="Ø"/>
            </a:pPr>
            <a:endParaRPr sz="1800" dirty="0">
              <a:latin typeface="Times New Roman" panose="02020603050405020304" pitchFamily="18" charset="0"/>
              <a:cs typeface="Times New Roman" panose="02020603050405020304" pitchFamily="18" charset="0"/>
            </a:endParaRPr>
          </a:p>
          <a:p>
            <a:pPr marL="285750" lvl="0" indent="-285750" algn="l" rtl="0">
              <a:spcBef>
                <a:spcPts val="1200"/>
              </a:spcBef>
              <a:spcAft>
                <a:spcPts val="0"/>
              </a:spcAft>
              <a:buFont typeface="Wingdings" panose="05000000000000000000" pitchFamily="2" charset="2"/>
              <a:buChar char="Ø"/>
            </a:pPr>
            <a:r>
              <a:rPr lang="lt" sz="1800" dirty="0">
                <a:latin typeface="Times New Roman" panose="02020603050405020304" pitchFamily="18" charset="0"/>
                <a:cs typeface="Times New Roman" panose="02020603050405020304" pitchFamily="18" charset="0"/>
              </a:rPr>
              <a:t>S. Daukantas skatino mintį, kad pavergimas ir baudžiava yra neteisėti, laikini, kad lietuvių tauta galinti gyventi laisvai, o valstiečiai turėti žemės nuosavybę ir naudotis savo darbo vaisiais.</a:t>
            </a:r>
            <a:endParaRPr sz="1800" dirty="0">
              <a:latin typeface="Times New Roman" panose="02020603050405020304" pitchFamily="18" charset="0"/>
              <a:cs typeface="Times New Roman" panose="02020603050405020304" pitchFamily="18" charset="0"/>
            </a:endParaRPr>
          </a:p>
          <a:p>
            <a:pPr marL="285750" lvl="0" indent="-285750" algn="l" rtl="0">
              <a:spcBef>
                <a:spcPts val="1200"/>
              </a:spcBef>
              <a:spcAft>
                <a:spcPts val="0"/>
              </a:spcAft>
              <a:buFont typeface="Wingdings" panose="05000000000000000000" pitchFamily="2" charset="2"/>
              <a:buChar char="Ø"/>
            </a:pPr>
            <a:endParaRPr sz="1800" dirty="0">
              <a:latin typeface="Times New Roman" panose="02020603050405020304" pitchFamily="18" charset="0"/>
              <a:cs typeface="Times New Roman" panose="02020603050405020304" pitchFamily="18" charset="0"/>
            </a:endParaRPr>
          </a:p>
          <a:p>
            <a:pPr marL="285750" lvl="0" indent="-285750" algn="l" rtl="0">
              <a:spcBef>
                <a:spcPts val="1200"/>
              </a:spcBef>
              <a:spcAft>
                <a:spcPts val="1200"/>
              </a:spcAft>
              <a:buFont typeface="Wingdings" panose="05000000000000000000" pitchFamily="2" charset="2"/>
              <a:buChar char="Ø"/>
            </a:pPr>
            <a:r>
              <a:rPr lang="lt" sz="1800" dirty="0">
                <a:latin typeface="Times New Roman" panose="02020603050405020304" pitchFamily="18" charset="0"/>
                <a:cs typeface="Times New Roman" panose="02020603050405020304" pitchFamily="18" charset="0"/>
              </a:rPr>
              <a:t>Siekdamas didesnės įtaigos neišprususiam skaitytojui, S. Daukantas istorinius veikalus rašė vaizdžiai, vartojo metaforas, įterpdavo beletrizuotų fragmentų (pvz., sengirių vaizdai Būde). Būde ir kituose kūriniuose liaudies kultūrą (tautosaką, papročius) laikė sudėtine tautos kultūros dalimi.</a:t>
            </a:r>
            <a:endParaRPr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3" name="Google Shape;93;p19"/>
          <p:cNvPicPr preferRelativeResize="0"/>
          <p:nvPr/>
        </p:nvPicPr>
        <p:blipFill>
          <a:blip r:embed="rId3">
            <a:alphaModFix/>
          </a:blip>
          <a:stretch>
            <a:fillRect/>
          </a:stretch>
        </p:blipFill>
        <p:spPr>
          <a:xfrm>
            <a:off x="4054095" y="322080"/>
            <a:ext cx="4693681" cy="3098941"/>
          </a:xfrm>
          <a:prstGeom prst="rect">
            <a:avLst/>
          </a:prstGeom>
          <a:noFill/>
          <a:ln>
            <a:noFill/>
          </a:ln>
        </p:spPr>
      </p:pic>
      <p:sp>
        <p:nvSpPr>
          <p:cNvPr id="94" name="Google Shape;94;p19"/>
          <p:cNvSpPr txBox="1"/>
          <p:nvPr/>
        </p:nvSpPr>
        <p:spPr>
          <a:xfrm>
            <a:off x="5089906" y="3421021"/>
            <a:ext cx="3231300"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dirty="0">
                <a:latin typeface="Times New Roman" panose="02020603050405020304" pitchFamily="18" charset="0"/>
                <a:cs typeface="Times New Roman" panose="02020603050405020304" pitchFamily="18" charset="0"/>
              </a:rPr>
              <a:t>S. Daukanto antkapinis paminklas Papilės kapinėse (liaudies skulptorius A. Raudonis, 1925).</a:t>
            </a:r>
            <a:endParaRPr dirty="0">
              <a:latin typeface="Times New Roman" panose="02020603050405020304" pitchFamily="18" charset="0"/>
              <a:cs typeface="Times New Roman" panose="02020603050405020304" pitchFamily="18" charset="0"/>
            </a:endParaRPr>
          </a:p>
        </p:txBody>
      </p:sp>
      <p:graphicFrame>
        <p:nvGraphicFramePr>
          <p:cNvPr id="98" name="Google Shape;92;p19">
            <a:extLst>
              <a:ext uri="{FF2B5EF4-FFF2-40B4-BE49-F238E27FC236}">
                <a16:creationId xmlns:a16="http://schemas.microsoft.com/office/drawing/2014/main" id="{F945007E-AE2D-9693-3E79-612CD98AB38E}"/>
              </a:ext>
            </a:extLst>
          </p:cNvPr>
          <p:cNvGraphicFramePr/>
          <p:nvPr>
            <p:extLst>
              <p:ext uri="{D42A27DB-BD31-4B8C-83A1-F6EECF244321}">
                <p14:modId xmlns:p14="http://schemas.microsoft.com/office/powerpoint/2010/main" val="3979981187"/>
              </p:ext>
            </p:extLst>
          </p:nvPr>
        </p:nvGraphicFramePr>
        <p:xfrm>
          <a:off x="396224" y="719280"/>
          <a:ext cx="3930600" cy="341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0" name="Google Shape;100;p2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sz="2000" dirty="0">
                <a:latin typeface="Times New Roman" panose="02020603050405020304" pitchFamily="18" charset="0"/>
                <a:cs typeface="Times New Roman" panose="02020603050405020304" pitchFamily="18" charset="0"/>
              </a:rPr>
              <a:t>Norėdamas sudaryti įspūdį, kad Lietuvoje esama daug literatų, savo darbus ir vertimus pasirašinėjo keliolika slapyvardžių (K. W. Myle, Jokub’s Laukys, Motiejus Szauklys, J. Dewinakis, Jonas Girdenis, S. Tiewelis ir kitais).</a:t>
            </a:r>
            <a:endParaRPr sz="2000" dirty="0">
              <a:latin typeface="Times New Roman" panose="02020603050405020304" pitchFamily="18" charset="0"/>
              <a:cs typeface="Times New Roman" panose="02020603050405020304" pitchFamily="18" charset="0"/>
            </a:endParaRPr>
          </a:p>
          <a:p>
            <a:pPr marL="0" lvl="0" indent="0" algn="l" rtl="0">
              <a:spcBef>
                <a:spcPts val="1200"/>
              </a:spcBef>
              <a:spcAft>
                <a:spcPts val="0"/>
              </a:spcAft>
              <a:buNone/>
            </a:pPr>
            <a:endParaRPr sz="2000" dirty="0">
              <a:latin typeface="Times New Roman" panose="02020603050405020304" pitchFamily="18" charset="0"/>
              <a:cs typeface="Times New Roman" panose="02020603050405020304" pitchFamily="18" charset="0"/>
            </a:endParaRPr>
          </a:p>
          <a:p>
            <a:pPr marL="0" lvl="0" indent="0" algn="l" rtl="0">
              <a:spcBef>
                <a:spcPts val="1200"/>
              </a:spcBef>
              <a:spcAft>
                <a:spcPts val="0"/>
              </a:spcAft>
              <a:buClr>
                <a:schemeClr val="dk1"/>
              </a:buClr>
              <a:buSzPts val="1100"/>
              <a:buFont typeface="Arial"/>
              <a:buNone/>
            </a:pPr>
            <a:r>
              <a:rPr lang="lt" sz="2000" dirty="0">
                <a:latin typeface="Times New Roman" panose="02020603050405020304" pitchFamily="18" charset="0"/>
                <a:cs typeface="Times New Roman" panose="02020603050405020304" pitchFamily="18" charset="0"/>
              </a:rPr>
              <a:t>S. Daukanto biblioteka saugoma Lietuvių literatūros ir tautosakos instituto bibliotekoje Vilniuje.</a:t>
            </a:r>
            <a:endParaRPr sz="2000" dirty="0">
              <a:latin typeface="Times New Roman" panose="02020603050405020304" pitchFamily="18" charset="0"/>
              <a:cs typeface="Times New Roman" panose="02020603050405020304" pitchFamily="18" charset="0"/>
            </a:endParaRPr>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54" name="Group 5126">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5128" name="Straight Connector 5127">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29" name="Straight Connector 5128">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130"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1"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2" name="Isosceles Triangle 5131">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3"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4"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5"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6" name="Isosceles Triangle 5135">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37" name="Isosceles Triangle 5136">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5155" name="Rectangle 5138">
            <a:extLst>
              <a:ext uri="{FF2B5EF4-FFF2-40B4-BE49-F238E27FC236}">
                <a16:creationId xmlns:a16="http://schemas.microsoft.com/office/drawing/2014/main" id="{542A1125-BEEF-4B06-B7A6-5C89AFBF8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774F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6" name="Rectangle 5140">
            <a:extLst>
              <a:ext uri="{FF2B5EF4-FFF2-40B4-BE49-F238E27FC236}">
                <a16:creationId xmlns:a16="http://schemas.microsoft.com/office/drawing/2014/main" id="{341AF29A-C02E-4F6E-AE31-4D61F939D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3" name="Rectangle 5142">
            <a:extLst>
              <a:ext uri="{FF2B5EF4-FFF2-40B4-BE49-F238E27FC236}">
                <a16:creationId xmlns:a16="http://schemas.microsoft.com/office/drawing/2014/main" id="{64803267-175B-4586-A120-09F386B97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482601"/>
            <a:ext cx="8178800" cy="417829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 Daukanto memorialinis muziejus | pamatykLietuvoje.lt - kelionių po  Lietuvą portalas">
            <a:extLst>
              <a:ext uri="{FF2B5EF4-FFF2-40B4-BE49-F238E27FC236}">
                <a16:creationId xmlns:a16="http://schemas.microsoft.com/office/drawing/2014/main" id="{F7CBF341-FEDF-786B-9DA4-2C3B47D552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2718" y="824250"/>
            <a:ext cx="7279989" cy="34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44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4"/>
        <p:cNvGrpSpPr/>
        <p:nvPr/>
      </p:nvGrpSpPr>
      <p:grpSpPr>
        <a:xfrm>
          <a:off x="0" y="0"/>
          <a:ext cx="0" cy="0"/>
          <a:chOff x="0" y="0"/>
          <a:chExt cx="0" cy="0"/>
        </a:xfrm>
      </p:grpSpPr>
      <p:grpSp>
        <p:nvGrpSpPr>
          <p:cNvPr id="7175" name="Group 7174">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7176" name="Straight Connector 7175">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77" name="Straight Connector 7176">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178"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79"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0" name="Isosceles Triangle 7179">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1"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2"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3"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4" name="Isosceles Triangle 7183">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85" name="Isosceles Triangle 7184">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6" name="Google Shape;106;p21"/>
          <p:cNvSpPr txBox="1">
            <a:spLocks noGrp="1"/>
          </p:cNvSpPr>
          <p:nvPr>
            <p:ph type="body" idx="1"/>
          </p:nvPr>
        </p:nvSpPr>
        <p:spPr>
          <a:xfrm>
            <a:off x="3907172" y="437990"/>
            <a:ext cx="5121567" cy="4093031"/>
          </a:xfrm>
          <a:prstGeom prst="rect">
            <a:avLst/>
          </a:prstGeom>
        </p:spPr>
        <p:txBody>
          <a:bodyPr spcFirstLastPara="1" vert="horz" lIns="91440" tIns="45720" rIns="91440" bIns="45720" rtlCol="0" anchorCtr="0">
            <a:normAutofit/>
          </a:bodyPr>
          <a:lstStyle/>
          <a:p>
            <a:pPr marL="0" lvl="0" indent="0" defTabSz="457200">
              <a:lnSpc>
                <a:spcPct val="90000"/>
              </a:lnSpc>
              <a:spcBef>
                <a:spcPts val="1000"/>
              </a:spcBef>
              <a:buSzPct val="80000"/>
              <a:buFont typeface="Wingdings 3" charset="2"/>
              <a:buChar char=""/>
            </a:pPr>
            <a:r>
              <a:rPr lang="en-US" sz="2000" dirty="0" err="1">
                <a:solidFill>
                  <a:schemeClr val="tx1"/>
                </a:solidFill>
                <a:latin typeface="Times New Roman" panose="02020603050405020304" pitchFamily="18" charset="0"/>
                <a:cs typeface="Times New Roman" panose="02020603050405020304" pitchFamily="18" charset="0"/>
              </a:rPr>
              <a:t>Veikale</a:t>
            </a:r>
            <a:r>
              <a:rPr lang="en-US" sz="2000"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Būdas</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senovės</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lietuvių</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kalnėnų</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ir</a:t>
            </a:r>
            <a:r>
              <a:rPr lang="en-US" sz="2000" i="1" dirty="0">
                <a:solidFill>
                  <a:schemeClr val="tx1"/>
                </a:solidFill>
                <a:latin typeface="Times New Roman" panose="02020603050405020304" pitchFamily="18" charset="0"/>
                <a:cs typeface="Times New Roman" panose="02020603050405020304" pitchFamily="18" charset="0"/>
              </a:rPr>
              <a:t> </a:t>
            </a:r>
            <a:r>
              <a:rPr lang="en-US" sz="2000" i="1" dirty="0" err="1">
                <a:solidFill>
                  <a:schemeClr val="tx1"/>
                </a:solidFill>
                <a:latin typeface="Times New Roman" panose="02020603050405020304" pitchFamily="18" charset="0"/>
                <a:cs typeface="Times New Roman" panose="02020603050405020304" pitchFamily="18" charset="0"/>
              </a:rPr>
              <a:t>žemaičių</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Daukantas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įgyvendino</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Romantizmo</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epochos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nuostatą</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kad</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tautos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istorijos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šaltiniai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yra</a:t>
            </a:r>
            <a:r>
              <a:rPr lang="en-US" sz="2000" dirty="0">
                <a:solidFill>
                  <a:schemeClr val="tx1"/>
                </a:solidFill>
                <a:latin typeface="Times New Roman" panose="02020603050405020304" pitchFamily="18" charset="0"/>
                <a:cs typeface="Times New Roman" panose="02020603050405020304" pitchFamily="18" charset="0"/>
              </a:rPr>
              <a:t> ne tik </a:t>
            </a:r>
            <a:r>
              <a:rPr lang="en-US" sz="2000" dirty="0" err="1">
                <a:solidFill>
                  <a:schemeClr val="tx1"/>
                </a:solidFill>
                <a:latin typeface="Times New Roman" panose="02020603050405020304" pitchFamily="18" charset="0"/>
                <a:cs typeface="Times New Roman" panose="02020603050405020304" pitchFamily="18" charset="0"/>
              </a:rPr>
              <a:t>rašytiniai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dokumentai</a:t>
            </a:r>
            <a:r>
              <a:rPr lang="en-US" sz="2000" dirty="0">
                <a:solidFill>
                  <a:schemeClr val="tx1"/>
                </a:solidFill>
                <a:latin typeface="Times New Roman" panose="02020603050405020304" pitchFamily="18" charset="0"/>
                <a:cs typeface="Times New Roman" panose="02020603050405020304" pitchFamily="18" charset="0"/>
              </a:rPr>
              <a:t>, bet </a:t>
            </a:r>
            <a:r>
              <a:rPr lang="en-US" sz="2000" dirty="0" err="1">
                <a:solidFill>
                  <a:schemeClr val="tx1"/>
                </a:solidFill>
                <a:latin typeface="Times New Roman" panose="02020603050405020304" pitchFamily="18" charset="0"/>
                <a:cs typeface="Times New Roman" panose="02020603050405020304" pitchFamily="18" charset="0"/>
              </a:rPr>
              <a:t>ir</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žodinė</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tradicija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leidžianti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pasiekti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archajiškiausius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praeities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sluoksnius</a:t>
            </a:r>
            <a:r>
              <a:rPr lang="en-US" sz="2000" dirty="0">
                <a:solidFill>
                  <a:schemeClr val="tx1"/>
                </a:solidFill>
                <a:latin typeface="Times New Roman" panose="02020603050405020304" pitchFamily="18" charset="0"/>
                <a:cs typeface="Times New Roman" panose="02020603050405020304" pitchFamily="18" charset="0"/>
              </a:rPr>
              <a:t>. </a:t>
            </a:r>
            <a:endParaRPr lang="lt-LT" sz="2000" dirty="0">
              <a:solidFill>
                <a:schemeClr val="tx1"/>
              </a:solidFill>
              <a:latin typeface="Times New Roman" panose="02020603050405020304" pitchFamily="18" charset="0"/>
              <a:cs typeface="Times New Roman" panose="02020603050405020304" pitchFamily="18" charset="0"/>
            </a:endParaRPr>
          </a:p>
          <a:p>
            <a:pPr marL="0" lvl="0" indent="0" defTabSz="457200">
              <a:lnSpc>
                <a:spcPct val="90000"/>
              </a:lnSpc>
              <a:spcBef>
                <a:spcPts val="1000"/>
              </a:spcBef>
              <a:buSzPct val="80000"/>
              <a:buFont typeface="Wingdings 3" charset="2"/>
              <a:buChar char=""/>
            </a:pPr>
            <a:r>
              <a:rPr lang="en-US" sz="2000" dirty="0" err="1">
                <a:solidFill>
                  <a:schemeClr val="tx1"/>
                </a:solidFill>
                <a:latin typeface="Times New Roman" panose="02020603050405020304" pitchFamily="18" charset="0"/>
                <a:cs typeface="Times New Roman" panose="02020603050405020304" pitchFamily="18" charset="0"/>
              </a:rPr>
              <a:t>Istorikas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čia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novatoriškai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pasinaudojo</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lietuviškais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tautosakiniais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tekstais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patarlėmis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priežodžiais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dainomis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pasakomis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lietuvių</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kalbos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semantika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bei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etimologija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žodžių</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kilmės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aiškinimu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kaip</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istoriniu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šaltiniu</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Daukantas</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su</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bendradarbiais</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rinko</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ir</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publikavo</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lietuvių</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tautosaką</a:t>
            </a:r>
            <a:r>
              <a:rPr lang="en-US" sz="2000" b="1" dirty="0">
                <a:solidFill>
                  <a:schemeClr val="tx1"/>
                </a:solidFill>
                <a:latin typeface="Times New Roman" panose="02020603050405020304" pitchFamily="18" charset="0"/>
                <a:cs typeface="Times New Roman" panose="02020603050405020304" pitchFamily="18" charset="0"/>
              </a:rPr>
              <a:t>.</a:t>
            </a:r>
          </a:p>
          <a:p>
            <a:pPr marL="0" lvl="0" indent="0" defTabSz="457200">
              <a:lnSpc>
                <a:spcPct val="90000"/>
              </a:lnSpc>
              <a:spcBef>
                <a:spcPts val="1000"/>
              </a:spcBef>
              <a:buSzPct val="80000"/>
              <a:buFont typeface="Wingdings 3" charset="2"/>
              <a:buChar char=""/>
            </a:pPr>
            <a:endParaRPr lang="en-US" sz="2000" dirty="0">
              <a:solidFill>
                <a:schemeClr val="tx1"/>
              </a:solidFill>
              <a:latin typeface="Times New Roman" panose="02020603050405020304" pitchFamily="18" charset="0"/>
              <a:cs typeface="Times New Roman" panose="02020603050405020304" pitchFamily="18" charset="0"/>
            </a:endParaRPr>
          </a:p>
          <a:p>
            <a:pPr marL="0" lvl="0" indent="0" defTabSz="457200">
              <a:lnSpc>
                <a:spcPct val="90000"/>
              </a:lnSpc>
              <a:spcBef>
                <a:spcPts val="1000"/>
              </a:spcBef>
              <a:buSzPct val="80000"/>
              <a:buFont typeface="Wingdings 3" charset="2"/>
              <a:buChar char=""/>
            </a:pPr>
            <a:endParaRPr lang="en-US" sz="700" dirty="0"/>
          </a:p>
          <a:p>
            <a:pPr marL="0" lvl="0" indent="0" defTabSz="457200">
              <a:lnSpc>
                <a:spcPct val="90000"/>
              </a:lnSpc>
              <a:spcBef>
                <a:spcPts val="1000"/>
              </a:spcBef>
              <a:buSzPct val="80000"/>
              <a:buFont typeface="Wingdings 3" charset="2"/>
              <a:buChar char=""/>
            </a:pPr>
            <a:endParaRPr lang="en-US" sz="700" dirty="0"/>
          </a:p>
        </p:txBody>
      </p:sp>
      <p:pic>
        <p:nvPicPr>
          <p:cNvPr id="7170" name="Picture 2" descr="Simonas Daukantas - Būdas senovės lietuvių kalnėnų ir žemaičių (1935 m.)">
            <a:extLst>
              <a:ext uri="{FF2B5EF4-FFF2-40B4-BE49-F238E27FC236}">
                <a16:creationId xmlns:a16="http://schemas.microsoft.com/office/drawing/2014/main" id="{7941F01F-3C06-340D-A02A-E4EDEF8DAE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17" r="-3" b="10086"/>
          <a:stretch/>
        </p:blipFill>
        <p:spPr bwMode="auto">
          <a:xfrm>
            <a:off x="20" y="10"/>
            <a:ext cx="4046200" cy="51434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7187" name="Isosceles Triangle 718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24961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1A13FD7-D9EC-23D0-AA02-C1DF53BAB974}"/>
              </a:ext>
            </a:extLst>
          </p:cNvPr>
          <p:cNvSpPr>
            <a:spLocks noGrp="1"/>
          </p:cNvSpPr>
          <p:nvPr>
            <p:ph type="title"/>
          </p:nvPr>
        </p:nvSpPr>
        <p:spPr/>
        <p:txBody>
          <a:bodyPr>
            <a:normAutofit fontScale="90000"/>
          </a:bodyPr>
          <a:lstStyle/>
          <a:p>
            <a:endParaRPr lang="en-US"/>
          </a:p>
        </p:txBody>
      </p:sp>
      <p:sp>
        <p:nvSpPr>
          <p:cNvPr id="3" name="Teksto vietos rezervavimo ženklas 2">
            <a:extLst>
              <a:ext uri="{FF2B5EF4-FFF2-40B4-BE49-F238E27FC236}">
                <a16:creationId xmlns:a16="http://schemas.microsoft.com/office/drawing/2014/main" id="{0589C4D2-4078-5300-3892-A64C2D0358D1}"/>
              </a:ext>
            </a:extLst>
          </p:cNvPr>
          <p:cNvSpPr>
            <a:spLocks noGrp="1"/>
          </p:cNvSpPr>
          <p:nvPr>
            <p:ph type="body" idx="1"/>
          </p:nvPr>
        </p:nvSpPr>
        <p:spPr/>
        <p:txBody>
          <a:bodyPr>
            <a:normAutofit/>
          </a:bodyPr>
          <a:lstStyle/>
          <a:p>
            <a:r>
              <a:rPr lang="en-US" sz="1800" i="1" dirty="0">
                <a:solidFill>
                  <a:schemeClr val="tx1"/>
                </a:solidFill>
                <a:latin typeface="Times New Roman" panose="02020603050405020304" pitchFamily="18" charset="0"/>
                <a:cs typeface="Times New Roman" panose="02020603050405020304" pitchFamily="18" charset="0"/>
              </a:rPr>
              <a:t>Būde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kultūros</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savitumą</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Daukantas</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susiejo</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su</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tautos</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gyvenamąja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vieta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kraštovaizdžio</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ypatybėmis</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klimato</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sąlygomis</a:t>
            </a:r>
            <a:r>
              <a:rPr lang="en-US" sz="1800" dirty="0">
                <a:solidFill>
                  <a:schemeClr val="tx1"/>
                </a:solidFill>
                <a:latin typeface="Times New Roman" panose="02020603050405020304" pitchFamily="18" charset="0"/>
                <a:cs typeface="Times New Roman" panose="02020603050405020304" pitchFamily="18" charset="0"/>
              </a:rPr>
              <a:t>. </a:t>
            </a:r>
            <a:endParaRPr lang="lt-LT" sz="1800" dirty="0">
              <a:solidFill>
                <a:schemeClr val="tx1"/>
              </a:solidFill>
              <a:latin typeface="Times New Roman" panose="02020603050405020304" pitchFamily="18" charset="0"/>
              <a:cs typeface="Times New Roman" panose="02020603050405020304" pitchFamily="18" charset="0"/>
            </a:endParaRPr>
          </a:p>
          <a:p>
            <a:r>
              <a:rPr lang="en-US" sz="1800" b="0" i="0" dirty="0">
                <a:solidFill>
                  <a:schemeClr val="tx1"/>
                </a:solidFill>
                <a:effectLst/>
                <a:latin typeface="Times New Roman" panose="02020603050405020304" pitchFamily="18" charset="0"/>
                <a:cs typeface="Times New Roman" panose="02020603050405020304" pitchFamily="18" charset="0"/>
              </a:rPr>
              <a:t>Daukanto </a:t>
            </a:r>
            <a:r>
              <a:rPr lang="en-US" sz="1800" b="0" i="0" dirty="0" err="1">
                <a:solidFill>
                  <a:schemeClr val="tx1"/>
                </a:solidFill>
                <a:effectLst/>
                <a:latin typeface="Times New Roman" panose="02020603050405020304" pitchFamily="18" charset="0"/>
                <a:cs typeface="Times New Roman" panose="02020603050405020304" pitchFamily="18" charset="0"/>
              </a:rPr>
              <a:t>senovės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lietuviai</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yra</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supanašėję</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savo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aplinka</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kūnu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dvasinėmis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savybėmis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Senasis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miškingas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Lietuvos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kraštovaizdis</a:t>
            </a:r>
            <a:r>
              <a:rPr lang="en-US" sz="1800" b="0" i="0" dirty="0">
                <a:solidFill>
                  <a:schemeClr val="tx1"/>
                </a:solidFill>
                <a:effectLst/>
                <a:latin typeface="Times New Roman" panose="02020603050405020304" pitchFamily="18" charset="0"/>
                <a:cs typeface="Times New Roman" panose="02020603050405020304" pitchFamily="18" charset="0"/>
              </a:rPr>
              <a:t>, Daukanto </a:t>
            </a:r>
            <a:r>
              <a:rPr lang="en-US" sz="1800" b="0" i="0" dirty="0" err="1">
                <a:solidFill>
                  <a:schemeClr val="tx1"/>
                </a:solidFill>
                <a:effectLst/>
                <a:latin typeface="Times New Roman" panose="02020603050405020304" pitchFamily="18" charset="0"/>
                <a:cs typeface="Times New Roman" panose="02020603050405020304" pitchFamily="18" charset="0"/>
              </a:rPr>
              <a:t>požiūriu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atitiko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prigimtinį</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žmogaus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laisvės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poreikį</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senieji</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lietuviai</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įsikūrę</a:t>
            </a:r>
            <a:r>
              <a:rPr lang="en-US" sz="1800" b="0" i="0" dirty="0">
                <a:solidFill>
                  <a:schemeClr val="tx1"/>
                </a:solidFill>
                <a:effectLst/>
                <a:latin typeface="Times New Roman" panose="02020603050405020304" pitchFamily="18" charset="0"/>
                <a:cs typeface="Times New Roman" panose="02020603050405020304" pitchFamily="18" charset="0"/>
              </a:rPr>
              <a:t> tarp </a:t>
            </a:r>
            <a:r>
              <a:rPr lang="en-US" sz="1800" b="0" i="0" dirty="0" err="1">
                <a:solidFill>
                  <a:schemeClr val="tx1"/>
                </a:solidFill>
                <a:effectLst/>
                <a:latin typeface="Times New Roman" panose="02020603050405020304" pitchFamily="18" charset="0"/>
                <a:cs typeface="Times New Roman" panose="02020603050405020304" pitchFamily="18" charset="0"/>
              </a:rPr>
              <a:t>girių</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turėjo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daug</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erdvės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laisvės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ugdė</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stojiškąsias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jų</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charakterio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savybes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ištvermę</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fizinę</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dvasinę</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jėgą</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santūrumą</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nuosaikumą</a:t>
            </a:r>
            <a:r>
              <a:rPr lang="en-US" sz="1800" b="0" i="0" dirty="0">
                <a:solidFill>
                  <a:schemeClr val="tx1"/>
                </a:solidFill>
                <a:effectLst/>
                <a:latin typeface="Times New Roman" panose="02020603050405020304" pitchFamily="18" charset="0"/>
                <a:cs typeface="Times New Roman" panose="02020603050405020304" pitchFamily="18" charset="0"/>
              </a:rPr>
              <a:t>). </a:t>
            </a:r>
            <a:endParaRPr lang="lt-LT" sz="1800" b="0" i="0" dirty="0">
              <a:solidFill>
                <a:schemeClr val="tx1"/>
              </a:solidFill>
              <a:effectLst/>
              <a:latin typeface="Times New Roman" panose="02020603050405020304" pitchFamily="18" charset="0"/>
              <a:cs typeface="Times New Roman" panose="02020603050405020304" pitchFamily="18" charset="0"/>
            </a:endParaRPr>
          </a:p>
          <a:p>
            <a:r>
              <a:rPr lang="en-US" sz="1800" b="1" i="0" dirty="0" err="1">
                <a:solidFill>
                  <a:schemeClr val="tx1"/>
                </a:solidFill>
                <a:effectLst/>
                <a:latin typeface="Times New Roman" panose="02020603050405020304" pitchFamily="18" charset="0"/>
                <a:cs typeface="Times New Roman" panose="02020603050405020304" pitchFamily="18" charset="0"/>
              </a:rPr>
              <a:t>Laisvė</a:t>
            </a:r>
            <a:r>
              <a:rPr lang="en-US" sz="1800" b="0" i="0" dirty="0">
                <a:solidFill>
                  <a:schemeClr val="tx1"/>
                </a:solidFill>
                <a:effectLst/>
                <a:latin typeface="Times New Roman" panose="02020603050405020304" pitchFamily="18" charset="0"/>
                <a:cs typeface="Times New Roman" panose="02020603050405020304" pitchFamily="18" charset="0"/>
              </a:rPr>
              <a:t>, Daukanto </a:t>
            </a:r>
            <a:r>
              <a:rPr lang="en-US" sz="1800" b="0" i="0" dirty="0" err="1">
                <a:solidFill>
                  <a:schemeClr val="tx1"/>
                </a:solidFill>
                <a:effectLst/>
                <a:latin typeface="Times New Roman" panose="02020603050405020304" pitchFamily="18" charset="0"/>
                <a:cs typeface="Times New Roman" panose="02020603050405020304" pitchFamily="18" charset="0"/>
              </a:rPr>
              <a:t>požiūriu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yra</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svarbi</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lietuvių</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charakterio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savybė</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akivaizdi</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iš</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laikysenos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kalbos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kiekvieno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žingsnio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Miško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vaizdinio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simbolinę</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sąsają</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prigimtine</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žmogaus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laisve</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ir</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tautiniu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charakteriu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vėliau</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savo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poezijoje</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išplėtojo</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Antanas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Baranauskas</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perėmė</a:t>
            </a:r>
            <a:r>
              <a:rPr lang="en-US" sz="1800" b="0" i="0" dirty="0">
                <a:solidFill>
                  <a:schemeClr val="tx1"/>
                </a:solidFill>
                <a:effectLst/>
                <a:latin typeface="Times New Roman" panose="02020603050405020304" pitchFamily="18" charset="0"/>
                <a:cs typeface="Times New Roman" panose="02020603050405020304" pitchFamily="18" charset="0"/>
              </a:rPr>
              <a:t> </a:t>
            </a:r>
            <a:r>
              <a:rPr lang="en-US" sz="1800" b="0" i="0" dirty="0" err="1">
                <a:solidFill>
                  <a:schemeClr val="tx1"/>
                </a:solidFill>
                <a:effectLst/>
                <a:latin typeface="Times New Roman" panose="02020603050405020304" pitchFamily="18" charset="0"/>
                <a:cs typeface="Times New Roman" panose="02020603050405020304" pitchFamily="18" charset="0"/>
              </a:rPr>
              <a:t>Maironis</a:t>
            </a:r>
            <a:r>
              <a:rPr lang="en-US" sz="1800" b="0" i="0" dirty="0">
                <a:solidFill>
                  <a:schemeClr val="tx1"/>
                </a:solidFill>
                <a:effectLst/>
                <a:latin typeface="Times New Roman" panose="02020603050405020304" pitchFamily="18" charset="0"/>
                <a:cs typeface="Times New Roman" panose="02020603050405020304" pitchFamily="18" charset="0"/>
              </a:rPr>
              <a:t>.</a:t>
            </a:r>
            <a:endParaRPr lang="en-US" sz="1800" dirty="0">
              <a:solidFill>
                <a:schemeClr val="tx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85270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9AB9CD-393B-3657-1D45-38972776E1BA}"/>
              </a:ext>
            </a:extLst>
          </p:cNvPr>
          <p:cNvSpPr>
            <a:spLocks noGrp="1"/>
          </p:cNvSpPr>
          <p:nvPr>
            <p:ph type="title"/>
          </p:nvPr>
        </p:nvSpPr>
        <p:spPr/>
        <p:txBody>
          <a:bodyPr>
            <a:normAutofit fontScale="90000"/>
          </a:bodyPr>
          <a:lstStyle/>
          <a:p>
            <a:endParaRPr lang="en-US"/>
          </a:p>
        </p:txBody>
      </p:sp>
      <p:sp>
        <p:nvSpPr>
          <p:cNvPr id="3" name="Teksto vietos rezervavimo ženklas 2">
            <a:extLst>
              <a:ext uri="{FF2B5EF4-FFF2-40B4-BE49-F238E27FC236}">
                <a16:creationId xmlns:a16="http://schemas.microsoft.com/office/drawing/2014/main" id="{9520B014-7100-5D7D-20B9-D2CA35DEEA88}"/>
              </a:ext>
            </a:extLst>
          </p:cNvPr>
          <p:cNvSpPr>
            <a:spLocks noGrp="1"/>
          </p:cNvSpPr>
          <p:nvPr>
            <p:ph type="body" idx="1"/>
          </p:nvPr>
        </p:nvSpPr>
        <p:spPr/>
        <p:txBody>
          <a:bodyPr>
            <a:normAutofit/>
          </a:bodyPr>
          <a:lstStyle/>
          <a:p>
            <a:r>
              <a:rPr lang="lt-LT" sz="1800" b="0" i="0" dirty="0">
                <a:solidFill>
                  <a:schemeClr val="tx1"/>
                </a:solidFill>
                <a:effectLst/>
                <a:latin typeface="Times New Roman" panose="02020603050405020304" pitchFamily="18" charset="0"/>
                <a:cs typeface="Times New Roman" panose="02020603050405020304" pitchFamily="18" charset="0"/>
              </a:rPr>
              <a:t>Daukantas domėjosi Lietuvos istorija </a:t>
            </a:r>
            <a:r>
              <a:rPr lang="lt-LT" sz="1800" b="1" i="0" dirty="0">
                <a:solidFill>
                  <a:schemeClr val="tx1"/>
                </a:solidFill>
                <a:effectLst/>
                <a:latin typeface="Times New Roman" panose="02020603050405020304" pitchFamily="18" charset="0"/>
                <a:cs typeface="Times New Roman" panose="02020603050405020304" pitchFamily="18" charset="0"/>
              </a:rPr>
              <a:t>ne tik kaip mokslinių tyrimų objektu, bet ypač kaip lietuvių tapatybės formavimo būdu, galimybe veikti skaitytojų savivoką</a:t>
            </a:r>
            <a:r>
              <a:rPr lang="lt-LT" sz="1800" b="0" i="0" dirty="0">
                <a:solidFill>
                  <a:schemeClr val="tx1"/>
                </a:solidFill>
                <a:effectLst/>
                <a:latin typeface="Times New Roman" panose="02020603050405020304" pitchFamily="18" charset="0"/>
                <a:cs typeface="Times New Roman" panose="02020603050405020304" pitchFamily="18" charset="0"/>
              </a:rPr>
              <a:t>. Jam buvo svarbu, kad Lietuvos istorija būtų ir tiksli, paremta archyviniais bei moksliniais tyrimais ir plačiai pažįstama, pasakojama, emociškai paveiki. </a:t>
            </a:r>
          </a:p>
          <a:p>
            <a:pPr marL="114300" indent="0">
              <a:buNone/>
            </a:pPr>
            <a:endParaRPr lang="lt-LT" sz="1800" dirty="0">
              <a:solidFill>
                <a:schemeClr val="tx1"/>
              </a:solidFill>
              <a:latin typeface="Times New Roman" panose="02020603050405020304" pitchFamily="18" charset="0"/>
              <a:cs typeface="Times New Roman" panose="02020603050405020304" pitchFamily="18" charset="0"/>
            </a:endParaRPr>
          </a:p>
          <a:p>
            <a:r>
              <a:rPr lang="lt-LT" sz="1800" b="0" i="0" dirty="0">
                <a:solidFill>
                  <a:schemeClr val="tx1"/>
                </a:solidFill>
                <a:effectLst/>
                <a:latin typeface="Times New Roman" panose="02020603050405020304" pitchFamily="18" charset="0"/>
                <a:cs typeface="Times New Roman" panose="02020603050405020304" pitchFamily="18" charset="0"/>
              </a:rPr>
              <a:t> Pirmasis aiškiai susiejo lietuviškumą su etnine kilme ir gimtąja kalba. Daukanto darbuose lietuvių tauta suvokiama jau demokratiškai, ne luomiškai, tad istorinę praeitį joje įgijo ne tik kilmingieji, bet ir Lietuvos valstiečiai. Tokiu būdu lietuvių istorikas padėjo pagrindus moderniajai lietuvybei formuotis. </a:t>
            </a:r>
            <a:r>
              <a:rPr lang="lt-LT" sz="1800" b="1" i="0" dirty="0">
                <a:solidFill>
                  <a:schemeClr val="tx1"/>
                </a:solidFill>
                <a:effectLst/>
                <a:latin typeface="Times New Roman" panose="02020603050405020304" pitchFamily="18" charset="0"/>
                <a:cs typeface="Times New Roman" panose="02020603050405020304" pitchFamily="18" charset="0"/>
              </a:rPr>
              <a:t>Daukanto Lietuvos istorijos modelį perėmė ir išpopuliarino XIX a. pabaigos lietuvių tautinio atgimimo karta (Jonas Basanavičius, Jonas Mačiulis-Maironis).</a:t>
            </a:r>
            <a:endParaRPr lang="en-US" sz="1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1370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78" name="Group 2077">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350"/>
            <a:ext cx="9144001" cy="5149850"/>
            <a:chOff x="0" y="-8467"/>
            <a:chExt cx="12192000" cy="6866467"/>
          </a:xfrm>
        </p:grpSpPr>
        <p:cxnSp>
          <p:nvCxnSpPr>
            <p:cNvPr id="2079" name="Straight Connector 2078">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80" name="Straight Connector 2079">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81"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2"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3" name="Isosceles Triangle 2082">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4"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5"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6"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7" name="Isosceles Triangle 2086">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8" name="Isosceles Triangle 2087">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90" name="Rectangle 208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92" name="Rectangle 209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94" name="Straight Connector 209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51435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96" name="Straight Connector 209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2761059"/>
            <a:ext cx="3572668" cy="2382441"/>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9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6350"/>
            <a:ext cx="2255511" cy="5149850"/>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6350"/>
            <a:ext cx="1941419" cy="514985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2" name="Isosceles Triangle 210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2286000"/>
            <a:ext cx="2444751" cy="28575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6350"/>
            <a:ext cx="2140744" cy="514985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6" name="Isosceles Triangle 210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2692400"/>
            <a:ext cx="1362869" cy="24511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8" name="Freeform: Shape 210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6350"/>
            <a:ext cx="4495777" cy="5149850"/>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Laisvė − kaip laimės sąlyga">
            <a:extLst>
              <a:ext uri="{FF2B5EF4-FFF2-40B4-BE49-F238E27FC236}">
                <a16:creationId xmlns:a16="http://schemas.microsoft.com/office/drawing/2014/main" id="{4BFA9512-5805-54C5-7B37-D63024106E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2048" y="1625601"/>
            <a:ext cx="3683346" cy="2451099"/>
          </a:xfrm>
          <a:prstGeom prst="rect">
            <a:avLst/>
          </a:prstGeom>
          <a:noFill/>
          <a:extLst>
            <a:ext uri="{909E8E84-426E-40DD-AFC4-6F175D3DCCD1}">
              <a14:hiddenFill xmlns:a14="http://schemas.microsoft.com/office/drawing/2010/main">
                <a:solidFill>
                  <a:srgbClr val="FFFFFF"/>
                </a:solidFill>
              </a14:hiddenFill>
            </a:ext>
          </a:extLst>
        </p:spPr>
      </p:pic>
      <p:sp>
        <p:nvSpPr>
          <p:cNvPr id="3" name="Teksto vietos rezervavimo ženklas 2">
            <a:extLst>
              <a:ext uri="{FF2B5EF4-FFF2-40B4-BE49-F238E27FC236}">
                <a16:creationId xmlns:a16="http://schemas.microsoft.com/office/drawing/2014/main" id="{E2A1E7B4-D27B-6995-1533-A720AB3FC402}"/>
              </a:ext>
            </a:extLst>
          </p:cNvPr>
          <p:cNvSpPr>
            <a:spLocks noGrp="1"/>
          </p:cNvSpPr>
          <p:nvPr>
            <p:ph type="body" idx="1"/>
          </p:nvPr>
        </p:nvSpPr>
        <p:spPr>
          <a:xfrm>
            <a:off x="4572000" y="1260182"/>
            <a:ext cx="4199035" cy="3356268"/>
          </a:xfrm>
        </p:spPr>
        <p:txBody>
          <a:bodyPr vert="horz" lIns="91440" tIns="45720" rIns="91440" bIns="45720" rtlCol="0" anchor="t">
            <a:normAutofit/>
          </a:bodyPr>
          <a:lstStyle/>
          <a:p>
            <a:pPr defTabSz="457200">
              <a:spcBef>
                <a:spcPts val="1000"/>
              </a:spcBef>
              <a:buSzPct val="80000"/>
              <a:buFont typeface="Wingdings 3" charset="2"/>
              <a:buChar char=""/>
            </a:pPr>
            <a:r>
              <a:rPr lang="en-US" sz="2000" b="0" i="0" dirty="0" err="1">
                <a:solidFill>
                  <a:srgbClr val="FFFFFF"/>
                </a:solidFill>
                <a:effectLst/>
                <a:latin typeface="Times New Roman" panose="02020603050405020304" pitchFamily="18" charset="0"/>
                <a:cs typeface="Times New Roman" panose="02020603050405020304" pitchFamily="18" charset="0"/>
              </a:rPr>
              <a:t>Daukantas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istorijoje</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iškėlęs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laisvės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vertybę</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kaip</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bendruomeninę</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gėrybę</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tęsė</a:t>
            </a:r>
            <a:r>
              <a:rPr lang="en-US" sz="2000" b="0" i="0" dirty="0">
                <a:solidFill>
                  <a:srgbClr val="FFFFFF"/>
                </a:solidFill>
                <a:effectLst/>
                <a:latin typeface="Times New Roman" panose="02020603050405020304" pitchFamily="18" charset="0"/>
                <a:cs typeface="Times New Roman" panose="02020603050405020304" pitchFamily="18" charset="0"/>
              </a:rPr>
              <a:t> LDK </a:t>
            </a:r>
            <a:r>
              <a:rPr lang="en-US" sz="2000" b="0" i="0" dirty="0" err="1">
                <a:solidFill>
                  <a:srgbClr val="FFFFFF"/>
                </a:solidFill>
                <a:effectLst/>
                <a:latin typeface="Times New Roman" panose="02020603050405020304" pitchFamily="18" charset="0"/>
                <a:cs typeface="Times New Roman" panose="02020603050405020304" pitchFamily="18" charset="0"/>
              </a:rPr>
              <a:t>istorijos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pasakojimą</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susiejo</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jį</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su</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lietuvių</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etnine</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kultūra</a:t>
            </a:r>
            <a:r>
              <a:rPr lang="en-US" sz="2000" b="0" i="0" dirty="0">
                <a:solidFill>
                  <a:srgbClr val="FFFFFF"/>
                </a:solidFill>
                <a:effectLst/>
                <a:latin typeface="Times New Roman" panose="02020603050405020304" pitchFamily="18" charset="0"/>
                <a:cs typeface="Times New Roman" panose="02020603050405020304" pitchFamily="18" charset="0"/>
              </a:rPr>
              <a:t>, o </a:t>
            </a:r>
            <a:r>
              <a:rPr lang="en-US" sz="2000" b="0" i="0" dirty="0" err="1">
                <a:solidFill>
                  <a:srgbClr val="FFFFFF"/>
                </a:solidFill>
                <a:effectLst/>
                <a:latin typeface="Times New Roman" panose="02020603050405020304" pitchFamily="18" charset="0"/>
                <a:cs typeface="Times New Roman" panose="02020603050405020304" pitchFamily="18" charset="0"/>
              </a:rPr>
              <a:t>šio</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pasakojimo</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vienas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tikslų</a:t>
            </a:r>
            <a:r>
              <a:rPr lang="en-US" sz="2000" b="0" i="0" dirty="0">
                <a:solidFill>
                  <a:srgbClr val="FFFFFF"/>
                </a:solidFill>
                <a:effectLst/>
                <a:latin typeface="Times New Roman" panose="02020603050405020304" pitchFamily="18" charset="0"/>
                <a:cs typeface="Times New Roman" panose="02020603050405020304" pitchFamily="18" charset="0"/>
              </a:rPr>
              <a:t> – </a:t>
            </a:r>
            <a:r>
              <a:rPr lang="en-US" sz="2000" b="0" i="0" dirty="0" err="1">
                <a:solidFill>
                  <a:srgbClr val="FFFFFF"/>
                </a:solidFill>
                <a:effectLst/>
                <a:latin typeface="Times New Roman" panose="02020603050405020304" pitchFamily="18" charset="0"/>
                <a:cs typeface="Times New Roman" panose="02020603050405020304" pitchFamily="18" charset="0"/>
              </a:rPr>
              <a:t>lietuvių</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tautinės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savivertės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pojūčio</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bei</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tikėjimo</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tautos</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ateitimi</a:t>
            </a:r>
            <a:r>
              <a:rPr lang="en-US" sz="2000" b="0" i="0" dirty="0">
                <a:solidFill>
                  <a:srgbClr val="FFFFFF"/>
                </a:solidFill>
                <a:effectLst/>
                <a:latin typeface="Times New Roman" panose="02020603050405020304" pitchFamily="18" charset="0"/>
                <a:cs typeface="Times New Roman" panose="02020603050405020304" pitchFamily="18" charset="0"/>
              </a:rPr>
              <a:t> </a:t>
            </a:r>
            <a:r>
              <a:rPr lang="en-US" sz="2000" b="0" i="0" dirty="0" err="1">
                <a:solidFill>
                  <a:srgbClr val="FFFFFF"/>
                </a:solidFill>
                <a:effectLst/>
                <a:latin typeface="Times New Roman" panose="02020603050405020304" pitchFamily="18" charset="0"/>
                <a:cs typeface="Times New Roman" panose="02020603050405020304" pitchFamily="18" charset="0"/>
              </a:rPr>
              <a:t>skatinimas</a:t>
            </a:r>
            <a:r>
              <a:rPr lang="en-US" sz="2000" b="0" i="0" dirty="0">
                <a:solidFill>
                  <a:srgbClr val="FFFFFF"/>
                </a:solidFill>
                <a:effectLst/>
                <a:latin typeface="Times New Roman" panose="02020603050405020304" pitchFamily="18" charset="0"/>
                <a:cs typeface="Times New Roman" panose="02020603050405020304" pitchFamily="18" charset="0"/>
              </a:rPr>
              <a:t>.</a:t>
            </a:r>
            <a:endParaRPr lang="en-US" sz="20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528546"/>
      </p:ext>
    </p:extLst>
  </p:cSld>
  <p:clrMapOvr>
    <a:masterClrMapping/>
  </p:clrMapOvr>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TotalTime>
  <Words>1071</Words>
  <Application>Microsoft Office PowerPoint</Application>
  <PresentationFormat>Demonstracija ekrane (16:9)</PresentationFormat>
  <Paragraphs>45</Paragraphs>
  <Slides>15</Slides>
  <Notes>9</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15</vt:i4>
      </vt:variant>
    </vt:vector>
  </HeadingPairs>
  <TitlesOfParts>
    <vt:vector size="21" baseType="lpstr">
      <vt:lpstr>Arial</vt:lpstr>
      <vt:lpstr>Times New Roman</vt:lpstr>
      <vt:lpstr>Trebuchet MS</vt:lpstr>
      <vt:lpstr>Wingdings</vt:lpstr>
      <vt:lpstr>Wingdings 3</vt:lpstr>
      <vt:lpstr>Briaunota</vt:lpstr>
      <vt:lpstr>Simonas Daukantas (1793 m. spalio 28 d. Kalviuose, dab. Skuodo rajonas – 1864 m. gruodžio 6 d. Papilėje, dab. Akmenės rajonas)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Simonas Daukantas (1793 m. spalio 28 d. Kalviuose, dab. Skuodo rajonas – 1864 m. gruodžio 6 d. Papilėje, dab. Akmenės rajonas) </dc:title>
  <cp:lastModifiedBy>Edita Gudžiūnienė</cp:lastModifiedBy>
  <cp:revision>4</cp:revision>
  <dcterms:modified xsi:type="dcterms:W3CDTF">2023-01-23T11:32:21Z</dcterms:modified>
</cp:coreProperties>
</file>