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c313a12f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c313a12f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c313a12fd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c313a12fd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c313a12fd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1c313a12fd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c313a12fd6_0_5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c313a12fd6_0_5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c313a12fd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c313a12fd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c313a12fd6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c313a12fd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c313a12fd6_0_5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c313a12fd6_0_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c313a12fd6_0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c313a12fd6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c313a12fd6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c313a12fd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c313a12fd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c313a12fd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lt"/>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subTitle" idx="1"/>
          </p:nvPr>
        </p:nvSpPr>
        <p:spPr>
          <a:xfrm>
            <a:off x="311700" y="3647000"/>
            <a:ext cx="8520600" cy="792600"/>
          </a:xfrm>
          <a:prstGeom prst="rect">
            <a:avLst/>
          </a:prstGeom>
        </p:spPr>
        <p:txBody>
          <a:bodyPr spcFirstLastPara="1" wrap="square" lIns="91425" tIns="91425" rIns="91425" bIns="91425" anchor="t" anchorCtr="0">
            <a:normAutofit/>
          </a:bodyPr>
          <a:lstStyle/>
          <a:p>
            <a:pPr marL="457200" lvl="0" indent="0" algn="ctr" rtl="0">
              <a:lnSpc>
                <a:spcPct val="115000"/>
              </a:lnSpc>
              <a:spcBef>
                <a:spcPts val="0"/>
              </a:spcBef>
              <a:spcAft>
                <a:spcPts val="1200"/>
              </a:spcAft>
              <a:buNone/>
            </a:pPr>
            <a:r>
              <a:rPr lang="lt" sz="3600" b="1">
                <a:solidFill>
                  <a:schemeClr val="dk1"/>
                </a:solidFill>
                <a:latin typeface="Trebuchet MS"/>
                <a:ea typeface="Trebuchet MS"/>
                <a:cs typeface="Trebuchet MS"/>
                <a:sym typeface="Trebuchet MS"/>
              </a:rPr>
              <a:t>Čingizas Aitmatovas </a:t>
            </a:r>
            <a:endParaRPr/>
          </a:p>
        </p:txBody>
      </p:sp>
      <p:pic>
        <p:nvPicPr>
          <p:cNvPr id="55" name="Google Shape;55;p13"/>
          <p:cNvPicPr preferRelativeResize="0"/>
          <p:nvPr/>
        </p:nvPicPr>
        <p:blipFill>
          <a:blip r:embed="rId3">
            <a:alphaModFix/>
          </a:blip>
          <a:stretch>
            <a:fillRect/>
          </a:stretch>
        </p:blipFill>
        <p:spPr>
          <a:xfrm>
            <a:off x="2526075" y="261129"/>
            <a:ext cx="4247975" cy="3385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Clr>
                <a:schemeClr val="dk1"/>
              </a:buClr>
              <a:buSzPts val="2400"/>
              <a:buFont typeface="Trebuchet MS"/>
              <a:buChar char="●"/>
            </a:pPr>
            <a:r>
              <a:rPr lang="lt" sz="2400" dirty="0">
                <a:solidFill>
                  <a:schemeClr val="dk1"/>
                </a:solidFill>
                <a:latin typeface="Times New Roman" panose="02020603050405020304" pitchFamily="18" charset="0"/>
                <a:ea typeface="Trebuchet MS"/>
                <a:cs typeface="Times New Roman" panose="02020603050405020304" pitchFamily="18" charset="0"/>
                <a:sym typeface="Trebuchet MS"/>
              </a:rPr>
              <a:t>Čingizas Aitmatovas (1928 m. gruodžio 12 d. </a:t>
            </a:r>
            <a:r>
              <a:rPr lang="lt" sz="2400" dirty="0">
                <a:latin typeface="Times New Roman" panose="02020603050405020304" pitchFamily="18" charset="0"/>
                <a:cs typeface="Times New Roman" panose="02020603050405020304" pitchFamily="18" charset="0"/>
              </a:rPr>
              <a:t>–</a:t>
            </a:r>
            <a:r>
              <a:rPr lang="lt" sz="2400" dirty="0">
                <a:solidFill>
                  <a:schemeClr val="dk1"/>
                </a:solidFill>
                <a:latin typeface="Times New Roman" panose="02020603050405020304" pitchFamily="18" charset="0"/>
                <a:ea typeface="Trebuchet MS"/>
                <a:cs typeface="Times New Roman" panose="02020603050405020304" pitchFamily="18" charset="0"/>
                <a:sym typeface="Trebuchet MS"/>
              </a:rPr>
              <a:t>  2008 m. birželio 10 d.);</a:t>
            </a:r>
            <a:endParaRPr sz="2400" dirty="0">
              <a:solidFill>
                <a:schemeClr val="dk1"/>
              </a:solidFill>
              <a:latin typeface="Times New Roman" panose="02020603050405020304" pitchFamily="18" charset="0"/>
              <a:ea typeface="Trebuchet MS"/>
              <a:cs typeface="Times New Roman" panose="02020603050405020304" pitchFamily="18" charset="0"/>
              <a:sym typeface="Trebuchet MS"/>
            </a:endParaRPr>
          </a:p>
          <a:p>
            <a:pPr marL="457200" lvl="0" indent="-381000" algn="l" rtl="0">
              <a:spcBef>
                <a:spcPts val="0"/>
              </a:spcBef>
              <a:spcAft>
                <a:spcPts val="0"/>
              </a:spcAft>
              <a:buClr>
                <a:schemeClr val="dk1"/>
              </a:buClr>
              <a:buSzPts val="2400"/>
              <a:buFont typeface="Trebuchet MS"/>
              <a:buChar char="●"/>
            </a:pPr>
            <a:r>
              <a:rPr lang="lt" sz="2400" dirty="0">
                <a:solidFill>
                  <a:schemeClr val="dk1"/>
                </a:solidFill>
                <a:latin typeface="Times New Roman" panose="02020603050405020304" pitchFamily="18" charset="0"/>
                <a:ea typeface="Trebuchet MS"/>
                <a:cs typeface="Times New Roman" panose="02020603050405020304" pitchFamily="18" charset="0"/>
                <a:sym typeface="Trebuchet MS"/>
              </a:rPr>
              <a:t> Kirgizų rašytojas;</a:t>
            </a:r>
            <a:endParaRPr sz="2400" dirty="0">
              <a:solidFill>
                <a:schemeClr val="dk1"/>
              </a:solidFill>
              <a:latin typeface="Times New Roman" panose="02020603050405020304" pitchFamily="18" charset="0"/>
              <a:ea typeface="Trebuchet MS"/>
              <a:cs typeface="Times New Roman" panose="02020603050405020304" pitchFamily="18" charset="0"/>
              <a:sym typeface="Trebuchet MS"/>
            </a:endParaRPr>
          </a:p>
          <a:p>
            <a:pPr marL="457200" lvl="0" indent="-381000" algn="l" rtl="0">
              <a:spcBef>
                <a:spcPts val="0"/>
              </a:spcBef>
              <a:spcAft>
                <a:spcPts val="0"/>
              </a:spcAft>
              <a:buClr>
                <a:schemeClr val="dk1"/>
              </a:buClr>
              <a:buSzPts val="2400"/>
              <a:buFont typeface="Trebuchet MS"/>
              <a:buChar char="●"/>
            </a:pPr>
            <a:r>
              <a:rPr lang="lt" sz="2400" dirty="0">
                <a:solidFill>
                  <a:schemeClr val="dk1"/>
                </a:solidFill>
                <a:latin typeface="Times New Roman" panose="02020603050405020304" pitchFamily="18" charset="0"/>
                <a:ea typeface="Trebuchet MS"/>
                <a:cs typeface="Times New Roman" panose="02020603050405020304" pitchFamily="18" charset="0"/>
                <a:sym typeface="Trebuchet MS"/>
              </a:rPr>
              <a:t>Rašė rusų ir kirgizų kalbomis.</a:t>
            </a:r>
            <a:endParaRPr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body" idx="1"/>
          </p:nvPr>
        </p:nvSpPr>
        <p:spPr>
          <a:xfrm>
            <a:off x="311700" y="364400"/>
            <a:ext cx="8520600" cy="4204500"/>
          </a:xfrm>
          <a:prstGeom prst="rect">
            <a:avLst/>
          </a:prstGeom>
        </p:spPr>
        <p:txBody>
          <a:bodyPr spcFirstLastPara="1" wrap="square" lIns="91425" tIns="91425" rIns="91425" bIns="91425" anchor="t" anchorCtr="0">
            <a:normAutofit fontScale="92500" lnSpcReduction="10000"/>
          </a:bodyPr>
          <a:lstStyle/>
          <a:p>
            <a:pPr marL="457200" lvl="0" indent="0" algn="l" rtl="0">
              <a:spcBef>
                <a:spcPts val="500"/>
              </a:spcBef>
              <a:spcAft>
                <a:spcPts val="0"/>
              </a:spcAft>
              <a:buNone/>
            </a:pPr>
            <a:endParaRPr sz="1050" dirty="0">
              <a:solidFill>
                <a:schemeClr val="dk1"/>
              </a:solidFill>
              <a:highlight>
                <a:srgbClr val="FFFFFF"/>
              </a:highlight>
              <a:latin typeface="Times New Roman" panose="02020603050405020304" pitchFamily="18" charset="0"/>
              <a:cs typeface="Times New Roman" panose="02020603050405020304" pitchFamily="18" charset="0"/>
            </a:endParaRPr>
          </a:p>
          <a:p>
            <a:pPr marL="457200" lvl="0" indent="-336987" algn="l" rtl="0">
              <a:spcBef>
                <a:spcPts val="500"/>
              </a:spcBef>
              <a:spcAft>
                <a:spcPts val="0"/>
              </a:spcAft>
              <a:buClr>
                <a:schemeClr val="dk1"/>
              </a:buClr>
              <a:buSzPct val="100000"/>
              <a:buChar char="●"/>
            </a:pPr>
            <a:r>
              <a:rPr lang="lt" sz="2008" dirty="0">
                <a:solidFill>
                  <a:schemeClr val="dk1"/>
                </a:solidFill>
                <a:latin typeface="Times New Roman" panose="02020603050405020304" pitchFamily="18" charset="0"/>
                <a:cs typeface="Times New Roman" panose="02020603050405020304" pitchFamily="18" charset="0"/>
              </a:rPr>
              <a:t>Ankstyvojoje kūryboje vyrauja kirgizų buities ir papročių vaizdai, žmonių išgyvenimai bei likimai siejami su aktualiomis visuomeninėmis problemomis. </a:t>
            </a:r>
            <a:endParaRPr sz="2008" dirty="0">
              <a:solidFill>
                <a:schemeClr val="dk1"/>
              </a:solidFill>
              <a:latin typeface="Times New Roman" panose="02020603050405020304" pitchFamily="18" charset="0"/>
              <a:cs typeface="Times New Roman" panose="02020603050405020304" pitchFamily="18" charset="0"/>
            </a:endParaRPr>
          </a:p>
          <a:p>
            <a:pPr marL="457200" lvl="0" indent="0" algn="l" rtl="0">
              <a:spcBef>
                <a:spcPts val="1200"/>
              </a:spcBef>
              <a:spcAft>
                <a:spcPts val="0"/>
              </a:spcAft>
              <a:buNone/>
            </a:pPr>
            <a:endParaRPr sz="2008" dirty="0">
              <a:solidFill>
                <a:schemeClr val="dk1"/>
              </a:solidFill>
              <a:latin typeface="Times New Roman" panose="02020603050405020304" pitchFamily="18" charset="0"/>
              <a:cs typeface="Times New Roman" panose="02020603050405020304" pitchFamily="18" charset="0"/>
            </a:endParaRPr>
          </a:p>
          <a:p>
            <a:pPr marL="457200" lvl="0" indent="-336987" algn="l" rtl="0">
              <a:spcBef>
                <a:spcPts val="1200"/>
              </a:spcBef>
              <a:spcAft>
                <a:spcPts val="0"/>
              </a:spcAft>
              <a:buClr>
                <a:schemeClr val="dk1"/>
              </a:buClr>
              <a:buSzPct val="100000"/>
              <a:buChar char="●"/>
            </a:pPr>
            <a:r>
              <a:rPr lang="lt" sz="2008" dirty="0">
                <a:solidFill>
                  <a:schemeClr val="dk1"/>
                </a:solidFill>
                <a:latin typeface="Times New Roman" panose="02020603050405020304" pitchFamily="18" charset="0"/>
                <a:cs typeface="Times New Roman" panose="02020603050405020304" pitchFamily="18" charset="0"/>
              </a:rPr>
              <a:t>Parašė apysakas: „Džamilia“ (1958 m.), „Motinos laukas“ (1963 m.), „Sudie, Giulsari!“ ( 1966 m..), „Baltas garlaivis“ (1970 m.), „Ankstyvosios gervės“ (1977 m.), išleido apysakų rinkinį „Kalnų ir stepių apysakos“ (1962 m.).</a:t>
            </a:r>
            <a:endParaRPr sz="2008" dirty="0">
              <a:solidFill>
                <a:schemeClr val="dk1"/>
              </a:solidFill>
              <a:latin typeface="Times New Roman" panose="02020603050405020304" pitchFamily="18" charset="0"/>
              <a:cs typeface="Times New Roman" panose="02020603050405020304" pitchFamily="18" charset="0"/>
            </a:endParaRPr>
          </a:p>
          <a:p>
            <a:pPr marL="457200" lvl="0" indent="0" algn="l" rtl="0">
              <a:spcBef>
                <a:spcPts val="1200"/>
              </a:spcBef>
              <a:spcAft>
                <a:spcPts val="0"/>
              </a:spcAft>
              <a:buNone/>
            </a:pPr>
            <a:endParaRPr sz="2008" dirty="0">
              <a:solidFill>
                <a:schemeClr val="dk1"/>
              </a:solidFill>
              <a:latin typeface="Times New Roman" panose="02020603050405020304" pitchFamily="18" charset="0"/>
              <a:cs typeface="Times New Roman" panose="02020603050405020304" pitchFamily="18" charset="0"/>
            </a:endParaRPr>
          </a:p>
          <a:p>
            <a:pPr marL="457200" lvl="0" indent="-336987" algn="l" rtl="0">
              <a:spcBef>
                <a:spcPts val="1200"/>
              </a:spcBef>
              <a:spcAft>
                <a:spcPts val="0"/>
              </a:spcAft>
              <a:buClr>
                <a:schemeClr val="dk1"/>
              </a:buClr>
              <a:buSzPct val="100000"/>
              <a:buChar char="●"/>
            </a:pPr>
            <a:r>
              <a:rPr lang="lt" sz="2008" dirty="0">
                <a:solidFill>
                  <a:schemeClr val="dk1"/>
                </a:solidFill>
                <a:latin typeface="Times New Roman" panose="02020603050405020304" pitchFamily="18" charset="0"/>
                <a:cs typeface="Times New Roman" panose="02020603050405020304" pitchFamily="18" charset="0"/>
              </a:rPr>
              <a:t>Vienas pirmųjų sovietinių rašytojų, humanistiniu požiūriu vaizdavusių gyvenimo tikrovę: stalinizmo represijas, žmogaus sumenkinimą, technizuotos civilizacijos neigiamą poveikį gamtai ir žmogui. </a:t>
            </a:r>
            <a:endParaRPr sz="2008" dirty="0">
              <a:solidFill>
                <a:schemeClr val="dk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lnSpc>
                <a:spcPct val="115000"/>
              </a:lnSpc>
              <a:spcBef>
                <a:spcPts val="0"/>
              </a:spcBef>
              <a:spcAft>
                <a:spcPts val="1200"/>
              </a:spcAft>
              <a:buClr>
                <a:schemeClr val="dk1"/>
              </a:buClr>
              <a:buSzPct val="54395"/>
              <a:buFont typeface="Arial"/>
              <a:buNone/>
            </a:pPr>
            <a:r>
              <a:rPr lang="lt" sz="2022" b="1"/>
              <a:t>Romanas ,,Ilga kaip šimtmečiai diena“ (1980 m.)</a:t>
            </a:r>
            <a:endParaRPr sz="3022" b="1"/>
          </a:p>
        </p:txBody>
      </p:sp>
      <p:sp>
        <p:nvSpPr>
          <p:cNvPr id="72" name="Google Shape;72;p16"/>
          <p:cNvSpPr txBox="1">
            <a:spLocks noGrp="1"/>
          </p:cNvSpPr>
          <p:nvPr>
            <p:ph type="body" idx="1"/>
          </p:nvPr>
        </p:nvSpPr>
        <p:spPr>
          <a:xfrm>
            <a:off x="311700" y="1152475"/>
            <a:ext cx="8520600" cy="3650046"/>
          </a:xfrm>
          <a:prstGeom prst="rect">
            <a:avLst/>
          </a:prstGeom>
        </p:spPr>
        <p:txBody>
          <a:bodyPr spcFirstLastPara="1" wrap="square" lIns="91425" tIns="91425" rIns="91425" bIns="91425" anchor="t" anchorCtr="0">
            <a:normAutofit fontScale="55000" lnSpcReduction="20000"/>
          </a:bodyPr>
          <a:lstStyle/>
          <a:p>
            <a:pPr marL="457200" lvl="0" indent="-323850" algn="l" rtl="0">
              <a:spcBef>
                <a:spcPts val="0"/>
              </a:spcBef>
              <a:spcAft>
                <a:spcPts val="0"/>
              </a:spcAft>
              <a:buSzPct val="100000"/>
              <a:buChar char="●"/>
            </a:pPr>
            <a:r>
              <a:rPr lang="lt" sz="3750" dirty="0">
                <a:solidFill>
                  <a:schemeClr val="dk1"/>
                </a:solidFill>
                <a:latin typeface="Times New Roman" panose="02020603050405020304" pitchFamily="18" charset="0"/>
                <a:cs typeface="Times New Roman" panose="02020603050405020304" pitchFamily="18" charset="0"/>
              </a:rPr>
              <a:t>Romane  parodyta sovietinės santvarkos nuskurdinto žmogaus buitis, skaudūs jo</a:t>
            </a:r>
            <a:r>
              <a:rPr lang="lt" sz="3750" dirty="0">
                <a:latin typeface="Times New Roman" panose="02020603050405020304" pitchFamily="18" charset="0"/>
                <a:cs typeface="Times New Roman" panose="02020603050405020304" pitchFamily="18" charset="0"/>
              </a:rPr>
              <a:t> </a:t>
            </a:r>
            <a:r>
              <a:rPr lang="lt" sz="3750" dirty="0">
                <a:solidFill>
                  <a:schemeClr val="dk1"/>
                </a:solidFill>
                <a:latin typeface="Times New Roman" panose="02020603050405020304" pitchFamily="18" charset="0"/>
                <a:cs typeface="Times New Roman" panose="02020603050405020304" pitchFamily="18" charset="0"/>
              </a:rPr>
              <a:t>išgyvenimai, keliama tautos išlikimo problema, pabrėžiamas istorinio ryšio su praeitimi bei tautinės savimonės praradimas, aukštinamos šeimos vertybės, žmogaus dvasios gėris.</a:t>
            </a:r>
            <a:endParaRPr sz="3750" dirty="0">
              <a:solidFill>
                <a:schemeClr val="dk1"/>
              </a:solidFill>
              <a:latin typeface="Times New Roman" panose="02020603050405020304" pitchFamily="18" charset="0"/>
              <a:cs typeface="Times New Roman" panose="02020603050405020304" pitchFamily="18" charset="0"/>
            </a:endParaRPr>
          </a:p>
          <a:p>
            <a:pPr marL="457200" lvl="0" indent="0" algn="l" rtl="0">
              <a:spcBef>
                <a:spcPts val="1200"/>
              </a:spcBef>
              <a:spcAft>
                <a:spcPts val="0"/>
              </a:spcAft>
              <a:buNone/>
            </a:pPr>
            <a:endParaRPr sz="3750" dirty="0">
              <a:solidFill>
                <a:schemeClr val="dk1"/>
              </a:solidFill>
              <a:latin typeface="Times New Roman" panose="02020603050405020304" pitchFamily="18" charset="0"/>
              <a:cs typeface="Times New Roman" panose="02020603050405020304" pitchFamily="18" charset="0"/>
            </a:endParaRPr>
          </a:p>
          <a:p>
            <a:pPr marL="457200" lvl="0" indent="-323850" algn="l" rtl="0">
              <a:spcBef>
                <a:spcPts val="1200"/>
              </a:spcBef>
              <a:spcAft>
                <a:spcPts val="0"/>
              </a:spcAft>
              <a:buClr>
                <a:schemeClr val="dk1"/>
              </a:buClr>
              <a:buSzPct val="100000"/>
              <a:buChar char="●"/>
            </a:pPr>
            <a:r>
              <a:rPr lang="lt" sz="3750" b="1" dirty="0">
                <a:solidFill>
                  <a:schemeClr val="dk1"/>
                </a:solidFill>
                <a:latin typeface="Times New Roman" panose="02020603050405020304" pitchFamily="18" charset="0"/>
                <a:cs typeface="Times New Roman" panose="02020603050405020304" pitchFamily="18" charset="0"/>
              </a:rPr>
              <a:t>Mankurtas</a:t>
            </a:r>
            <a:r>
              <a:rPr lang="lt" sz="3750" dirty="0">
                <a:solidFill>
                  <a:schemeClr val="dk1"/>
                </a:solidFill>
                <a:latin typeface="Times New Roman" panose="02020603050405020304" pitchFamily="18" charset="0"/>
                <a:cs typeface="Times New Roman" panose="02020603050405020304" pitchFamily="18" charset="0"/>
              </a:rPr>
              <a:t> – dvasiškai suluošintas žmogus, iš kurio atimta atmintis. Tai neprisimenantis savo praeities ir kilmės – tėvų ir gimtosios bendruomenės – padaras, kuris, nesuvokdamas, kas jis yra, visada jaučiasi ,,laimingas” ir pasiruošęs aklai įvykdyti bet kurį šitokia būtybe jį pavertusių šeimininkų paliepimą.</a:t>
            </a:r>
            <a:endParaRPr sz="3750" dirty="0">
              <a:solidFill>
                <a:schemeClr val="dk1"/>
              </a:solidFill>
              <a:latin typeface="Times New Roman" panose="02020603050405020304" pitchFamily="18" charset="0"/>
              <a:cs typeface="Times New Roman" panose="02020603050405020304" pitchFamily="18" charset="0"/>
            </a:endParaRPr>
          </a:p>
          <a:p>
            <a:pPr marL="0" lvl="0" indent="0" algn="l" rtl="0">
              <a:spcBef>
                <a:spcPts val="1200"/>
              </a:spcBef>
              <a:spcAft>
                <a:spcPts val="0"/>
              </a:spcAft>
              <a:buClr>
                <a:schemeClr val="dk1"/>
              </a:buClr>
              <a:buSzPct val="61111"/>
              <a:buFont typeface="Arial"/>
              <a:buNone/>
            </a:pPr>
            <a:endParaRPr dirty="0"/>
          </a:p>
          <a:p>
            <a:pPr marL="0" lvl="0" indent="0" algn="l" rtl="0">
              <a:spcBef>
                <a:spcPts val="1200"/>
              </a:spcBef>
              <a:spcAft>
                <a:spcPts val="120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78" name="Google Shape;78;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just" rtl="0">
              <a:spcBef>
                <a:spcPts val="0"/>
              </a:spcBef>
              <a:spcAft>
                <a:spcPts val="0"/>
              </a:spcAft>
              <a:buClr>
                <a:schemeClr val="dk1"/>
              </a:buClr>
              <a:buSzPct val="61111"/>
              <a:buFont typeface="Arial"/>
              <a:buNone/>
            </a:pPr>
            <a:r>
              <a:rPr lang="lt" dirty="0">
                <a:solidFill>
                  <a:schemeClr val="tx1"/>
                </a:solidFill>
                <a:highlight>
                  <a:srgbClr val="FFFFFF"/>
                </a:highlight>
                <a:latin typeface="Times New Roman" panose="02020603050405020304" pitchFamily="18" charset="0"/>
                <a:cs typeface="Times New Roman" panose="02020603050405020304" pitchFamily="18" charset="0"/>
              </a:rPr>
              <a:t>Šios legendos pradžia siekė tuos laikus, kai žuanžuanai, kadaise užgrobę sarozekus, nepaprastai žiauriai elgėsi su nelaisvėn paimtaisiais kariais. Pasitaikius progai, jie parduodavo juos vergijon į kaimyninius kraštus, ir belaisviui tai buvo laimė, nes parduotasis vergas anksčiau ar vėliau galėjo pabėgti į savo tėvynę. </a:t>
            </a:r>
            <a:endParaRPr dirty="0">
              <a:solidFill>
                <a:schemeClr val="tx1"/>
              </a:solidFill>
              <a:highlight>
                <a:srgbClr val="FFFFFF"/>
              </a:highlight>
              <a:latin typeface="Times New Roman" panose="02020603050405020304" pitchFamily="18" charset="0"/>
              <a:cs typeface="Times New Roman" panose="02020603050405020304" pitchFamily="18" charset="0"/>
            </a:endParaRPr>
          </a:p>
          <a:p>
            <a:pPr marL="0" lvl="0" indent="0" algn="just" rtl="0">
              <a:spcBef>
                <a:spcPts val="0"/>
              </a:spcBef>
              <a:spcAft>
                <a:spcPts val="0"/>
              </a:spcAft>
              <a:buClr>
                <a:schemeClr val="dk1"/>
              </a:buClr>
              <a:buSzPct val="61111"/>
              <a:buFont typeface="Arial"/>
              <a:buNone/>
            </a:pPr>
            <a:endParaRPr dirty="0">
              <a:solidFill>
                <a:schemeClr val="tx1"/>
              </a:solidFill>
              <a:highlight>
                <a:srgbClr val="FFFFFF"/>
              </a:highlight>
              <a:latin typeface="Times New Roman" panose="02020603050405020304" pitchFamily="18" charset="0"/>
              <a:cs typeface="Times New Roman" panose="02020603050405020304" pitchFamily="18" charset="0"/>
            </a:endParaRPr>
          </a:p>
          <a:p>
            <a:pPr marL="0" lvl="0" indent="0" algn="just" rtl="0">
              <a:spcBef>
                <a:spcPts val="0"/>
              </a:spcBef>
              <a:spcAft>
                <a:spcPts val="0"/>
              </a:spcAft>
              <a:buNone/>
            </a:pPr>
            <a:r>
              <a:rPr lang="lt" dirty="0">
                <a:solidFill>
                  <a:schemeClr val="tx1"/>
                </a:solidFill>
                <a:highlight>
                  <a:srgbClr val="FFFFFF"/>
                </a:highlight>
                <a:latin typeface="Times New Roman" panose="02020603050405020304" pitchFamily="18" charset="0"/>
                <a:cs typeface="Times New Roman" panose="02020603050405020304" pitchFamily="18" charset="0"/>
              </a:rPr>
              <a:t>Siaubinga dalia laukė tų, kuriuos žuanžuanai palikdavo vergauti pas save. Baisiai kankindami — uždėję aukai ant galvos širi — sunaikindavo jie vergo atmintį. Paprastai tokia dalia ištikdavo jaunus vaikinus, sučiuptus mūšyje. Iš pradžių jiems plikai nuskusdavo galvas, kruopščiai nugremždavo kiekvieną plaukelį iki pat šaknų.</a:t>
            </a:r>
            <a:endParaRPr dirty="0">
              <a:solidFill>
                <a:schemeClr val="tx1"/>
              </a:solidFill>
              <a:highlight>
                <a:srgbClr val="FFFFFF"/>
              </a:highlight>
              <a:latin typeface="Times New Roman" panose="02020603050405020304" pitchFamily="18" charset="0"/>
              <a:cs typeface="Times New Roman" panose="02020603050405020304" pitchFamily="18" charset="0"/>
            </a:endParaRPr>
          </a:p>
          <a:p>
            <a:pPr marL="0" lvl="0" indent="0" algn="just" rtl="0">
              <a:spcBef>
                <a:spcPts val="0"/>
              </a:spcBef>
              <a:spcAft>
                <a:spcPts val="0"/>
              </a:spcAft>
              <a:buNone/>
            </a:pPr>
            <a:endParaRPr dirty="0">
              <a:solidFill>
                <a:schemeClr val="tx1"/>
              </a:solidFill>
              <a:highlight>
                <a:srgbClr val="FFFFFF"/>
              </a:highlight>
              <a:latin typeface="Times New Roman" panose="02020603050405020304" pitchFamily="18" charset="0"/>
              <a:cs typeface="Times New Roman" panose="02020603050405020304" pitchFamily="18" charset="0"/>
            </a:endParaRPr>
          </a:p>
          <a:p>
            <a:pPr marL="0" lvl="0" indent="0" algn="just" rtl="0">
              <a:spcBef>
                <a:spcPts val="0"/>
              </a:spcBef>
              <a:spcAft>
                <a:spcPts val="0"/>
              </a:spcAft>
              <a:buNone/>
            </a:pPr>
            <a:r>
              <a:rPr lang="lt" b="1" dirty="0">
                <a:solidFill>
                  <a:schemeClr val="tx1"/>
                </a:solidFill>
                <a:latin typeface="Times New Roman" panose="02020603050405020304" pitchFamily="18" charset="0"/>
                <a:cs typeface="Times New Roman" panose="02020603050405020304" pitchFamily="18" charset="0"/>
              </a:rPr>
              <a:t>Žanžuanai</a:t>
            </a:r>
            <a:r>
              <a:rPr lang="lt" dirty="0">
                <a:solidFill>
                  <a:schemeClr val="tx1"/>
                </a:solidFill>
                <a:latin typeface="Times New Roman" panose="02020603050405020304" pitchFamily="18" charset="0"/>
                <a:cs typeface="Times New Roman" panose="02020603050405020304" pitchFamily="18" charset="0"/>
              </a:rPr>
              <a:t> (</a:t>
            </a:r>
            <a:r>
              <a:rPr lang="lt" i="1" dirty="0">
                <a:solidFill>
                  <a:schemeClr val="tx1"/>
                </a:solidFill>
                <a:latin typeface="Times New Roman" panose="02020603050405020304" pitchFamily="18" charset="0"/>
                <a:cs typeface="Times New Roman" panose="02020603050405020304" pitchFamily="18" charset="0"/>
              </a:rPr>
              <a:t>žužanai, žuan-žuanai, nirunai</a:t>
            </a:r>
            <a:r>
              <a:rPr lang="lt" dirty="0">
                <a:solidFill>
                  <a:schemeClr val="tx1"/>
                </a:solidFill>
                <a:latin typeface="Times New Roman" panose="02020603050405020304" pitchFamily="18" charset="0"/>
                <a:cs typeface="Times New Roman" panose="02020603050405020304" pitchFamily="18" charset="0"/>
              </a:rPr>
              <a:t>) – senovės mongolų dunchų grupės gentis, įkūrusi Žužanų (Ruranų) kaganatą (330-555), kurį vėliau sutriuškino tiurkai.</a:t>
            </a:r>
            <a:endParaRPr dirty="0">
              <a:solidFill>
                <a:schemeClr val="tx1"/>
              </a:solidFill>
              <a:latin typeface="Times New Roman" panose="02020603050405020304" pitchFamily="18" charset="0"/>
              <a:cs typeface="Times New Roman" panose="02020603050405020304" pitchFamily="18" charset="0"/>
            </a:endParaRPr>
          </a:p>
          <a:p>
            <a:pPr marL="0" lvl="0" indent="0" algn="just" rtl="0">
              <a:spcBef>
                <a:spcPts val="0"/>
              </a:spcBef>
              <a:spcAft>
                <a:spcPts val="0"/>
              </a:spcAft>
              <a:buNone/>
            </a:pPr>
            <a:r>
              <a:rPr lang="lt" b="1" dirty="0">
                <a:solidFill>
                  <a:schemeClr val="tx1"/>
                </a:solidFill>
                <a:latin typeface="Times New Roman" panose="02020603050405020304" pitchFamily="18" charset="0"/>
                <a:cs typeface="Times New Roman" panose="02020603050405020304" pitchFamily="18" charset="0"/>
              </a:rPr>
              <a:t>Sarozekai</a:t>
            </a:r>
            <a:r>
              <a:rPr lang="lt" dirty="0">
                <a:solidFill>
                  <a:schemeClr val="tx1"/>
                </a:solidFill>
                <a:latin typeface="Times New Roman" panose="02020603050405020304" pitchFamily="18" charset="0"/>
                <a:cs typeface="Times New Roman" panose="02020603050405020304" pitchFamily="18" charset="0"/>
              </a:rPr>
              <a:t> - Kirgizijos stepių dykumingos žemės.</a:t>
            </a:r>
            <a:endParaRPr dirty="0">
              <a:solidFill>
                <a:schemeClr val="tx1"/>
              </a:solidFill>
              <a:latin typeface="Times New Roman" panose="02020603050405020304" pitchFamily="18" charset="0"/>
              <a:cs typeface="Times New Roman" panose="02020603050405020304" pitchFamily="18" charset="0"/>
            </a:endParaRPr>
          </a:p>
          <a:p>
            <a:pPr marL="0" lvl="0" indent="0" algn="just" rtl="0">
              <a:spcBef>
                <a:spcPts val="0"/>
              </a:spcBef>
              <a:spcAft>
                <a:spcPts val="0"/>
              </a:spcAft>
              <a:buClr>
                <a:schemeClr val="dk1"/>
              </a:buClr>
              <a:buSzPct val="104761"/>
              <a:buFont typeface="Arial"/>
              <a:buNone/>
            </a:pPr>
            <a:endParaRPr sz="1050" dirty="0">
              <a:solidFill>
                <a:srgbClr val="0A0271"/>
              </a:solidFill>
              <a:highlight>
                <a:srgbClr val="E8E8E8"/>
              </a:highlight>
            </a:endParaRPr>
          </a:p>
          <a:p>
            <a:pPr marL="0" lvl="0" indent="0" algn="l" rtl="0">
              <a:spcBef>
                <a:spcPts val="0"/>
              </a:spcBef>
              <a:spcAft>
                <a:spcPts val="120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lt"/>
              <a:t>Tapimas mankurtu:</a:t>
            </a:r>
            <a:endParaRPr/>
          </a:p>
        </p:txBody>
      </p:sp>
      <p:sp>
        <p:nvSpPr>
          <p:cNvPr id="84" name="Google Shape;84;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lt" sz="1400" dirty="0">
                <a:solidFill>
                  <a:schemeClr val="dk1"/>
                </a:solidFill>
                <a:highlight>
                  <a:srgbClr val="FFFFFF"/>
                </a:highlight>
                <a:latin typeface="Times New Roman" panose="02020603050405020304" pitchFamily="18" charset="0"/>
                <a:cs typeface="Times New Roman" panose="02020603050405020304" pitchFamily="18" charset="0"/>
              </a:rPr>
              <a:t> ,,Kai jau būdavo baigiama skusti galva, prityrę skerdikai žuanžuanai čia pat papjaudavo stambų kupranugarį. Dirdami jo kailį, pirmiausiai nulupdavo sunkiausią, standžiausią sprando odos dalį. Supjaustę ją į gabalus, tuoj pat, dar garuojančią, užmaudavo belaisviams ant nuskustų galvų, ir ji kaipmat prilipdavo tarsi trauklapis — panašiai kaip dabartinės maudymosi kepuraitės. Tai ir buvo širi. Tas, kuriam atlikdavo tokią procedūrą, arba mirdavo, neatlaikęs kančių, arba visam gyvenimui netekdavo atminties, tapdavo mankurtu — vergu, neprisimenančiu savo praeities. Vieno kupranugario sprando odos pakakdavo penkiems šešiems širi. Uždėję širi, kiekvieno pasmerktojo kaklą įsprausdavo į medinį šiekštą, kad kankinamasis negalėtų paliesti galva žemės. Taip sukaustytus, nugabendavo juos toliau nuo žmonių, kad be reikalo nesigirdėtų širdį veriančių jų klyksmų, ir palikdavo plyname lauke surištomis rankomis ir kojomis, saulėkaitoje, be vandens ir maisto. Kankinimas trukdavo keletą parų.”</a:t>
            </a:r>
            <a:endParaRPr sz="1400" dirty="0">
              <a:solidFill>
                <a:schemeClr val="dk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body" idx="1"/>
          </p:nvPr>
        </p:nvSpPr>
        <p:spPr>
          <a:xfrm>
            <a:off x="549950" y="437700"/>
            <a:ext cx="8265600" cy="10338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lt" sz="2000" b="1" dirty="0">
                <a:solidFill>
                  <a:schemeClr val="dk1"/>
                </a:solidFill>
                <a:latin typeface="Times New Roman" panose="02020603050405020304" pitchFamily="18" charset="0"/>
                <a:cs typeface="Times New Roman" panose="02020603050405020304" pitchFamily="18" charset="0"/>
              </a:rPr>
              <a:t>,,Mankurtas kaip šuo pripažino tik savo šeimininkus. Su kitais jis nebendravo. Vienintelis jo noras buvo patenkinti pilvo poreikius”. </a:t>
            </a:r>
            <a:endParaRPr sz="2000" b="1" dirty="0">
              <a:solidFill>
                <a:schemeClr val="dk1"/>
              </a:solidFill>
              <a:latin typeface="Times New Roman" panose="02020603050405020304" pitchFamily="18" charset="0"/>
              <a:cs typeface="Times New Roman" panose="02020603050405020304" pitchFamily="18" charset="0"/>
            </a:endParaRPr>
          </a:p>
        </p:txBody>
      </p:sp>
      <p:pic>
        <p:nvPicPr>
          <p:cNvPr id="90" name="Google Shape;90;p19"/>
          <p:cNvPicPr preferRelativeResize="0"/>
          <p:nvPr/>
        </p:nvPicPr>
        <p:blipFill>
          <a:blip r:embed="rId3">
            <a:alphaModFix/>
          </a:blip>
          <a:stretch>
            <a:fillRect/>
          </a:stretch>
        </p:blipFill>
        <p:spPr>
          <a:xfrm>
            <a:off x="4258800" y="2475250"/>
            <a:ext cx="4695275" cy="2445775"/>
          </a:xfrm>
          <a:prstGeom prst="rect">
            <a:avLst/>
          </a:prstGeom>
          <a:noFill/>
          <a:ln>
            <a:noFill/>
          </a:ln>
        </p:spPr>
      </p:pic>
      <p:pic>
        <p:nvPicPr>
          <p:cNvPr id="91" name="Google Shape;91;p19"/>
          <p:cNvPicPr preferRelativeResize="0"/>
          <p:nvPr/>
        </p:nvPicPr>
        <p:blipFill>
          <a:blip r:embed="rId4">
            <a:alphaModFix/>
          </a:blip>
          <a:stretch>
            <a:fillRect/>
          </a:stretch>
        </p:blipFill>
        <p:spPr>
          <a:xfrm>
            <a:off x="614950" y="1595975"/>
            <a:ext cx="2398275" cy="3243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Mankurtas šiandien:</a:t>
            </a:r>
            <a:endParaRPr/>
          </a:p>
        </p:txBody>
      </p:sp>
      <p:sp>
        <p:nvSpPr>
          <p:cNvPr id="97" name="Google Shape;97;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Char char="●"/>
            </a:pPr>
            <a:r>
              <a:rPr lang="lt" dirty="0">
                <a:solidFill>
                  <a:schemeClr val="dk1"/>
                </a:solidFill>
                <a:latin typeface="Times New Roman" panose="02020603050405020304" pitchFamily="18" charset="0"/>
                <a:cs typeface="Times New Roman" panose="02020603050405020304" pitchFamily="18" charset="0"/>
              </a:rPr>
              <a:t>Žmogus, pamiršęs savo tikrąją, dangiškąją kilmę, pamiršęs savo prigimtį ir pašaukimą, pamiršęs savo tikslus ir svajones, praradęs sąvąjį ,,AŠ”, be savo nuomonės, be iniciatyvos. Iš jo likusi tik iškamša. </a:t>
            </a:r>
            <a:endParaRPr dirty="0">
              <a:solidFill>
                <a:schemeClr val="dk1"/>
              </a:solidFill>
              <a:latin typeface="Times New Roman" panose="02020603050405020304" pitchFamily="18" charset="0"/>
              <a:cs typeface="Times New Roman" panose="02020603050405020304" pitchFamily="18" charset="0"/>
            </a:endParaRPr>
          </a:p>
          <a:p>
            <a:pPr marL="457200" lvl="0" indent="-342900" algn="l" rtl="0">
              <a:spcBef>
                <a:spcPts val="0"/>
              </a:spcBef>
              <a:spcAft>
                <a:spcPts val="0"/>
              </a:spcAft>
              <a:buClr>
                <a:schemeClr val="dk1"/>
              </a:buClr>
              <a:buSzPts val="1800"/>
              <a:buChar char="●"/>
            </a:pPr>
            <a:r>
              <a:rPr lang="lt" dirty="0">
                <a:solidFill>
                  <a:schemeClr val="dk1"/>
                </a:solidFill>
                <a:latin typeface="Times New Roman" panose="02020603050405020304" pitchFamily="18" charset="0"/>
                <a:cs typeface="Times New Roman" panose="02020603050405020304" pitchFamily="18" charset="0"/>
              </a:rPr>
              <a:t>Tai sutvėrimas, kurio pagrindinis ir vienintelis noras – prikimšti savo pilvą, patenkinti kūno poreikius. Jis ištikimas kaip šuo tam, kuris jį pavergia – ar tai būtų pinigai, ar karjera, ar populiarumas, ar valdžia, kurie šiaip yra labai geri dalykai – tam, kuris moka jais naudotis, kuris žino ir supranta, kad tai tik įrankiai ir priemonės pasiekti tikslui, o ne pats tikslas.</a:t>
            </a:r>
            <a:endParaRPr dirty="0">
              <a:solidFill>
                <a:schemeClr val="dk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3" name="Google Shape;103;p21"/>
          <p:cNvSpPr txBox="1">
            <a:spLocks noGrp="1"/>
          </p:cNvSpPr>
          <p:nvPr>
            <p:ph type="body" idx="1"/>
          </p:nvPr>
        </p:nvSpPr>
        <p:spPr>
          <a:xfrm>
            <a:off x="311700" y="660827"/>
            <a:ext cx="8520600" cy="3908048"/>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lt" sz="2000" dirty="0">
                <a:solidFill>
                  <a:schemeClr val="dk1"/>
                </a:solidFill>
                <a:latin typeface="Times New Roman" panose="02020603050405020304" pitchFamily="18" charset="0"/>
                <a:cs typeface="Times New Roman" panose="02020603050405020304" pitchFamily="18" charset="0"/>
              </a:rPr>
              <a:t>Šiandien mankurtas – bejausmis robotas, nepažįstantis savo šaknų, dėl savo pilvo ir kepurės pasiruošęs išduoti ir žudyti pačius brangiausius žmones, pasirinkęs būti amžinu vergu dėl duonos kąsnio ir tariamos ramybės. Jis tariasi esąs saugus, nes šeimininkas duos pastogę ir numes ėdalo. Jis nedrįsta ir pasvajoti apie laisvę, nes nemokėtų gyventi laisvas. Jis tariasi esąs laimingas, nes turi savo kepurę – prestižą ir padėtį visuomenėj, kelis diplomus, elito vakarėlius, žinomumą, kurie visi taip pat yra gerai, jeigu tarnauja įrankiais pasiekti tikslą, o ne pats tikslas.</a:t>
            </a:r>
            <a:endParaRPr sz="2000" dirty="0">
              <a:solidFill>
                <a:schemeClr val="dk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9" name="Google Shape;10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lt" sz="2000" dirty="0">
                <a:solidFill>
                  <a:schemeClr val="dk1"/>
                </a:solidFill>
                <a:latin typeface="Times New Roman" panose="02020603050405020304" pitchFamily="18" charset="0"/>
                <a:cs typeface="Times New Roman" panose="02020603050405020304" pitchFamily="18" charset="0"/>
              </a:rPr>
              <a:t>Šiandien mankurtas – be atminties, be nuovokos, kas jis yra ir kur eina, iš kur atėjo ir koks jo kelionės tikslas. Tik palietus jo kepurę, išsigandęs čiumpa abiem rankom ir šiepia dantis. Tavo plaukai draikosi laisvės vėjyje, o jis tau drebia: tu neturi kepurės! Jo ponas jam – vienintelis autoritetas, o jo draugai – kiti tokie patys mankurtai, su kuriais gali jaustis ramus, nes jie neliečia vienas kito kepurių. Ir jie nekelia kvailų ir pavojingų klausimų, tokių kaip: o koks tavo likimas? kokia tavo kilmė? koks tavo tikras vardas? koks tavo pašaukimas? kokia tavo gyvenimo prasmė?</a:t>
            </a:r>
            <a:endParaRPr sz="2000" dirty="0">
              <a:solidFill>
                <a:schemeClr val="dk1"/>
              </a:solidFill>
              <a:latin typeface="Times New Roman" panose="02020603050405020304" pitchFamily="18" charset="0"/>
              <a:cs typeface="Times New Roman" panose="02020603050405020304" pitchFamily="18" charset="0"/>
            </a:endParaRPr>
          </a:p>
          <a:p>
            <a:pPr marL="0" lvl="0" indent="0" algn="l" rtl="0">
              <a:spcBef>
                <a:spcPts val="1200"/>
              </a:spcBef>
              <a:spcAft>
                <a:spcPts val="0"/>
              </a:spcAft>
              <a:buNone/>
            </a:pPr>
            <a:endParaRPr dirty="0"/>
          </a:p>
          <a:p>
            <a:pPr marL="0" lvl="0" indent="0" algn="l" rtl="0">
              <a:spcBef>
                <a:spcPts val="1200"/>
              </a:spcBef>
              <a:spcAft>
                <a:spcPts val="120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5" name="Google Shape;115;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Clr>
                <a:schemeClr val="dk1"/>
              </a:buClr>
              <a:buSzPts val="1100"/>
              <a:buFont typeface="Arial"/>
              <a:buNone/>
            </a:pPr>
            <a:r>
              <a:rPr lang="lt" sz="2400" dirty="0">
                <a:solidFill>
                  <a:schemeClr val="dk1"/>
                </a:solidFill>
                <a:latin typeface="Times New Roman" panose="02020603050405020304" pitchFamily="18" charset="0"/>
                <a:cs typeface="Times New Roman" panose="02020603050405020304" pitchFamily="18" charset="0"/>
              </a:rPr>
              <a:t>Kai pamiršti savo kilmę, savo tikrąjį vardą, kai neprisimeni, iš kur atėjai ir koks tavo likimas, kai nebesupranti, koks tavo tikslas, koks pašaukimas, kai tampi mankurtu – šaltai ir be emocijų gali žudyti net pačius brangiausius žmones. Nebūtinai strėle – žudai žodžiu, veiksmais, visu savo gyvenimu. O tai skaudžiau net už aštriausią strėlę. </a:t>
            </a:r>
            <a:endParaRPr sz="2400" dirty="0">
              <a:solidFill>
                <a:schemeClr val="dk1"/>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947</Words>
  <Application>Microsoft Office PowerPoint</Application>
  <PresentationFormat>Demonstracija ekrane (16:9)</PresentationFormat>
  <Paragraphs>29</Paragraphs>
  <Slides>11</Slides>
  <Notes>11</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11</vt:i4>
      </vt:variant>
    </vt:vector>
  </HeadingPairs>
  <TitlesOfParts>
    <vt:vector size="15" baseType="lpstr">
      <vt:lpstr>Arial</vt:lpstr>
      <vt:lpstr>Times New Roman</vt:lpstr>
      <vt:lpstr>Trebuchet MS</vt:lpstr>
      <vt:lpstr>Simple Light</vt:lpstr>
      <vt:lpstr>„PowerPoint“ pateiktis</vt:lpstr>
      <vt:lpstr>„PowerPoint“ pateiktis</vt:lpstr>
      <vt:lpstr>„PowerPoint“ pateiktis</vt:lpstr>
      <vt:lpstr>Romanas ,,Ilga kaip šimtmečiai diena“ (1980 m.)</vt:lpstr>
      <vt:lpstr>„PowerPoint“ pateiktis</vt:lpstr>
      <vt:lpstr>Tapimas mankurtu:</vt:lpstr>
      <vt:lpstr>„PowerPoint“ pateiktis</vt:lpstr>
      <vt:lpstr>Mankurtas šiandien:</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cp:lastModifiedBy>User</cp:lastModifiedBy>
  <cp:revision>2</cp:revision>
  <dcterms:modified xsi:type="dcterms:W3CDTF">2023-01-07T13:22:42Z</dcterms:modified>
</cp:coreProperties>
</file>