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0666DC1-CD27-4874-9484-9D06C59FE4D0}"/>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7579F-F417-47C2-AC03-911CCED021DB}"/>
              </a:ext>
            </a:extLst>
          </p:cNvPr>
          <p:cNvSpPr>
            <a:spLocks noGrp="1"/>
          </p:cNvSpPr>
          <p:nvPr>
            <p:ph type="ctrTitle"/>
          </p:nvPr>
        </p:nvSpPr>
        <p:spPr>
          <a:xfrm>
            <a:off x="484552" y="447675"/>
            <a:ext cx="8397511" cy="2714625"/>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643E600-28DA-4780-9E00-2E12F74FF621}"/>
              </a:ext>
            </a:extLst>
          </p:cNvPr>
          <p:cNvSpPr>
            <a:spLocks noGrp="1"/>
          </p:cNvSpPr>
          <p:nvPr>
            <p:ph type="subTitle" idx="1"/>
          </p:nvPr>
        </p:nvSpPr>
        <p:spPr>
          <a:xfrm>
            <a:off x="484552" y="3602037"/>
            <a:ext cx="8397511" cy="2460625"/>
          </a:xfrm>
        </p:spPr>
        <p:txBody>
          <a:bodyPr>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0E6F1DC-ADFB-42C9-AB34-FCB38C8123FC}"/>
              </a:ext>
            </a:extLst>
          </p:cNvPr>
          <p:cNvSpPr>
            <a:spLocks noGrp="1"/>
          </p:cNvSpPr>
          <p:nvPr>
            <p:ph type="dt" sz="half" idx="10"/>
          </p:nvPr>
        </p:nvSpPr>
        <p:spPr/>
        <p:txBody>
          <a:bodyPr/>
          <a:lstStyle/>
          <a:p>
            <a:fld id="{92538219-6E45-4D12-B767-46F92D5844D4}" type="datetime1">
              <a:rPr lang="en-US" smtClean="0"/>
              <a:t>1/29/2023</a:t>
            </a:fld>
            <a:endParaRPr lang="en-US"/>
          </a:p>
        </p:txBody>
      </p:sp>
      <p:sp>
        <p:nvSpPr>
          <p:cNvPr id="5" name="Footer Placeholder 4">
            <a:extLst>
              <a:ext uri="{FF2B5EF4-FFF2-40B4-BE49-F238E27FC236}">
                <a16:creationId xmlns:a16="http://schemas.microsoft.com/office/drawing/2014/main" id="{EE799E6D-BBA8-4A15-94DA-DBE8A4FDE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03C82-8719-4FAC-94BF-2A91335FB58A}"/>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275295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CF16-986E-4D90-AA40-CDB46E2332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A6F14DA-A783-43BC-8F15-95408B89DE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58C48B6-C394-452A-94D9-D4802755D841}"/>
              </a:ext>
            </a:extLst>
          </p:cNvPr>
          <p:cNvSpPr>
            <a:spLocks noGrp="1"/>
          </p:cNvSpPr>
          <p:nvPr>
            <p:ph type="dt" sz="half" idx="10"/>
          </p:nvPr>
        </p:nvSpPr>
        <p:spPr/>
        <p:txBody>
          <a:bodyPr/>
          <a:lstStyle/>
          <a:p>
            <a:fld id="{8BB296A2-D8F0-4E17-BFD0-A6C902250D59}" type="datetime1">
              <a:rPr lang="en-US" smtClean="0"/>
              <a:t>1/29/2023</a:t>
            </a:fld>
            <a:endParaRPr lang="en-US"/>
          </a:p>
        </p:txBody>
      </p:sp>
      <p:sp>
        <p:nvSpPr>
          <p:cNvPr id="5" name="Footer Placeholder 4">
            <a:extLst>
              <a:ext uri="{FF2B5EF4-FFF2-40B4-BE49-F238E27FC236}">
                <a16:creationId xmlns:a16="http://schemas.microsoft.com/office/drawing/2014/main" id="{43858A8A-3DD0-41C8-9F48-F4309FA19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06C92-7C02-4D34-B3E5-D549A7A36BD3}"/>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132856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66F9FA-E6B8-4CFC-B3F1-0C075546EE33}"/>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16F270-B2AA-4935-885F-5924B1F63A3E}"/>
              </a:ext>
            </a:extLst>
          </p:cNvPr>
          <p:cNvSpPr>
            <a:spLocks noGrp="1"/>
          </p:cNvSpPr>
          <p:nvPr>
            <p:ph type="title"/>
          </p:nvPr>
        </p:nvSpPr>
        <p:spPr>
          <a:xfrm>
            <a:off x="484552" y="457200"/>
            <a:ext cx="10862898" cy="272415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22658E-3D87-4D5A-A602-847153CC4845}"/>
              </a:ext>
            </a:extLst>
          </p:cNvPr>
          <p:cNvSpPr>
            <a:spLocks noGrp="1"/>
          </p:cNvSpPr>
          <p:nvPr>
            <p:ph type="body" idx="1"/>
          </p:nvPr>
        </p:nvSpPr>
        <p:spPr>
          <a:xfrm>
            <a:off x="484552" y="3695701"/>
            <a:ext cx="10862898" cy="2393950"/>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AB1D84-A229-45B1-BD42-0DC0CE9F8DE9}"/>
              </a:ext>
            </a:extLst>
          </p:cNvPr>
          <p:cNvSpPr>
            <a:spLocks noGrp="1"/>
          </p:cNvSpPr>
          <p:nvPr>
            <p:ph type="dt" sz="half" idx="10"/>
          </p:nvPr>
        </p:nvSpPr>
        <p:spPr/>
        <p:txBody>
          <a:bodyPr/>
          <a:lstStyle/>
          <a:p>
            <a:fld id="{D9108C9C-1ACB-4C84-A002-C7E0E45B937A}" type="datetime1">
              <a:rPr lang="en-US" smtClean="0"/>
              <a:t>1/29/2023</a:t>
            </a:fld>
            <a:endParaRPr lang="en-US"/>
          </a:p>
        </p:txBody>
      </p:sp>
      <p:sp>
        <p:nvSpPr>
          <p:cNvPr id="5" name="Footer Placeholder 4">
            <a:extLst>
              <a:ext uri="{FF2B5EF4-FFF2-40B4-BE49-F238E27FC236}">
                <a16:creationId xmlns:a16="http://schemas.microsoft.com/office/drawing/2014/main" id="{2664EEF4-D461-49D7-8F24-8BFE2444B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4055A-7488-4646-9E88-692036EA22DE}"/>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995740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1F74-ED26-4F8B-BF51-3533D8404E5A}"/>
              </a:ext>
            </a:extLst>
          </p:cNvPr>
          <p:cNvSpPr>
            <a:spLocks noGrp="1"/>
          </p:cNvSpPr>
          <p:nvPr>
            <p:ph type="title"/>
          </p:nvPr>
        </p:nvSpPr>
        <p:spPr>
          <a:xfrm>
            <a:off x="484552" y="365760"/>
            <a:ext cx="11264536" cy="168751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1D2D7-7F18-43E0-9B2E-3FCD83CC83BC}"/>
              </a:ext>
            </a:extLst>
          </p:cNvPr>
          <p:cNvSpPr>
            <a:spLocks noGrp="1"/>
          </p:cNvSpPr>
          <p:nvPr>
            <p:ph sz="half" idx="1"/>
          </p:nvPr>
        </p:nvSpPr>
        <p:spPr>
          <a:xfrm>
            <a:off x="48455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FCBBB66-EB7D-4F8C-9C78-1D1C88846469}"/>
              </a:ext>
            </a:extLst>
          </p:cNvPr>
          <p:cNvSpPr>
            <a:spLocks noGrp="1"/>
          </p:cNvSpPr>
          <p:nvPr>
            <p:ph sz="half" idx="2"/>
          </p:nvPr>
        </p:nvSpPr>
        <p:spPr>
          <a:xfrm>
            <a:off x="627016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7A684E6-393D-4587-AA45-E6734FB47AEC}"/>
              </a:ext>
            </a:extLst>
          </p:cNvPr>
          <p:cNvSpPr>
            <a:spLocks noGrp="1"/>
          </p:cNvSpPr>
          <p:nvPr>
            <p:ph type="dt" sz="half" idx="10"/>
          </p:nvPr>
        </p:nvSpPr>
        <p:spPr/>
        <p:txBody>
          <a:bodyPr/>
          <a:lstStyle/>
          <a:p>
            <a:fld id="{F49AF2A5-B297-4977-9E5B-4D3050E23689}" type="datetime1">
              <a:rPr lang="en-US" smtClean="0"/>
              <a:t>1/29/2023</a:t>
            </a:fld>
            <a:endParaRPr lang="en-US"/>
          </a:p>
        </p:txBody>
      </p:sp>
      <p:sp>
        <p:nvSpPr>
          <p:cNvPr id="6" name="Footer Placeholder 5">
            <a:extLst>
              <a:ext uri="{FF2B5EF4-FFF2-40B4-BE49-F238E27FC236}">
                <a16:creationId xmlns:a16="http://schemas.microsoft.com/office/drawing/2014/main" id="{0A1D8EE0-0333-4ABC-AE18-10DD5071C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452369-A8F0-4709-8372-B420A67DB7C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070226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1592-4621-4D72-BC2D-F2C439F81B81}"/>
              </a:ext>
            </a:extLst>
          </p:cNvPr>
          <p:cNvSpPr>
            <a:spLocks noGrp="1"/>
          </p:cNvSpPr>
          <p:nvPr>
            <p:ph type="title"/>
          </p:nvPr>
        </p:nvSpPr>
        <p:spPr>
          <a:xfrm>
            <a:off x="484552" y="365759"/>
            <a:ext cx="10870836" cy="16916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823F5-0A90-4666-BE88-2BE0D0A61603}"/>
              </a:ext>
            </a:extLst>
          </p:cNvPr>
          <p:cNvSpPr>
            <a:spLocks noGrp="1"/>
          </p:cNvSpPr>
          <p:nvPr>
            <p:ph type="body" idx="1"/>
          </p:nvPr>
        </p:nvSpPr>
        <p:spPr>
          <a:xfrm>
            <a:off x="484552" y="2436473"/>
            <a:ext cx="5332026"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EC6A7C-6260-463D-B3FD-71A07ACD0669}"/>
              </a:ext>
            </a:extLst>
          </p:cNvPr>
          <p:cNvSpPr>
            <a:spLocks noGrp="1"/>
          </p:cNvSpPr>
          <p:nvPr>
            <p:ph sz="half" idx="2"/>
          </p:nvPr>
        </p:nvSpPr>
        <p:spPr>
          <a:xfrm>
            <a:off x="484552" y="3409051"/>
            <a:ext cx="5332026"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F2AF8D-90ED-4512-9423-C91BF73A99B2}"/>
              </a:ext>
            </a:extLst>
          </p:cNvPr>
          <p:cNvSpPr>
            <a:spLocks noGrp="1"/>
          </p:cNvSpPr>
          <p:nvPr>
            <p:ph type="body" sz="quarter" idx="3"/>
          </p:nvPr>
        </p:nvSpPr>
        <p:spPr>
          <a:xfrm>
            <a:off x="6270162" y="2436473"/>
            <a:ext cx="5358285"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D838EA-E20D-4CC3-83C2-AFE0DE9F7376}"/>
              </a:ext>
            </a:extLst>
          </p:cNvPr>
          <p:cNvSpPr>
            <a:spLocks noGrp="1"/>
          </p:cNvSpPr>
          <p:nvPr>
            <p:ph sz="quarter" idx="4"/>
          </p:nvPr>
        </p:nvSpPr>
        <p:spPr>
          <a:xfrm>
            <a:off x="6270162" y="3409051"/>
            <a:ext cx="5358285"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3603F8A-08E1-4160-9B7E-E0CA4BF8EC3C}"/>
              </a:ext>
            </a:extLst>
          </p:cNvPr>
          <p:cNvSpPr>
            <a:spLocks noGrp="1"/>
          </p:cNvSpPr>
          <p:nvPr>
            <p:ph type="dt" sz="half" idx="10"/>
          </p:nvPr>
        </p:nvSpPr>
        <p:spPr/>
        <p:txBody>
          <a:bodyPr/>
          <a:lstStyle/>
          <a:p>
            <a:fld id="{70127434-4794-409A-9547-04789BA47588}" type="datetime1">
              <a:rPr lang="en-US" smtClean="0"/>
              <a:t>1/29/2023</a:t>
            </a:fld>
            <a:endParaRPr lang="en-US"/>
          </a:p>
        </p:txBody>
      </p:sp>
      <p:sp>
        <p:nvSpPr>
          <p:cNvPr id="8" name="Footer Placeholder 7">
            <a:extLst>
              <a:ext uri="{FF2B5EF4-FFF2-40B4-BE49-F238E27FC236}">
                <a16:creationId xmlns:a16="http://schemas.microsoft.com/office/drawing/2014/main" id="{118291AB-3C5C-4BE1-9E50-02F4893363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96E64-CD6C-4CF7-8624-FA4AE9760EEB}"/>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15047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562B3-06A0-4F2F-96EC-A062DAE2FE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FC0095-49F0-4A83-AE8C-9D13E15C2BD8}"/>
              </a:ext>
            </a:extLst>
          </p:cNvPr>
          <p:cNvSpPr>
            <a:spLocks noGrp="1"/>
          </p:cNvSpPr>
          <p:nvPr>
            <p:ph type="dt" sz="half" idx="10"/>
          </p:nvPr>
        </p:nvSpPr>
        <p:spPr/>
        <p:txBody>
          <a:bodyPr/>
          <a:lstStyle/>
          <a:p>
            <a:fld id="{85658635-357A-4E3D-B824-A5CEFDB8449C}" type="datetime1">
              <a:rPr lang="en-US" smtClean="0"/>
              <a:t>1/29/2023</a:t>
            </a:fld>
            <a:endParaRPr lang="en-US"/>
          </a:p>
        </p:txBody>
      </p:sp>
      <p:sp>
        <p:nvSpPr>
          <p:cNvPr id="4" name="Footer Placeholder 3">
            <a:extLst>
              <a:ext uri="{FF2B5EF4-FFF2-40B4-BE49-F238E27FC236}">
                <a16:creationId xmlns:a16="http://schemas.microsoft.com/office/drawing/2014/main" id="{61824898-D4EA-497A-8FC8-43E0D0213B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4821F6-2C08-450C-A18C-702D7384292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965849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FFE119-5FCA-4D9C-9C07-1B81A0BF3BFF}"/>
              </a:ext>
            </a:extLst>
          </p:cNvPr>
          <p:cNvSpPr>
            <a:spLocks noGrp="1"/>
          </p:cNvSpPr>
          <p:nvPr>
            <p:ph type="dt" sz="half" idx="10"/>
          </p:nvPr>
        </p:nvSpPr>
        <p:spPr/>
        <p:txBody>
          <a:bodyPr/>
          <a:lstStyle/>
          <a:p>
            <a:fld id="{7E86FF77-2719-4AD0-8740-0B90FF5D1EFB}" type="datetime1">
              <a:rPr lang="en-US" smtClean="0"/>
              <a:t>1/29/2023</a:t>
            </a:fld>
            <a:endParaRPr lang="en-US"/>
          </a:p>
        </p:txBody>
      </p:sp>
      <p:sp>
        <p:nvSpPr>
          <p:cNvPr id="3" name="Footer Placeholder 2">
            <a:extLst>
              <a:ext uri="{FF2B5EF4-FFF2-40B4-BE49-F238E27FC236}">
                <a16:creationId xmlns:a16="http://schemas.microsoft.com/office/drawing/2014/main" id="{2A2C5995-6284-4D7F-AB1C-CA8FE63A7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1E4B0D-9C21-48D0-9438-C473706814B3}"/>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616199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0AF76DA-8F95-47D9-9EB6-B1EC93437387}"/>
              </a:ext>
            </a:extLst>
          </p:cNvPr>
          <p:cNvGrpSpPr/>
          <p:nvPr/>
        </p:nvGrpSpPr>
        <p:grpSpPr>
          <a:xfrm>
            <a:off x="2" y="0"/>
            <a:ext cx="6095998" cy="6858002"/>
            <a:chOff x="1" y="4563942"/>
            <a:chExt cx="12192005" cy="2294060"/>
          </a:xfrm>
        </p:grpSpPr>
        <p:sp>
          <p:nvSpPr>
            <p:cNvPr id="28" name="Rectangle 27">
              <a:extLst>
                <a:ext uri="{FF2B5EF4-FFF2-40B4-BE49-F238E27FC236}">
                  <a16:creationId xmlns:a16="http://schemas.microsoft.com/office/drawing/2014/main" id="{31355B14-077B-4BA1-962D-6E97D93FFCCC}"/>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230B99F-AC6F-4973-A35E-16C87C38711D}"/>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58E41614-9483-47F8-A429-FB0D1C5AA89A}"/>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B5E91C-3C4F-40A2-BCC6-918D3BEDD24B}"/>
              </a:ext>
            </a:extLst>
          </p:cNvPr>
          <p:cNvSpPr>
            <a:spLocks noGrp="1"/>
          </p:cNvSpPr>
          <p:nvPr>
            <p:ph type="title"/>
          </p:nvPr>
        </p:nvSpPr>
        <p:spPr>
          <a:xfrm>
            <a:off x="484552" y="457200"/>
            <a:ext cx="5287234" cy="1600200"/>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30F113-1C61-4F74-BD5B-727668BBEAFC}"/>
              </a:ext>
            </a:extLst>
          </p:cNvPr>
          <p:cNvSpPr>
            <a:spLocks noGrp="1"/>
          </p:cNvSpPr>
          <p:nvPr>
            <p:ph idx="1"/>
          </p:nvPr>
        </p:nvSpPr>
        <p:spPr>
          <a:xfrm>
            <a:off x="6270162" y="457201"/>
            <a:ext cx="5085226"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10EB228-A180-4DF6-9D5B-2CF86B6B9BB0}"/>
              </a:ext>
            </a:extLst>
          </p:cNvPr>
          <p:cNvSpPr>
            <a:spLocks noGrp="1"/>
          </p:cNvSpPr>
          <p:nvPr>
            <p:ph type="body" sz="half" idx="2"/>
          </p:nvPr>
        </p:nvSpPr>
        <p:spPr>
          <a:xfrm>
            <a:off x="484552" y="2514600"/>
            <a:ext cx="5287234"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13719-D65D-4BAE-97B7-FAE8F39982EF}"/>
              </a:ext>
            </a:extLst>
          </p:cNvPr>
          <p:cNvSpPr>
            <a:spLocks noGrp="1"/>
          </p:cNvSpPr>
          <p:nvPr>
            <p:ph type="dt" sz="half" idx="10"/>
          </p:nvPr>
        </p:nvSpPr>
        <p:spPr/>
        <p:txBody>
          <a:bodyPr/>
          <a:lstStyle/>
          <a:p>
            <a:fld id="{6E441C83-1089-48B9-8B65-293D4C236D35}" type="datetime1">
              <a:rPr lang="en-US" smtClean="0"/>
              <a:t>1/29/2023</a:t>
            </a:fld>
            <a:endParaRPr lang="en-US"/>
          </a:p>
        </p:txBody>
      </p:sp>
      <p:sp>
        <p:nvSpPr>
          <p:cNvPr id="6" name="Footer Placeholder 5">
            <a:extLst>
              <a:ext uri="{FF2B5EF4-FFF2-40B4-BE49-F238E27FC236}">
                <a16:creationId xmlns:a16="http://schemas.microsoft.com/office/drawing/2014/main" id="{F747F5BB-DC3C-45D1-A0D2-05168FECA2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344BA3-19DB-4072-9A2C-08C92361AF9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036733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0A6909D-DC0B-4221-8140-21E981D896AF}"/>
              </a:ext>
            </a:extLst>
          </p:cNvPr>
          <p:cNvGrpSpPr/>
          <p:nvPr/>
        </p:nvGrpSpPr>
        <p:grpSpPr>
          <a:xfrm>
            <a:off x="2" y="0"/>
            <a:ext cx="6095998" cy="6858002"/>
            <a:chOff x="1" y="4563942"/>
            <a:chExt cx="12192005" cy="2294060"/>
          </a:xfrm>
        </p:grpSpPr>
        <p:sp>
          <p:nvSpPr>
            <p:cNvPr id="9" name="Rectangle 8">
              <a:extLst>
                <a:ext uri="{FF2B5EF4-FFF2-40B4-BE49-F238E27FC236}">
                  <a16:creationId xmlns:a16="http://schemas.microsoft.com/office/drawing/2014/main" id="{53D581C2-F39E-4958-A3F3-BB65AB1C5E66}"/>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D77040-27EF-4D2C-8D34-32337B0C8544}"/>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1A26D20-69F8-4BBC-98C0-BEB470AB8284}"/>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7B6BC-4B2A-4001-9634-47473F82701E}"/>
              </a:ext>
            </a:extLst>
          </p:cNvPr>
          <p:cNvSpPr>
            <a:spLocks noGrp="1"/>
          </p:cNvSpPr>
          <p:nvPr>
            <p:ph type="title"/>
          </p:nvPr>
        </p:nvSpPr>
        <p:spPr>
          <a:xfrm>
            <a:off x="484552" y="457200"/>
            <a:ext cx="5211519" cy="1600200"/>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497D074-2CCB-4AB8-A7A0-7847D3C1EF8A}"/>
              </a:ext>
            </a:extLst>
          </p:cNvPr>
          <p:cNvSpPr>
            <a:spLocks noGrp="1"/>
          </p:cNvSpPr>
          <p:nvPr>
            <p:ph type="pic" idx="1"/>
          </p:nvPr>
        </p:nvSpPr>
        <p:spPr>
          <a:xfrm>
            <a:off x="6270162" y="457201"/>
            <a:ext cx="5085226"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51FB94BD-D906-4213-9F31-1BE17A86F926}"/>
              </a:ext>
            </a:extLst>
          </p:cNvPr>
          <p:cNvSpPr>
            <a:spLocks noGrp="1"/>
          </p:cNvSpPr>
          <p:nvPr>
            <p:ph type="body" sz="half" idx="2"/>
          </p:nvPr>
        </p:nvSpPr>
        <p:spPr>
          <a:xfrm>
            <a:off x="484552" y="2514600"/>
            <a:ext cx="5211519"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1B8431-70CB-4E9F-8A49-CDFF18554212}"/>
              </a:ext>
            </a:extLst>
          </p:cNvPr>
          <p:cNvSpPr>
            <a:spLocks noGrp="1"/>
          </p:cNvSpPr>
          <p:nvPr>
            <p:ph type="dt" sz="half" idx="10"/>
          </p:nvPr>
        </p:nvSpPr>
        <p:spPr/>
        <p:txBody>
          <a:bodyPr/>
          <a:lstStyle/>
          <a:p>
            <a:fld id="{D162FE45-CC1E-47DB-8B82-6CF0636FBDB8}" type="datetime1">
              <a:rPr lang="en-US" smtClean="0"/>
              <a:t>1/29/2023</a:t>
            </a:fld>
            <a:endParaRPr lang="en-US"/>
          </a:p>
        </p:txBody>
      </p:sp>
      <p:sp>
        <p:nvSpPr>
          <p:cNvPr id="6" name="Footer Placeholder 5">
            <a:extLst>
              <a:ext uri="{FF2B5EF4-FFF2-40B4-BE49-F238E27FC236}">
                <a16:creationId xmlns:a16="http://schemas.microsoft.com/office/drawing/2014/main" id="{ADD2F293-170E-410E-88BF-187A63C5E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ED93A2-588D-43B5-B6FA-0B7892E6E13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88628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8A33-CB96-4CB1-9941-753BD0824C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3EB269-70DF-4510-A313-336226558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EA3CC-B2DC-4E87-826C-B885A7E62819}"/>
              </a:ext>
            </a:extLst>
          </p:cNvPr>
          <p:cNvSpPr>
            <a:spLocks noGrp="1"/>
          </p:cNvSpPr>
          <p:nvPr>
            <p:ph type="dt" sz="half" idx="10"/>
          </p:nvPr>
        </p:nvSpPr>
        <p:spPr/>
        <p:txBody>
          <a:bodyPr/>
          <a:lstStyle/>
          <a:p>
            <a:fld id="{836430B8-6059-41E5-A5DC-C07A76F5859A}" type="datetime1">
              <a:rPr lang="en-US" smtClean="0"/>
              <a:t>1/29/2023</a:t>
            </a:fld>
            <a:endParaRPr lang="en-US"/>
          </a:p>
        </p:txBody>
      </p:sp>
      <p:sp>
        <p:nvSpPr>
          <p:cNvPr id="5" name="Footer Placeholder 4">
            <a:extLst>
              <a:ext uri="{FF2B5EF4-FFF2-40B4-BE49-F238E27FC236}">
                <a16:creationId xmlns:a16="http://schemas.microsoft.com/office/drawing/2014/main" id="{7AF37F52-A7C4-4E21-A12A-02546D477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6031F-5A79-48A7-8EDC-DDD9A9E4B9F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421059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9188483-96C4-4E9C-AA6A-E70005461AEE}"/>
              </a:ext>
            </a:extLst>
          </p:cNvPr>
          <p:cNvSpPr/>
          <p:nvPr/>
        </p:nvSpPr>
        <p:spPr>
          <a:xfrm>
            <a:off x="9144000" y="0"/>
            <a:ext cx="3048000" cy="6854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0E4FCD54-7F0B-446E-9998-93E7BD7CE74D}"/>
              </a:ext>
            </a:extLst>
          </p:cNvPr>
          <p:cNvSpPr>
            <a:spLocks noGrp="1"/>
          </p:cNvSpPr>
          <p:nvPr>
            <p:ph type="title" orient="vert"/>
          </p:nvPr>
        </p:nvSpPr>
        <p:spPr>
          <a:xfrm>
            <a:off x="9534222" y="365125"/>
            <a:ext cx="2238678"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0766238-BBF1-4672-BC09-746C6967E5DF}"/>
              </a:ext>
            </a:extLst>
          </p:cNvPr>
          <p:cNvSpPr>
            <a:spLocks noGrp="1"/>
          </p:cNvSpPr>
          <p:nvPr>
            <p:ph type="body" orient="vert" idx="1"/>
          </p:nvPr>
        </p:nvSpPr>
        <p:spPr>
          <a:xfrm>
            <a:off x="484552" y="365125"/>
            <a:ext cx="8374062"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8F32A5-B67B-45C1-B454-12E9FBE0C869}"/>
              </a:ext>
            </a:extLst>
          </p:cNvPr>
          <p:cNvSpPr>
            <a:spLocks noGrp="1"/>
          </p:cNvSpPr>
          <p:nvPr>
            <p:ph type="dt" sz="half" idx="10"/>
          </p:nvPr>
        </p:nvSpPr>
        <p:spPr/>
        <p:txBody>
          <a:bodyPr/>
          <a:lstStyle/>
          <a:p>
            <a:fld id="{A09D0CB7-D16E-4358-B7F4-EA4A24554592}" type="datetime1">
              <a:rPr lang="en-US" smtClean="0"/>
              <a:t>1/29/2023</a:t>
            </a:fld>
            <a:endParaRPr lang="en-US"/>
          </a:p>
        </p:txBody>
      </p:sp>
      <p:sp>
        <p:nvSpPr>
          <p:cNvPr id="5" name="Footer Placeholder 4">
            <a:extLst>
              <a:ext uri="{FF2B5EF4-FFF2-40B4-BE49-F238E27FC236}">
                <a16:creationId xmlns:a16="http://schemas.microsoft.com/office/drawing/2014/main" id="{48E91896-9441-4636-89D5-84E5932A1EDB}"/>
              </a:ext>
            </a:extLst>
          </p:cNvPr>
          <p:cNvSpPr>
            <a:spLocks noGrp="1"/>
          </p:cNvSpPr>
          <p:nvPr>
            <p:ph type="ftr" sz="quarter" idx="11"/>
          </p:nvPr>
        </p:nvSpPr>
        <p:spPr>
          <a:xfrm>
            <a:off x="322811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88937DFE-7F48-4EB0-83BC-A93F342D2618}"/>
              </a:ext>
            </a:extLst>
          </p:cNvPr>
          <p:cNvSpPr>
            <a:spLocks noGrp="1"/>
          </p:cNvSpPr>
          <p:nvPr>
            <p:ph type="sldNum" sz="quarter" idx="12"/>
          </p:nvPr>
        </p:nvSpPr>
        <p:spPr/>
        <p:txBody>
          <a:bodyPr/>
          <a:lstStyle>
            <a:lvl1pPr>
              <a:defRPr>
                <a:solidFill>
                  <a:schemeClr val="bg1">
                    <a:alpha val="80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2430356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26A151-13BF-4305-A6DC-9DC7C9877195}"/>
              </a:ext>
            </a:extLst>
          </p:cNvPr>
          <p:cNvSpPr/>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DEE6AE3-3BCC-4B3B-AC4E-60F91014449A}"/>
              </a:ext>
            </a:extLst>
          </p:cNvPr>
          <p:cNvSpPr>
            <a:spLocks noGrp="1"/>
          </p:cNvSpPr>
          <p:nvPr>
            <p:ph type="title"/>
          </p:nvPr>
        </p:nvSpPr>
        <p:spPr>
          <a:xfrm>
            <a:off x="484552" y="365125"/>
            <a:ext cx="10869248" cy="168751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4CB514A-E7EA-41A8-ADBA-85CA1DF6D349}"/>
              </a:ext>
            </a:extLst>
          </p:cNvPr>
          <p:cNvSpPr>
            <a:spLocks noGrp="1"/>
          </p:cNvSpPr>
          <p:nvPr>
            <p:ph type="body" idx="1"/>
          </p:nvPr>
        </p:nvSpPr>
        <p:spPr>
          <a:xfrm>
            <a:off x="484552" y="2576513"/>
            <a:ext cx="10869248" cy="3600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9CB0BD-D6E3-4B3D-BCBB-6FECA5D6323C}"/>
              </a:ext>
            </a:extLst>
          </p:cNvPr>
          <p:cNvSpPr>
            <a:spLocks noGrp="1"/>
          </p:cNvSpPr>
          <p:nvPr>
            <p:ph type="dt" sz="half" idx="2"/>
          </p:nvPr>
        </p:nvSpPr>
        <p:spPr>
          <a:xfrm>
            <a:off x="146221" y="6357208"/>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1FC8E16-3C03-4238-9C6F-B34F3D10F77E}" type="datetime1">
              <a:rPr lang="en-US" smtClean="0"/>
              <a:t>1/29/2023</a:t>
            </a:fld>
            <a:endParaRPr lang="en-US" dirty="0"/>
          </a:p>
        </p:txBody>
      </p:sp>
      <p:sp>
        <p:nvSpPr>
          <p:cNvPr id="5" name="Footer Placeholder 4">
            <a:extLst>
              <a:ext uri="{FF2B5EF4-FFF2-40B4-BE49-F238E27FC236}">
                <a16:creationId xmlns:a16="http://schemas.microsoft.com/office/drawing/2014/main" id="{A84147F7-B466-4892-BE27-876F947515C8}"/>
              </a:ext>
            </a:extLst>
          </p:cNvPr>
          <p:cNvSpPr>
            <a:spLocks noGrp="1"/>
          </p:cNvSpPr>
          <p:nvPr>
            <p:ph type="ftr" sz="quarter" idx="3"/>
          </p:nvPr>
        </p:nvSpPr>
        <p:spPr>
          <a:xfrm>
            <a:off x="6270162" y="6356350"/>
            <a:ext cx="411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64B4FE0-65CC-4435-A6AF-150E52F35BB8}"/>
              </a:ext>
            </a:extLst>
          </p:cNvPr>
          <p:cNvSpPr>
            <a:spLocks noGrp="1"/>
          </p:cNvSpPr>
          <p:nvPr>
            <p:ph type="sldNum" sz="quarter" idx="4"/>
          </p:nvPr>
        </p:nvSpPr>
        <p:spPr>
          <a:xfrm>
            <a:off x="10764983" y="6356350"/>
            <a:ext cx="128079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3769194858"/>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1" r:id="rId6"/>
    <p:sldLayoutId id="2147483897" r:id="rId7"/>
    <p:sldLayoutId id="2147483898" r:id="rId8"/>
    <p:sldLayoutId id="2147483899" r:id="rId9"/>
    <p:sldLayoutId id="2147483900" r:id="rId10"/>
    <p:sldLayoutId id="2147483902" r:id="rId11"/>
  </p:sldLayoutIdLst>
  <p:hf sldNum="0" hdr="0" ftr="0" dt="0"/>
  <p:txStyles>
    <p:title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0" name="Rectangle 129">
            <a:extLst>
              <a:ext uri="{FF2B5EF4-FFF2-40B4-BE49-F238E27FC236}">
                <a16:creationId xmlns:a16="http://schemas.microsoft.com/office/drawing/2014/main" id="{26811A6C-040C-4C5A-8FF3-63EC6CC40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72EF3F9A-9717-4ACB-A30D-96694842C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95998" cy="4573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EF8F85EE-630F-EE69-F5FE-B65D219E6E06}"/>
              </a:ext>
            </a:extLst>
          </p:cNvPr>
          <p:cNvSpPr>
            <a:spLocks noGrp="1"/>
          </p:cNvSpPr>
          <p:nvPr>
            <p:ph type="ctrTitle"/>
          </p:nvPr>
        </p:nvSpPr>
        <p:spPr>
          <a:xfrm>
            <a:off x="484554" y="397275"/>
            <a:ext cx="5230446" cy="3761257"/>
          </a:xfrm>
        </p:spPr>
        <p:txBody>
          <a:bodyPr anchor="ctr">
            <a:normAutofit/>
          </a:bodyPr>
          <a:lstStyle/>
          <a:p>
            <a:r>
              <a:rPr lang="lt-LT"/>
              <a:t>Adomas Mickevičius</a:t>
            </a:r>
            <a:endParaRPr lang="en-US"/>
          </a:p>
        </p:txBody>
      </p:sp>
      <p:sp>
        <p:nvSpPr>
          <p:cNvPr id="3" name="Antrinis pavadinimas 2">
            <a:extLst>
              <a:ext uri="{FF2B5EF4-FFF2-40B4-BE49-F238E27FC236}">
                <a16:creationId xmlns:a16="http://schemas.microsoft.com/office/drawing/2014/main" id="{51DEF975-C72E-2C6A-0F9E-24F428D6D742}"/>
              </a:ext>
            </a:extLst>
          </p:cNvPr>
          <p:cNvSpPr>
            <a:spLocks noGrp="1"/>
          </p:cNvSpPr>
          <p:nvPr>
            <p:ph type="subTitle" idx="1"/>
          </p:nvPr>
        </p:nvSpPr>
        <p:spPr>
          <a:xfrm>
            <a:off x="351182" y="4846029"/>
            <a:ext cx="5363817" cy="1375512"/>
          </a:xfrm>
        </p:spPr>
        <p:txBody>
          <a:bodyPr anchor="ctr">
            <a:normAutofit/>
          </a:bodyPr>
          <a:lstStyle/>
          <a:p>
            <a:r>
              <a:rPr lang="en-US" b="0" i="0">
                <a:effectLst/>
                <a:latin typeface="Arial" panose="020B0604020202020204" pitchFamily="34" charset="0"/>
              </a:rPr>
              <a:t>1798 m. </a:t>
            </a:r>
            <a:r>
              <a:rPr lang="en-US" b="0" i="0" err="1">
                <a:effectLst/>
                <a:latin typeface="Arial" panose="020B0604020202020204" pitchFamily="34" charset="0"/>
              </a:rPr>
              <a:t>gruodžio</a:t>
            </a:r>
            <a:r>
              <a:rPr lang="en-US" b="0" i="0">
                <a:effectLst/>
                <a:latin typeface="Arial" panose="020B0604020202020204" pitchFamily="34" charset="0"/>
              </a:rPr>
              <a:t> 24 d. </a:t>
            </a:r>
            <a:r>
              <a:rPr lang="lt-LT" b="0" i="0">
                <a:effectLst/>
                <a:latin typeface="Arial" panose="020B0604020202020204" pitchFamily="34" charset="0"/>
              </a:rPr>
              <a:t> – 1855 m. lapkričio 26 d.</a:t>
            </a:r>
            <a:endParaRPr lang="en-US"/>
          </a:p>
        </p:txBody>
      </p:sp>
      <p:pic>
        <p:nvPicPr>
          <p:cNvPr id="5" name="Paveikslėlis 4" descr="Paveikslėlis, kuriame yra žinutė, asmuo, juoda, plaukai&#10;&#10;Automatiškai sugeneruotas aprašymas">
            <a:extLst>
              <a:ext uri="{FF2B5EF4-FFF2-40B4-BE49-F238E27FC236}">
                <a16:creationId xmlns:a16="http://schemas.microsoft.com/office/drawing/2014/main" id="{F7B3C686-3425-3585-E875-FADB20205013}"/>
              </a:ext>
            </a:extLst>
          </p:cNvPr>
          <p:cNvPicPr>
            <a:picLocks noChangeAspect="1"/>
          </p:cNvPicPr>
          <p:nvPr/>
        </p:nvPicPr>
        <p:blipFill rotWithShape="1">
          <a:blip r:embed="rId2"/>
          <a:srcRect r="-2" b="7748"/>
          <a:stretch/>
        </p:blipFill>
        <p:spPr>
          <a:xfrm>
            <a:off x="6095999" y="10"/>
            <a:ext cx="6096002" cy="6857990"/>
          </a:xfrm>
          <a:prstGeom prst="rect">
            <a:avLst/>
          </a:prstGeom>
        </p:spPr>
      </p:pic>
    </p:spTree>
    <p:extLst>
      <p:ext uri="{BB962C8B-B14F-4D97-AF65-F5344CB8AC3E}">
        <p14:creationId xmlns:p14="http://schemas.microsoft.com/office/powerpoint/2010/main" val="684818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204BB75-D681-EF20-6F66-B32B79465ED3}"/>
              </a:ext>
            </a:extLst>
          </p:cNvPr>
          <p:cNvSpPr>
            <a:spLocks noGrp="1"/>
          </p:cNvSpPr>
          <p:nvPr>
            <p:ph type="title"/>
          </p:nvPr>
        </p:nvSpPr>
        <p:spPr/>
        <p:txBody>
          <a:bodyPr/>
          <a:lstStyle/>
          <a:p>
            <a:pPr algn="ctr"/>
            <a:r>
              <a:rPr lang="en-US" dirty="0" err="1"/>
              <a:t>Adomas</a:t>
            </a:r>
            <a:r>
              <a:rPr lang="en-US" dirty="0"/>
              <a:t> </a:t>
            </a:r>
            <a:r>
              <a:rPr lang="en-US" dirty="0" err="1"/>
              <a:t>Mickevi</a:t>
            </a:r>
            <a:r>
              <a:rPr lang="lt-LT" dirty="0" err="1"/>
              <a:t>čius</a:t>
            </a:r>
            <a:endParaRPr lang="en-US" dirty="0"/>
          </a:p>
        </p:txBody>
      </p:sp>
      <p:sp>
        <p:nvSpPr>
          <p:cNvPr id="3" name="Turinio vietos rezervavimo ženklas 2">
            <a:extLst>
              <a:ext uri="{FF2B5EF4-FFF2-40B4-BE49-F238E27FC236}">
                <a16:creationId xmlns:a16="http://schemas.microsoft.com/office/drawing/2014/main" id="{D7A1AE78-102B-B652-03E1-CD2052A599A5}"/>
              </a:ext>
            </a:extLst>
          </p:cNvPr>
          <p:cNvSpPr>
            <a:spLocks noGrp="1"/>
          </p:cNvSpPr>
          <p:nvPr>
            <p:ph idx="1"/>
          </p:nvPr>
        </p:nvSpPr>
        <p:spPr/>
        <p:txBody>
          <a:bodyPr>
            <a:normAutofit/>
          </a:bodyPr>
          <a:lstStyle/>
          <a:p>
            <a:pPr marL="342900" indent="-342900">
              <a:buFont typeface="Wingdings" panose="05000000000000000000" pitchFamily="2" charset="2"/>
              <a:buChar char="Ø"/>
            </a:pPr>
            <a:r>
              <a:rPr lang="lt-LT" sz="2400" dirty="0">
                <a:solidFill>
                  <a:srgbClr val="5B565F"/>
                </a:solidFill>
                <a:latin typeface="Times New Roman" panose="02020603050405020304" pitchFamily="18" charset="0"/>
                <a:cs typeface="Times New Roman" panose="02020603050405020304" pitchFamily="18" charset="0"/>
              </a:rPr>
              <a:t>I</a:t>
            </a:r>
            <a:r>
              <a:rPr lang="lt-LT" sz="2400" b="0" i="0" dirty="0">
                <a:solidFill>
                  <a:srgbClr val="5B565F"/>
                </a:solidFill>
                <a:effectLst/>
                <a:latin typeface="Times New Roman" panose="02020603050405020304" pitchFamily="18" charset="0"/>
                <a:cs typeface="Times New Roman" panose="02020603050405020304" pitchFamily="18" charset="0"/>
              </a:rPr>
              <a:t>škiliausias XIX a. Lietuvos poetas, lenkų literatūros klasikas, reikšminga Europos Romantizmo figūra.</a:t>
            </a:r>
          </a:p>
          <a:p>
            <a:endParaRPr lang="en-US" sz="2400" b="0" i="0" dirty="0">
              <a:solidFill>
                <a:srgbClr val="5B565F"/>
              </a:solidFill>
              <a:effectLst/>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lt-LT" sz="2400" b="0" i="0" dirty="0">
                <a:solidFill>
                  <a:srgbClr val="5B565F"/>
                </a:solidFill>
                <a:effectLst/>
                <a:latin typeface="Times New Roman" panose="02020603050405020304" pitchFamily="18" charset="0"/>
                <a:cs typeface="Times New Roman" panose="02020603050405020304" pitchFamily="18" charset="0"/>
              </a:rPr>
              <a:t>Gimė Naugarduke (dab. vakarų Baltarusija, Gardino sritis), smulkiųjų bajorų šeimoje. Tėvas Mikalojus Mickevičius, Naugarduko advokatas, buvęs Tado Kosciuškos sukilimo dalyvis, namuose palaikė Vyriausiojo vado kultą, senosios Respublikos patriotinę dvasią.</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103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6B261F-632C-43DC-8DC7-7723B3682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524C7F-EE50-42C5-9434-7C78CE044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3644"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817F9655-2584-031A-F098-0D862E255C53}"/>
              </a:ext>
            </a:extLst>
          </p:cNvPr>
          <p:cNvSpPr>
            <a:spLocks noGrp="1"/>
          </p:cNvSpPr>
          <p:nvPr>
            <p:ph idx="1"/>
          </p:nvPr>
        </p:nvSpPr>
        <p:spPr>
          <a:xfrm>
            <a:off x="484552" y="934720"/>
            <a:ext cx="5022630" cy="5242243"/>
          </a:xfrm>
        </p:spPr>
        <p:txBody>
          <a:bodyPr>
            <a:normAutofit/>
          </a:bodyPr>
          <a:lstStyle/>
          <a:p>
            <a:r>
              <a:rPr lang="lt-LT" sz="2800" b="0" i="0" dirty="0">
                <a:solidFill>
                  <a:schemeClr val="bg1"/>
                </a:solidFill>
                <a:effectLst/>
                <a:latin typeface="Times New Roman" panose="02020603050405020304" pitchFamily="18" charset="0"/>
                <a:cs typeface="Times New Roman" panose="02020603050405020304" pitchFamily="18" charset="0"/>
              </a:rPr>
              <a:t>1807–1815 m. Adomas Mickevičius mokėsi Naugarduko apskritinėje mokykloje, vadovaujamoje vienuolių dominikonų, ją baigęs įstojo į Vilniaus universitetą – iš pradžių į Fizikos ir matematikos, vėliau perėjo į Literatūros ir laisvųjų menų fakultetą.</a:t>
            </a:r>
            <a:endParaRPr lang="en-US" sz="2800" dirty="0">
              <a:solidFill>
                <a:schemeClr val="bg1"/>
              </a:solidFill>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2693E9D0-DDC1-9401-5346-6545BEAF5FEB}"/>
              </a:ext>
            </a:extLst>
          </p:cNvPr>
          <p:cNvPicPr>
            <a:picLocks noChangeAspect="1"/>
          </p:cNvPicPr>
          <p:nvPr/>
        </p:nvPicPr>
        <p:blipFill rotWithShape="1">
          <a:blip r:embed="rId2"/>
          <a:srcRect l="38710" r="10966"/>
          <a:stretch/>
        </p:blipFill>
        <p:spPr>
          <a:xfrm>
            <a:off x="6083644" y="10"/>
            <a:ext cx="6108356" cy="6857990"/>
          </a:xfrm>
          <a:prstGeom prst="rect">
            <a:avLst/>
          </a:prstGeom>
        </p:spPr>
      </p:pic>
    </p:spTree>
    <p:extLst>
      <p:ext uri="{BB962C8B-B14F-4D97-AF65-F5344CB8AC3E}">
        <p14:creationId xmlns:p14="http://schemas.microsoft.com/office/powerpoint/2010/main" val="663542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DDAA74B-8E81-4F15-BC0F-4050965FF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6A2B6FF-98AF-4A0F-AAA9-F291A7D2D5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429000"/>
            <a:ext cx="6083644" cy="3429000"/>
            <a:chOff x="6096002" y="-9073"/>
            <a:chExt cx="6095998" cy="6867073"/>
          </a:xfrm>
        </p:grpSpPr>
        <p:sp>
          <p:nvSpPr>
            <p:cNvPr id="12" name="Rectangle 11">
              <a:extLst>
                <a:ext uri="{FF2B5EF4-FFF2-40B4-BE49-F238E27FC236}">
                  <a16:creationId xmlns:a16="http://schemas.microsoft.com/office/drawing/2014/main" id="{53A2D870-BA00-4DBB-BF6E-782BAFEDC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9073"/>
              <a:ext cx="6095998" cy="68670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FD376E6-424C-4887-B673-6B4126758B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6987"/>
              <a:ext cx="6095998" cy="6864987"/>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a:extLst>
              <a:ext uri="{FF2B5EF4-FFF2-40B4-BE49-F238E27FC236}">
                <a16:creationId xmlns:a16="http://schemas.microsoft.com/office/drawing/2014/main" id="{374CD4C6-F07B-411C-876A-727559731F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83644"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5D7BFE7D-F4B6-F9E4-056A-0DC3C75CC010}"/>
              </a:ext>
            </a:extLst>
          </p:cNvPr>
          <p:cNvSpPr>
            <a:spLocks noGrp="1"/>
          </p:cNvSpPr>
          <p:nvPr>
            <p:ph idx="1"/>
          </p:nvPr>
        </p:nvSpPr>
        <p:spPr>
          <a:xfrm>
            <a:off x="484552" y="396241"/>
            <a:ext cx="5022630" cy="5780722"/>
          </a:xfrm>
        </p:spPr>
        <p:txBody>
          <a:bodyPr>
            <a:noAutofit/>
          </a:bodyPr>
          <a:lstStyle/>
          <a:p>
            <a:pPr>
              <a:lnSpc>
                <a:spcPct val="110000"/>
              </a:lnSpc>
            </a:pPr>
            <a:r>
              <a:rPr lang="lt-LT" sz="2400" b="0" i="0" dirty="0">
                <a:effectLst/>
                <a:latin typeface="Times New Roman" panose="02020603050405020304" pitchFamily="18" charset="0"/>
                <a:cs typeface="Times New Roman" panose="02020603050405020304" pitchFamily="18" charset="0"/>
              </a:rPr>
              <a:t> 1817 m. rudenį kartu su kitais studentais įkūrė Filomatų, „mokslo bičiulių“, draugiją, kurioje siekė intelektualinio bei moralinio tobulėjimo, vėliau svarbi tapo ir patriotinė veikla. </a:t>
            </a:r>
          </a:p>
          <a:p>
            <a:pPr>
              <a:lnSpc>
                <a:spcPct val="110000"/>
              </a:lnSpc>
            </a:pPr>
            <a:endParaRPr lang="lt-LT" sz="2400" dirty="0">
              <a:latin typeface="Times New Roman" panose="02020603050405020304" pitchFamily="18" charset="0"/>
              <a:cs typeface="Times New Roman" panose="02020603050405020304" pitchFamily="18" charset="0"/>
            </a:endParaRPr>
          </a:p>
          <a:p>
            <a:pPr>
              <a:lnSpc>
                <a:spcPct val="110000"/>
              </a:lnSpc>
            </a:pPr>
            <a:r>
              <a:rPr lang="lt-LT" sz="2400" dirty="0">
                <a:latin typeface="Times New Roman" panose="02020603050405020304" pitchFamily="18" charset="0"/>
                <a:cs typeface="Times New Roman" panose="02020603050405020304" pitchFamily="18" charset="0"/>
              </a:rPr>
              <a:t>,,Mokslo bičiulių“ draugiją sudarė žmonės, iš istorinės Lietuvos bajorų šeimų: Tomas </a:t>
            </a:r>
            <a:r>
              <a:rPr lang="lt-LT" sz="2400" dirty="0" err="1">
                <a:latin typeface="Times New Roman" panose="02020603050405020304" pitchFamily="18" charset="0"/>
                <a:cs typeface="Times New Roman" panose="02020603050405020304" pitchFamily="18" charset="0"/>
              </a:rPr>
              <a:t>Zanas</a:t>
            </a:r>
            <a:r>
              <a:rPr lang="lt-LT" sz="2400" dirty="0">
                <a:latin typeface="Times New Roman" panose="02020603050405020304" pitchFamily="18" charset="0"/>
                <a:cs typeface="Times New Roman" panose="02020603050405020304" pitchFamily="18" charset="0"/>
              </a:rPr>
              <a:t> (1796–1855), Jonas </a:t>
            </a:r>
            <a:r>
              <a:rPr lang="lt-LT" sz="2400" dirty="0" err="1">
                <a:latin typeface="Times New Roman" panose="02020603050405020304" pitchFamily="18" charset="0"/>
                <a:cs typeface="Times New Roman" panose="02020603050405020304" pitchFamily="18" charset="0"/>
              </a:rPr>
              <a:t>Čečiotas</a:t>
            </a:r>
            <a:r>
              <a:rPr lang="lt-LT" sz="2400" dirty="0">
                <a:latin typeface="Times New Roman" panose="02020603050405020304" pitchFamily="18" charset="0"/>
                <a:cs typeface="Times New Roman" panose="02020603050405020304" pitchFamily="18" charset="0"/>
              </a:rPr>
              <a:t> (1796–1847), Juozapas </a:t>
            </a:r>
            <a:r>
              <a:rPr lang="lt-LT" sz="2400" dirty="0" err="1">
                <a:latin typeface="Times New Roman" panose="02020603050405020304" pitchFamily="18" charset="0"/>
                <a:cs typeface="Times New Roman" panose="02020603050405020304" pitchFamily="18" charset="0"/>
              </a:rPr>
              <a:t>Ježovskis</a:t>
            </a:r>
            <a:r>
              <a:rPr lang="lt-LT" sz="2400" dirty="0">
                <a:latin typeface="Times New Roman" panose="02020603050405020304" pitchFamily="18" charset="0"/>
                <a:cs typeface="Times New Roman" panose="02020603050405020304" pitchFamily="18" charset="0"/>
              </a:rPr>
              <a:t> (1798–1855), Pranciškus </a:t>
            </a:r>
            <a:r>
              <a:rPr lang="lt-LT" sz="2400" dirty="0" err="1">
                <a:latin typeface="Times New Roman" panose="02020603050405020304" pitchFamily="18" charset="0"/>
                <a:cs typeface="Times New Roman" panose="02020603050405020304" pitchFamily="18" charset="0"/>
              </a:rPr>
              <a:t>Malevskis</a:t>
            </a:r>
            <a:r>
              <a:rPr lang="lt-LT" sz="2400" dirty="0">
                <a:latin typeface="Times New Roman" panose="02020603050405020304" pitchFamily="18" charset="0"/>
                <a:cs typeface="Times New Roman" panose="02020603050405020304" pitchFamily="18" charset="0"/>
              </a:rPr>
              <a:t> (1799–1870), Anupras Petraškevičius (1794–1863).</a:t>
            </a:r>
            <a:endParaRPr lang="en-US" sz="2400" dirty="0">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23F7C909-DB20-B261-7478-7DF507751518}"/>
              </a:ext>
            </a:extLst>
          </p:cNvPr>
          <p:cNvPicPr>
            <a:picLocks noChangeAspect="1"/>
          </p:cNvPicPr>
          <p:nvPr/>
        </p:nvPicPr>
        <p:blipFill>
          <a:blip r:embed="rId2"/>
          <a:stretch>
            <a:fillRect/>
          </a:stretch>
        </p:blipFill>
        <p:spPr>
          <a:xfrm>
            <a:off x="6941310" y="609599"/>
            <a:ext cx="4381473" cy="5520657"/>
          </a:xfrm>
          <a:prstGeom prst="rect">
            <a:avLst/>
          </a:prstGeom>
        </p:spPr>
      </p:pic>
    </p:spTree>
    <p:extLst>
      <p:ext uri="{BB962C8B-B14F-4D97-AF65-F5344CB8AC3E}">
        <p14:creationId xmlns:p14="http://schemas.microsoft.com/office/powerpoint/2010/main" val="2256753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AF15C8E-093E-4823-A12A-001BAA62B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D60431E-798D-4248-A1D0-B87A35F899D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3048000" cy="4562285"/>
            <a:chOff x="-1" y="0"/>
            <a:chExt cx="3048000" cy="4562285"/>
          </a:xfrm>
        </p:grpSpPr>
        <p:sp>
          <p:nvSpPr>
            <p:cNvPr id="11" name="Rectangle 10">
              <a:extLst>
                <a:ext uri="{FF2B5EF4-FFF2-40B4-BE49-F238E27FC236}">
                  <a16:creationId xmlns:a16="http://schemas.microsoft.com/office/drawing/2014/main" id="{423529E9-1CA0-4F22-9E2E-6C4014C2E4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047998" cy="4562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1E42691-FAA3-4953-BE2C-931DA3EBEB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047997" cy="4562285"/>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8DC60494-71A0-4561-A012-BA2338D0D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2285"/>
            <a:ext cx="12192000" cy="2295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urinio vietos rezervavimo ženklas 2">
            <a:extLst>
              <a:ext uri="{FF2B5EF4-FFF2-40B4-BE49-F238E27FC236}">
                <a16:creationId xmlns:a16="http://schemas.microsoft.com/office/drawing/2014/main" id="{534624D3-4599-8BC9-2CB0-878B45A46ED5}"/>
              </a:ext>
            </a:extLst>
          </p:cNvPr>
          <p:cNvSpPr>
            <a:spLocks noGrp="1"/>
          </p:cNvSpPr>
          <p:nvPr>
            <p:ph idx="1"/>
          </p:nvPr>
        </p:nvSpPr>
        <p:spPr>
          <a:xfrm>
            <a:off x="1016000" y="588834"/>
            <a:ext cx="10337801" cy="4562285"/>
          </a:xfrm>
        </p:spPr>
        <p:txBody>
          <a:bodyPr>
            <a:normAutofit/>
          </a:bodyPr>
          <a:lstStyle/>
          <a:p>
            <a:pPr marL="342900" indent="-342900">
              <a:buFont typeface="Wingdings" panose="05000000000000000000" pitchFamily="2" charset="2"/>
              <a:buChar char="Ø"/>
            </a:pPr>
            <a:r>
              <a:rPr lang="lt-LT" sz="2400" b="0" i="0" dirty="0">
                <a:effectLst/>
                <a:latin typeface="Times New Roman" panose="02020603050405020304" pitchFamily="18" charset="0"/>
                <a:cs typeface="Times New Roman" panose="02020603050405020304" pitchFamily="18" charset="0"/>
              </a:rPr>
              <a:t>Draugija studentams buvo savitos kūrybinės dirbtuvės, kuriose trys jos poetai – Mickevičius, </a:t>
            </a:r>
            <a:r>
              <a:rPr lang="lt-LT" sz="2400" b="0" i="0" dirty="0" err="1">
                <a:effectLst/>
                <a:latin typeface="Times New Roman" panose="02020603050405020304" pitchFamily="18" charset="0"/>
                <a:cs typeface="Times New Roman" panose="02020603050405020304" pitchFamily="18" charset="0"/>
              </a:rPr>
              <a:t>Zanas</a:t>
            </a:r>
            <a:r>
              <a:rPr lang="lt-LT" sz="2400" b="0" i="0" dirty="0">
                <a:effectLst/>
                <a:latin typeface="Times New Roman" panose="02020603050405020304" pitchFamily="18" charset="0"/>
                <a:cs typeface="Times New Roman" panose="02020603050405020304" pitchFamily="18" charset="0"/>
              </a:rPr>
              <a:t> ir </a:t>
            </a:r>
            <a:r>
              <a:rPr lang="lt-LT" sz="2400" b="0" i="0" dirty="0" err="1">
                <a:effectLst/>
                <a:latin typeface="Times New Roman" panose="02020603050405020304" pitchFamily="18" charset="0"/>
                <a:cs typeface="Times New Roman" panose="02020603050405020304" pitchFamily="18" charset="0"/>
              </a:rPr>
              <a:t>Čečiotas</a:t>
            </a:r>
            <a:r>
              <a:rPr lang="lt-LT" sz="2400" b="0" i="0" dirty="0">
                <a:effectLst/>
                <a:latin typeface="Times New Roman" panose="02020603050405020304" pitchFamily="18" charset="0"/>
                <a:cs typeface="Times New Roman" panose="02020603050405020304" pitchFamily="18" charset="0"/>
              </a:rPr>
              <a:t> – skaitydavo eiles, vykdavo poetų turnyrai. </a:t>
            </a:r>
          </a:p>
          <a:p>
            <a:pPr marL="342900" indent="-342900">
              <a:buFont typeface="Wingdings" panose="05000000000000000000" pitchFamily="2" charset="2"/>
              <a:buChar char="Ø"/>
            </a:pPr>
            <a:endParaRPr lang="lt-LT"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lt-LT" sz="2400" b="0" i="0" dirty="0">
                <a:effectLst/>
                <a:latin typeface="Times New Roman" panose="02020603050405020304" pitchFamily="18" charset="0"/>
                <a:cs typeface="Times New Roman" panose="02020603050405020304" pitchFamily="18" charset="0"/>
              </a:rPr>
              <a:t>Filomatų kūryboje iš pradžių dominavo </a:t>
            </a:r>
            <a:r>
              <a:rPr lang="lt-LT" sz="2400" b="1" i="0" dirty="0">
                <a:effectLst/>
                <a:latin typeface="Times New Roman" panose="02020603050405020304" pitchFamily="18" charset="0"/>
                <a:cs typeface="Times New Roman" panose="02020603050405020304" pitchFamily="18" charset="0"/>
              </a:rPr>
              <a:t>Apšvietos literatūriniai orientyrai</a:t>
            </a:r>
            <a:r>
              <a:rPr lang="lt-LT" sz="2400" b="0" i="0" dirty="0">
                <a:effectLst/>
                <a:latin typeface="Times New Roman" panose="02020603050405020304" pitchFamily="18" charset="0"/>
                <a:cs typeface="Times New Roman" panose="02020603050405020304" pitchFamily="18" charset="0"/>
              </a:rPr>
              <a:t>. Ypač populiari buvo </a:t>
            </a:r>
            <a:r>
              <a:rPr lang="lt-LT" sz="2400" b="1" i="0" dirty="0">
                <a:effectLst/>
                <a:latin typeface="Times New Roman" panose="02020603050405020304" pitchFamily="18" charset="0"/>
                <a:cs typeface="Times New Roman" panose="02020603050405020304" pitchFamily="18" charset="0"/>
              </a:rPr>
              <a:t>Voltero</a:t>
            </a:r>
            <a:r>
              <a:rPr lang="lt-LT" sz="2400" b="0" i="0" dirty="0">
                <a:effectLst/>
                <a:latin typeface="Times New Roman" panose="02020603050405020304" pitchFamily="18" charset="0"/>
                <a:cs typeface="Times New Roman" panose="02020603050405020304" pitchFamily="18" charset="0"/>
              </a:rPr>
              <a:t> (</a:t>
            </a:r>
            <a:r>
              <a:rPr lang="lt-LT" sz="2400" b="0" i="0" dirty="0" err="1">
                <a:effectLst/>
                <a:latin typeface="Times New Roman" panose="02020603050405020304" pitchFamily="18" charset="0"/>
                <a:cs typeface="Times New Roman" panose="02020603050405020304" pitchFamily="18" charset="0"/>
              </a:rPr>
              <a:t>Voltaire</a:t>
            </a:r>
            <a:r>
              <a:rPr lang="lt-LT" sz="2400" b="0" i="0" dirty="0">
                <a:effectLst/>
                <a:latin typeface="Times New Roman" panose="02020603050405020304" pitchFamily="18" charset="0"/>
                <a:cs typeface="Times New Roman" panose="02020603050405020304" pitchFamily="18" charset="0"/>
              </a:rPr>
              <a:t>, 1694–1778) kūryba: Mickevičius sukūrė ir filomatų susirinkimuose skaitė jo poemų </a:t>
            </a:r>
            <a:r>
              <a:rPr lang="lt-LT" sz="2400" b="0" i="0" dirty="0" err="1">
                <a:effectLst/>
                <a:latin typeface="Times New Roman" panose="02020603050405020304" pitchFamily="18" charset="0"/>
                <a:cs typeface="Times New Roman" panose="02020603050405020304" pitchFamily="18" charset="0"/>
              </a:rPr>
              <a:t>perdirbinius</a:t>
            </a:r>
            <a:r>
              <a:rPr lang="lt-LT" sz="2400" b="0" i="0" dirty="0">
                <a:effectLst/>
                <a:latin typeface="Times New Roman" panose="02020603050405020304" pitchFamily="18" charset="0"/>
                <a:cs typeface="Times New Roman" panose="02020603050405020304" pitchFamily="18" charset="0"/>
              </a:rPr>
              <a:t> „</a:t>
            </a:r>
            <a:r>
              <a:rPr lang="lt-LT" sz="2400" b="0" i="0" dirty="0" err="1">
                <a:effectLst/>
                <a:latin typeface="Times New Roman" panose="02020603050405020304" pitchFamily="18" charset="0"/>
                <a:cs typeface="Times New Roman" panose="02020603050405020304" pitchFamily="18" charset="0"/>
              </a:rPr>
              <a:t>Mieško</a:t>
            </a:r>
            <a:r>
              <a:rPr lang="lt-LT" sz="2400" b="0" i="0" dirty="0">
                <a:effectLst/>
                <a:latin typeface="Times New Roman" panose="02020603050405020304" pitchFamily="18" charset="0"/>
                <a:cs typeface="Times New Roman" panose="02020603050405020304" pitchFamily="18" charset="0"/>
              </a:rPr>
              <a:t>, Naugarduko kunigaikštis“, „Ponia Anelė“. 1818 m. debiutavo Vilniaus spaudoje meistrišku klasicistinės stilistikos eilėraščiu „Miesto žiema“.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015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6B261F-632C-43DC-8DC7-7723B3682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524C7F-EE50-42C5-9434-7C78CE044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7A74903C-3FA9-B3C7-59E0-36C11C642AA9}"/>
              </a:ext>
            </a:extLst>
          </p:cNvPr>
          <p:cNvSpPr>
            <a:spLocks noGrp="1"/>
          </p:cNvSpPr>
          <p:nvPr>
            <p:ph idx="1"/>
          </p:nvPr>
        </p:nvSpPr>
        <p:spPr>
          <a:xfrm>
            <a:off x="484552" y="531905"/>
            <a:ext cx="5022630" cy="5645058"/>
          </a:xfrm>
        </p:spPr>
        <p:txBody>
          <a:bodyPr>
            <a:normAutofit fontScale="92500" lnSpcReduction="20000"/>
          </a:bodyPr>
          <a:lstStyle/>
          <a:p>
            <a:pPr marL="342900" indent="-342900">
              <a:lnSpc>
                <a:spcPct val="110000"/>
              </a:lnSpc>
              <a:buFont typeface="Wingdings" panose="05000000000000000000" pitchFamily="2" charset="2"/>
              <a:buChar char="Ø"/>
            </a:pPr>
            <a:r>
              <a:rPr lang="lt-LT" dirty="0">
                <a:solidFill>
                  <a:schemeClr val="bg1"/>
                </a:solidFill>
                <a:latin typeface="Times New Roman" panose="02020603050405020304" pitchFamily="18" charset="0"/>
                <a:cs typeface="Times New Roman" panose="02020603050405020304" pitchFamily="18" charset="0"/>
              </a:rPr>
              <a:t>Į</a:t>
            </a:r>
            <a:r>
              <a:rPr lang="lt-LT" b="0" i="0" dirty="0">
                <a:solidFill>
                  <a:schemeClr val="bg1"/>
                </a:solidFill>
                <a:effectLst/>
                <a:latin typeface="Times New Roman" panose="02020603050405020304" pitchFamily="18" charset="0"/>
                <a:cs typeface="Times New Roman" panose="02020603050405020304" pitchFamily="18" charset="0"/>
              </a:rPr>
              <a:t> filomatų akiratį pateko ir Romantizmo judėjimą skirtingose šalyse įžiebę autoriai – Žanas Žakas Ruso (</a:t>
            </a:r>
            <a:r>
              <a:rPr lang="lt-LT" b="0" i="0" dirty="0" err="1">
                <a:solidFill>
                  <a:schemeClr val="bg1"/>
                </a:solidFill>
                <a:effectLst/>
                <a:latin typeface="Times New Roman" panose="02020603050405020304" pitchFamily="18" charset="0"/>
                <a:cs typeface="Times New Roman" panose="02020603050405020304" pitchFamily="18" charset="0"/>
              </a:rPr>
              <a:t>Jean-Jacques</a:t>
            </a:r>
            <a:r>
              <a:rPr lang="lt-LT" b="0" i="0" dirty="0">
                <a:solidFill>
                  <a:schemeClr val="bg1"/>
                </a:solidFill>
                <a:effectLst/>
                <a:latin typeface="Times New Roman" panose="02020603050405020304" pitchFamily="18" charset="0"/>
                <a:cs typeface="Times New Roman" panose="02020603050405020304" pitchFamily="18" charset="0"/>
              </a:rPr>
              <a:t> </a:t>
            </a:r>
            <a:r>
              <a:rPr lang="lt-LT" b="0" i="0" dirty="0" err="1">
                <a:solidFill>
                  <a:schemeClr val="bg1"/>
                </a:solidFill>
                <a:effectLst/>
                <a:latin typeface="Times New Roman" panose="02020603050405020304" pitchFamily="18" charset="0"/>
                <a:cs typeface="Times New Roman" panose="02020603050405020304" pitchFamily="18" charset="0"/>
              </a:rPr>
              <a:t>Rousseau</a:t>
            </a:r>
            <a:r>
              <a:rPr lang="lt-LT" b="0" i="0" dirty="0">
                <a:solidFill>
                  <a:schemeClr val="bg1"/>
                </a:solidFill>
                <a:effectLst/>
                <a:latin typeface="Times New Roman" panose="02020603050405020304" pitchFamily="18" charset="0"/>
                <a:cs typeface="Times New Roman" panose="02020603050405020304" pitchFamily="18" charset="0"/>
              </a:rPr>
              <a:t>), Johanas Volfgangas Gėtė (</a:t>
            </a:r>
            <a:r>
              <a:rPr lang="lt-LT" b="0" i="0" dirty="0" err="1">
                <a:solidFill>
                  <a:schemeClr val="bg1"/>
                </a:solidFill>
                <a:effectLst/>
                <a:latin typeface="Times New Roman" panose="02020603050405020304" pitchFamily="18" charset="0"/>
                <a:cs typeface="Times New Roman" panose="02020603050405020304" pitchFamily="18" charset="0"/>
              </a:rPr>
              <a:t>Johann</a:t>
            </a:r>
            <a:r>
              <a:rPr lang="lt-LT" b="0" i="0" dirty="0">
                <a:solidFill>
                  <a:schemeClr val="bg1"/>
                </a:solidFill>
                <a:effectLst/>
                <a:latin typeface="Times New Roman" panose="02020603050405020304" pitchFamily="18" charset="0"/>
                <a:cs typeface="Times New Roman" panose="02020603050405020304" pitchFamily="18" charset="0"/>
              </a:rPr>
              <a:t> </a:t>
            </a:r>
            <a:r>
              <a:rPr lang="lt-LT" b="0" i="0" dirty="0" err="1">
                <a:solidFill>
                  <a:schemeClr val="bg1"/>
                </a:solidFill>
                <a:effectLst/>
                <a:latin typeface="Times New Roman" panose="02020603050405020304" pitchFamily="18" charset="0"/>
                <a:cs typeface="Times New Roman" panose="02020603050405020304" pitchFamily="18" charset="0"/>
              </a:rPr>
              <a:t>Wolfgang</a:t>
            </a:r>
            <a:r>
              <a:rPr lang="lt-LT" b="0" i="0" dirty="0">
                <a:solidFill>
                  <a:schemeClr val="bg1"/>
                </a:solidFill>
                <a:effectLst/>
                <a:latin typeface="Times New Roman" panose="02020603050405020304" pitchFamily="18" charset="0"/>
                <a:cs typeface="Times New Roman" panose="02020603050405020304" pitchFamily="18" charset="0"/>
              </a:rPr>
              <a:t> </a:t>
            </a:r>
            <a:r>
              <a:rPr lang="lt-LT" b="0" i="0" dirty="0" err="1">
                <a:solidFill>
                  <a:schemeClr val="bg1"/>
                </a:solidFill>
                <a:effectLst/>
                <a:latin typeface="Times New Roman" panose="02020603050405020304" pitchFamily="18" charset="0"/>
                <a:cs typeface="Times New Roman" panose="02020603050405020304" pitchFamily="18" charset="0"/>
              </a:rPr>
              <a:t>von</a:t>
            </a:r>
            <a:r>
              <a:rPr lang="lt-LT" b="0" i="0" dirty="0">
                <a:solidFill>
                  <a:schemeClr val="bg1"/>
                </a:solidFill>
                <a:effectLst/>
                <a:latin typeface="Times New Roman" panose="02020603050405020304" pitchFamily="18" charset="0"/>
                <a:cs typeface="Times New Roman" panose="02020603050405020304" pitchFamily="18" charset="0"/>
              </a:rPr>
              <a:t> </a:t>
            </a:r>
            <a:r>
              <a:rPr lang="lt-LT" b="0" i="0" dirty="0" err="1">
                <a:solidFill>
                  <a:schemeClr val="bg1"/>
                </a:solidFill>
                <a:effectLst/>
                <a:latin typeface="Times New Roman" panose="02020603050405020304" pitchFamily="18" charset="0"/>
                <a:cs typeface="Times New Roman" panose="02020603050405020304" pitchFamily="18" charset="0"/>
              </a:rPr>
              <a:t>Goethe</a:t>
            </a:r>
            <a:r>
              <a:rPr lang="lt-LT" b="0" i="0" dirty="0">
                <a:solidFill>
                  <a:schemeClr val="bg1"/>
                </a:solidFill>
                <a:effectLst/>
                <a:latin typeface="Times New Roman" panose="02020603050405020304" pitchFamily="18" charset="0"/>
                <a:cs typeface="Times New Roman" panose="02020603050405020304" pitchFamily="18" charset="0"/>
              </a:rPr>
              <a:t>), Frydrichas Šileris (</a:t>
            </a:r>
            <a:r>
              <a:rPr lang="lt-LT" b="0" i="0" dirty="0" err="1">
                <a:solidFill>
                  <a:schemeClr val="bg1"/>
                </a:solidFill>
                <a:effectLst/>
                <a:latin typeface="Times New Roman" panose="02020603050405020304" pitchFamily="18" charset="0"/>
                <a:cs typeface="Times New Roman" panose="02020603050405020304" pitchFamily="18" charset="0"/>
              </a:rPr>
              <a:t>Friedrich</a:t>
            </a:r>
            <a:r>
              <a:rPr lang="lt-LT" b="0" i="0" dirty="0">
                <a:solidFill>
                  <a:schemeClr val="bg1"/>
                </a:solidFill>
                <a:effectLst/>
                <a:latin typeface="Times New Roman" panose="02020603050405020304" pitchFamily="18" charset="0"/>
                <a:cs typeface="Times New Roman" panose="02020603050405020304" pitchFamily="18" charset="0"/>
              </a:rPr>
              <a:t> </a:t>
            </a:r>
            <a:r>
              <a:rPr lang="lt-LT" b="0" i="0" dirty="0" err="1">
                <a:solidFill>
                  <a:schemeClr val="bg1"/>
                </a:solidFill>
                <a:effectLst/>
                <a:latin typeface="Times New Roman" panose="02020603050405020304" pitchFamily="18" charset="0"/>
                <a:cs typeface="Times New Roman" panose="02020603050405020304" pitchFamily="18" charset="0"/>
              </a:rPr>
              <a:t>Schiller</a:t>
            </a:r>
            <a:r>
              <a:rPr lang="lt-LT" b="0" i="0" dirty="0">
                <a:solidFill>
                  <a:schemeClr val="bg1"/>
                </a:solidFill>
                <a:effectLst/>
                <a:latin typeface="Times New Roman" panose="02020603050405020304" pitchFamily="18" charset="0"/>
                <a:cs typeface="Times New Roman" panose="02020603050405020304" pitchFamily="18" charset="0"/>
              </a:rPr>
              <a:t>), Džordžas Baironas (George </a:t>
            </a:r>
            <a:r>
              <a:rPr lang="lt-LT" b="0" i="0" dirty="0" err="1">
                <a:solidFill>
                  <a:schemeClr val="bg1"/>
                </a:solidFill>
                <a:effectLst/>
                <a:latin typeface="Times New Roman" panose="02020603050405020304" pitchFamily="18" charset="0"/>
                <a:cs typeface="Times New Roman" panose="02020603050405020304" pitchFamily="18" charset="0"/>
              </a:rPr>
              <a:t>Byron</a:t>
            </a:r>
            <a:r>
              <a:rPr lang="lt-LT" b="0" i="0" dirty="0">
                <a:solidFill>
                  <a:schemeClr val="bg1"/>
                </a:solidFill>
                <a:effectLst/>
                <a:latin typeface="Times New Roman" panose="02020603050405020304" pitchFamily="18" charset="0"/>
                <a:cs typeface="Times New Roman" panose="02020603050405020304" pitchFamily="18" charset="0"/>
              </a:rPr>
              <a:t>).</a:t>
            </a:r>
          </a:p>
          <a:p>
            <a:pPr>
              <a:lnSpc>
                <a:spcPct val="110000"/>
              </a:lnSpc>
            </a:pPr>
            <a:endParaRPr lang="lt-LT" b="0" i="0" dirty="0">
              <a:solidFill>
                <a:schemeClr val="bg1"/>
              </a:solidFill>
              <a:effectLst/>
              <a:latin typeface="Times New Roman" panose="02020603050405020304" pitchFamily="18" charset="0"/>
              <a:cs typeface="Times New Roman" panose="02020603050405020304" pitchFamily="18" charset="0"/>
            </a:endParaRPr>
          </a:p>
          <a:p>
            <a:pPr marL="342900" indent="-342900">
              <a:lnSpc>
                <a:spcPct val="110000"/>
              </a:lnSpc>
              <a:buFont typeface="Wingdings" panose="05000000000000000000" pitchFamily="2" charset="2"/>
              <a:buChar char="Ø"/>
            </a:pPr>
            <a:r>
              <a:rPr lang="lt-LT" b="0" i="0" dirty="0">
                <a:solidFill>
                  <a:schemeClr val="bg1"/>
                </a:solidFill>
                <a:effectLst/>
                <a:latin typeface="Times New Roman" panose="02020603050405020304" pitchFamily="18" charset="0"/>
                <a:cs typeface="Times New Roman" panose="02020603050405020304" pitchFamily="18" charset="0"/>
              </a:rPr>
              <a:t> Ryškėjančią naują Mickevičiaus kūrybos linkmę žymėjo 1819 m. žiemą Vilniaus spaudoje paskelbta stilizuota sakmė „Živilė“, išspausdinta anonimiškai, kaip senų kronikų ištrauka. Jos siužetą vėliau Mickevičius perkūrė poemoje ,,</a:t>
            </a:r>
            <a:r>
              <a:rPr lang="lt-LT" b="0" dirty="0">
                <a:solidFill>
                  <a:schemeClr val="bg1"/>
                </a:solidFill>
                <a:effectLst/>
                <a:latin typeface="Times New Roman" panose="02020603050405020304" pitchFamily="18" charset="0"/>
                <a:cs typeface="Times New Roman" panose="02020603050405020304" pitchFamily="18" charset="0"/>
              </a:rPr>
              <a:t>Gražina“</a:t>
            </a:r>
            <a:r>
              <a:rPr lang="lt-LT" dirty="0">
                <a:solidFill>
                  <a:schemeClr val="bg1"/>
                </a:solidFill>
                <a:latin typeface="Times New Roman" panose="02020603050405020304" pitchFamily="18" charset="0"/>
                <a:cs typeface="Times New Roman" panose="02020603050405020304" pitchFamily="18" charset="0"/>
              </a:rPr>
              <a:t>.</a:t>
            </a:r>
            <a:endParaRPr lang="lt-LT" b="0" dirty="0">
              <a:solidFill>
                <a:schemeClr val="bg1"/>
              </a:solidFill>
              <a:effectLst/>
              <a:latin typeface="Times New Roman" panose="02020603050405020304" pitchFamily="18" charset="0"/>
              <a:cs typeface="Times New Roman" panose="02020603050405020304" pitchFamily="18" charset="0"/>
            </a:endParaRPr>
          </a:p>
          <a:p>
            <a:pPr marL="342900" indent="-342900">
              <a:lnSpc>
                <a:spcPct val="110000"/>
              </a:lnSpc>
              <a:buFont typeface="Wingdings" panose="05000000000000000000" pitchFamily="2" charset="2"/>
              <a:buChar char="Ø"/>
            </a:pPr>
            <a:endParaRPr lang="lt-LT" b="0" i="0" dirty="0">
              <a:solidFill>
                <a:schemeClr val="bg1"/>
              </a:solidFill>
              <a:effectLst/>
              <a:latin typeface="Times New Roman" panose="02020603050405020304" pitchFamily="18" charset="0"/>
              <a:cs typeface="Times New Roman" panose="02020603050405020304" pitchFamily="18" charset="0"/>
            </a:endParaRPr>
          </a:p>
          <a:p>
            <a:pPr marL="342900" indent="-342900">
              <a:lnSpc>
                <a:spcPct val="110000"/>
              </a:lnSpc>
              <a:buFont typeface="Wingdings" panose="05000000000000000000" pitchFamily="2" charset="2"/>
              <a:buChar char="Ø"/>
            </a:pPr>
            <a:r>
              <a:rPr lang="lt-LT" dirty="0">
                <a:solidFill>
                  <a:schemeClr val="bg1"/>
                </a:solidFill>
                <a:latin typeface="Times New Roman" panose="02020603050405020304" pitchFamily="18" charset="0"/>
                <a:cs typeface="Times New Roman" panose="02020603050405020304" pitchFamily="18" charset="0"/>
              </a:rPr>
              <a:t>Š</a:t>
            </a:r>
            <a:r>
              <a:rPr lang="lt-LT" b="0" i="0" dirty="0">
                <a:solidFill>
                  <a:schemeClr val="bg1"/>
                </a:solidFill>
                <a:effectLst/>
                <a:latin typeface="Times New Roman" panose="02020603050405020304" pitchFamily="18" charset="0"/>
                <a:cs typeface="Times New Roman" panose="02020603050405020304" pitchFamily="18" charset="0"/>
              </a:rPr>
              <a:t>į pasakojimą apie „garbingą </a:t>
            </a:r>
            <a:r>
              <a:rPr lang="lt-LT" b="0" i="0" dirty="0" err="1">
                <a:solidFill>
                  <a:schemeClr val="bg1"/>
                </a:solidFill>
                <a:effectLst/>
                <a:latin typeface="Times New Roman" panose="02020603050405020304" pitchFamily="18" charset="0"/>
                <a:cs typeface="Times New Roman" panose="02020603050405020304" pitchFamily="18" charset="0"/>
              </a:rPr>
              <a:t>karienę</a:t>
            </a:r>
            <a:r>
              <a:rPr lang="lt-LT" b="0" i="0" dirty="0">
                <a:solidFill>
                  <a:schemeClr val="bg1"/>
                </a:solidFill>
                <a:effectLst/>
                <a:latin typeface="Times New Roman" panose="02020603050405020304" pitchFamily="18" charset="0"/>
                <a:cs typeface="Times New Roman" panose="02020603050405020304" pitchFamily="18" charset="0"/>
              </a:rPr>
              <a:t>“ pastebėjo ir į savo pirmąją Lietuvos istoriją 1822 m. įtraukė buvęs Mickevičiaus bendrakursis Simonas Daukantas.</a:t>
            </a:r>
            <a:endParaRPr lang="en-US" dirty="0">
              <a:solidFill>
                <a:schemeClr val="bg1"/>
              </a:solidFill>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B2926797-E8A2-5504-6F6A-2760F7B837C8}"/>
              </a:ext>
            </a:extLst>
          </p:cNvPr>
          <p:cNvPicPr>
            <a:picLocks noChangeAspect="1"/>
          </p:cNvPicPr>
          <p:nvPr/>
        </p:nvPicPr>
        <p:blipFill>
          <a:blip r:embed="rId2"/>
          <a:stretch>
            <a:fillRect/>
          </a:stretch>
        </p:blipFill>
        <p:spPr>
          <a:xfrm>
            <a:off x="7251473" y="531905"/>
            <a:ext cx="3785051" cy="5687919"/>
          </a:xfrm>
          <a:prstGeom prst="rect">
            <a:avLst/>
          </a:prstGeom>
        </p:spPr>
      </p:pic>
    </p:spTree>
    <p:extLst>
      <p:ext uri="{BB962C8B-B14F-4D97-AF65-F5344CB8AC3E}">
        <p14:creationId xmlns:p14="http://schemas.microsoft.com/office/powerpoint/2010/main" val="1663617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77D73E63-A884-4994-BA80-B7AC098B8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7">
            <a:extLst>
              <a:ext uri="{FF2B5EF4-FFF2-40B4-BE49-F238E27FC236}">
                <a16:creationId xmlns:a16="http://schemas.microsoft.com/office/drawing/2014/main" id="{FFC33220-06A6-4A1F-B678-AE0080B08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6082"/>
            <a:ext cx="6096000" cy="343191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a:extLst>
              <a:ext uri="{FF2B5EF4-FFF2-40B4-BE49-F238E27FC236}">
                <a16:creationId xmlns:a16="http://schemas.microsoft.com/office/drawing/2014/main" id="{1E8898CD-0DCA-16EC-52D8-933F415F0340}"/>
              </a:ext>
            </a:extLst>
          </p:cNvPr>
          <p:cNvPicPr>
            <a:picLocks noChangeAspect="1"/>
          </p:cNvPicPr>
          <p:nvPr/>
        </p:nvPicPr>
        <p:blipFill rotWithShape="1">
          <a:blip r:embed="rId2"/>
          <a:srcRect t="13138" b="12503"/>
          <a:stretch/>
        </p:blipFill>
        <p:spPr>
          <a:xfrm>
            <a:off x="-1" y="10"/>
            <a:ext cx="6095999" cy="3426071"/>
          </a:xfrm>
          <a:prstGeom prst="rect">
            <a:avLst/>
          </a:prstGeom>
        </p:spPr>
      </p:pic>
      <p:sp>
        <p:nvSpPr>
          <p:cNvPr id="3" name="Turinio vietos rezervavimo ženklas 2">
            <a:extLst>
              <a:ext uri="{FF2B5EF4-FFF2-40B4-BE49-F238E27FC236}">
                <a16:creationId xmlns:a16="http://schemas.microsoft.com/office/drawing/2014/main" id="{79BFEC01-42BC-0DE6-AA58-47B3ED4B1E04}"/>
              </a:ext>
            </a:extLst>
          </p:cNvPr>
          <p:cNvSpPr>
            <a:spLocks noGrp="1"/>
          </p:cNvSpPr>
          <p:nvPr>
            <p:ph idx="1"/>
          </p:nvPr>
        </p:nvSpPr>
        <p:spPr>
          <a:xfrm>
            <a:off x="6466840" y="498764"/>
            <a:ext cx="5578939" cy="5678199"/>
          </a:xfrm>
        </p:spPr>
        <p:txBody>
          <a:bodyPr anchor="ctr">
            <a:no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1</a:t>
            </a:r>
            <a:r>
              <a:rPr lang="lt-LT" sz="2400" b="0" i="0" dirty="0">
                <a:effectLst/>
                <a:latin typeface="Times New Roman" panose="02020603050405020304" pitchFamily="18" charset="0"/>
                <a:cs typeface="Times New Roman" panose="02020603050405020304" pitchFamily="18" charset="0"/>
              </a:rPr>
              <a:t>819 m. baigęs studijas, Mickevičius buvo paskirtas mokytoju į Kauno </a:t>
            </a:r>
            <a:r>
              <a:rPr lang="lt-LT" sz="2400" b="0" i="0" dirty="0" err="1">
                <a:effectLst/>
                <a:latin typeface="Times New Roman" panose="02020603050405020304" pitchFamily="18" charset="0"/>
                <a:cs typeface="Times New Roman" panose="02020603050405020304" pitchFamily="18" charset="0"/>
              </a:rPr>
              <a:t>aps</a:t>
            </a:r>
            <a:r>
              <a:rPr lang="en-US" sz="2400" b="0" i="0" dirty="0">
                <a:effectLst/>
                <a:latin typeface="Times New Roman" panose="02020603050405020304" pitchFamily="18" charset="0"/>
                <a:cs typeface="Times New Roman" panose="02020603050405020304" pitchFamily="18" charset="0"/>
              </a:rPr>
              <a:t>krities</a:t>
            </a:r>
            <a:r>
              <a:rPr lang="lt-LT" sz="2400" b="0" i="0" dirty="0">
                <a:effectLst/>
                <a:latin typeface="Times New Roman" panose="02020603050405020304" pitchFamily="18" charset="0"/>
                <a:cs typeface="Times New Roman" panose="02020603050405020304" pitchFamily="18" charset="0"/>
              </a:rPr>
              <a:t> mokyklą. Vedė lotynų literatūros, lenkų retorikos, istorijos ir teisės pamokas. </a:t>
            </a:r>
          </a:p>
          <a:p>
            <a:pPr marL="342900" indent="-342900">
              <a:buFont typeface="Wingdings" panose="05000000000000000000" pitchFamily="2" charset="2"/>
              <a:buChar char="Ø"/>
            </a:pPr>
            <a:r>
              <a:rPr lang="lt-LT" sz="2400" b="0" i="0" dirty="0">
                <a:effectLst/>
                <a:latin typeface="Times New Roman" panose="02020603050405020304" pitchFamily="18" charset="0"/>
                <a:cs typeface="Times New Roman" panose="02020603050405020304" pitchFamily="18" charset="0"/>
              </a:rPr>
              <a:t>Rašė romantinės stilistikos ir žanrų eiles – jos sudarė 1822 m. Vilniuje išleistą debiutinį rinkinį ,,</a:t>
            </a:r>
            <a:r>
              <a:rPr lang="lt-LT" sz="2400" b="0" dirty="0">
                <a:effectLst/>
                <a:latin typeface="Times New Roman" panose="02020603050405020304" pitchFamily="18" charset="0"/>
                <a:cs typeface="Times New Roman" panose="02020603050405020304" pitchFamily="18" charset="0"/>
              </a:rPr>
              <a:t>Poezija“</a:t>
            </a:r>
            <a:r>
              <a:rPr lang="lt-LT" sz="2400" dirty="0">
                <a:latin typeface="Times New Roman" panose="02020603050405020304" pitchFamily="18" charset="0"/>
                <a:cs typeface="Times New Roman" panose="02020603050405020304" pitchFamily="18" charset="0"/>
              </a:rPr>
              <a:t>.</a:t>
            </a:r>
            <a:r>
              <a:rPr lang="lt-LT" sz="2400" b="0" i="0" dirty="0">
                <a:effectLst/>
                <a:latin typeface="Times New Roman" panose="02020603050405020304" pitchFamily="18" charset="0"/>
                <a:cs typeface="Times New Roman" panose="02020603050405020304" pitchFamily="18" charset="0"/>
              </a:rPr>
              <a:t> Pagrindinė jo dalis – ciklas „Baladės ir romansai“ – laikomas Romantizmo epochos pradžia Lenkijos ir Lietuvos literatūrose. Mickevičius šiame cikle perkūrė viduramžių žanrines formas – epinę-draminę baladę ir lyrinį romansą.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364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2">
            <a:extLst>
              <a:ext uri="{FF2B5EF4-FFF2-40B4-BE49-F238E27FC236}">
                <a16:creationId xmlns:a16="http://schemas.microsoft.com/office/drawing/2014/main" id="{C71BEEF0-CA89-4AEF-A492-1D96800D7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34">
            <a:extLst>
              <a:ext uri="{FF2B5EF4-FFF2-40B4-BE49-F238E27FC236}">
                <a16:creationId xmlns:a16="http://schemas.microsoft.com/office/drawing/2014/main" id="{FD64A815-B181-455B-94F4-BE4ABF310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19" y="0"/>
            <a:ext cx="60888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360A82A5-CC9D-30FD-948B-9A550B5AD2E1}"/>
              </a:ext>
            </a:extLst>
          </p:cNvPr>
          <p:cNvSpPr>
            <a:spLocks noGrp="1"/>
          </p:cNvSpPr>
          <p:nvPr>
            <p:ph type="title"/>
          </p:nvPr>
        </p:nvSpPr>
        <p:spPr>
          <a:xfrm>
            <a:off x="484552" y="709683"/>
            <a:ext cx="5138326" cy="5467279"/>
          </a:xfrm>
        </p:spPr>
        <p:txBody>
          <a:bodyPr anchor="ctr">
            <a:normAutofit/>
          </a:bodyPr>
          <a:lstStyle/>
          <a:p>
            <a:pPr>
              <a:lnSpc>
                <a:spcPct val="90000"/>
              </a:lnSpc>
            </a:pPr>
            <a:r>
              <a:rPr lang="en-US" sz="3000">
                <a:latin typeface="Times New Roman" panose="02020603050405020304" pitchFamily="18" charset="0"/>
                <a:cs typeface="Times New Roman" panose="02020603050405020304" pitchFamily="18" charset="0"/>
              </a:rPr>
              <a:t>Balad</a:t>
            </a:r>
            <a:r>
              <a:rPr lang="lt-LT" sz="3000">
                <a:latin typeface="Times New Roman" panose="02020603050405020304" pitchFamily="18" charset="0"/>
                <a:cs typeface="Times New Roman" panose="02020603050405020304" pitchFamily="18" charset="0"/>
              </a:rPr>
              <a:t>ė - lyrikos žanras. Trumpas eiliuotas istorinio arba legendinio turinio kūrinys, kuriame susilieję epiniai, lyriniai, draminiai pradai. Tai intriguojantis, neretai niūrių, šiurpių nuotykių pasakojimas apie nepaprastus įvykius. Per juos atskleidžiamas pasaulio paslaptingumas, tragiškos gyvenimo perspektyvos.</a:t>
            </a:r>
            <a:endParaRPr lang="en-US" sz="3000" dirty="0">
              <a:latin typeface="Times New Roman" panose="02020603050405020304" pitchFamily="18" charset="0"/>
              <a:cs typeface="Times New Roman" panose="02020603050405020304" pitchFamily="18" charset="0"/>
            </a:endParaRPr>
          </a:p>
        </p:txBody>
      </p:sp>
      <p:sp>
        <p:nvSpPr>
          <p:cNvPr id="28" name="Turinio vietos rezervavimo ženklas 2">
            <a:extLst>
              <a:ext uri="{FF2B5EF4-FFF2-40B4-BE49-F238E27FC236}">
                <a16:creationId xmlns:a16="http://schemas.microsoft.com/office/drawing/2014/main" id="{76D74F7E-7FB9-E113-22AC-F632319A5776}"/>
              </a:ext>
            </a:extLst>
          </p:cNvPr>
          <p:cNvSpPr>
            <a:spLocks noGrp="1"/>
          </p:cNvSpPr>
          <p:nvPr>
            <p:ph idx="1"/>
          </p:nvPr>
        </p:nvSpPr>
        <p:spPr>
          <a:xfrm>
            <a:off x="6400800" y="709683"/>
            <a:ext cx="4953000" cy="5467279"/>
          </a:xfrm>
        </p:spPr>
        <p:txBody>
          <a:bodyPr anchor="ctr">
            <a:normAutofit/>
          </a:bodyPr>
          <a:lstStyle/>
          <a:p>
            <a:pPr marL="342900" indent="-342900">
              <a:buFont typeface="Wingdings" panose="05000000000000000000" pitchFamily="2" charset="2"/>
              <a:buChar char="Ø"/>
            </a:pPr>
            <a:r>
              <a:rPr lang="lt-LT" b="0" i="0" dirty="0">
                <a:effectLst/>
                <a:latin typeface="Times New Roman" panose="02020603050405020304" pitchFamily="18" charset="0"/>
                <a:cs typeface="Times New Roman" panose="02020603050405020304" pitchFamily="18" charset="0"/>
              </a:rPr>
              <a:t>Baladė buvo patraukli romantikams dėl savo formos laisvumo, stebuklinio prado, liaudiškos poetikos panaudojimo galimybių.</a:t>
            </a:r>
          </a:p>
          <a:p>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6752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17ADF9C-7729-43E0-B44E-3392C2BD0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264CE6C-E4DD-47B0-947A-FE4B1135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FDEFE233-7158-A265-E424-15739FB4DC18}"/>
              </a:ext>
            </a:extLst>
          </p:cNvPr>
          <p:cNvSpPr>
            <a:spLocks noGrp="1"/>
          </p:cNvSpPr>
          <p:nvPr>
            <p:ph type="title"/>
          </p:nvPr>
        </p:nvSpPr>
        <p:spPr>
          <a:xfrm>
            <a:off x="484552" y="365125"/>
            <a:ext cx="5252571" cy="2766449"/>
          </a:xfrm>
        </p:spPr>
        <p:txBody>
          <a:bodyPr>
            <a:normAutofit/>
          </a:bodyPr>
          <a:lstStyle/>
          <a:p>
            <a:r>
              <a:rPr lang="lt-LT" dirty="0"/>
              <a:t>„Baladės ir romansai“ </a:t>
            </a:r>
            <a:endParaRPr lang="en-US" dirty="0"/>
          </a:p>
        </p:txBody>
      </p:sp>
      <p:pic>
        <p:nvPicPr>
          <p:cNvPr id="4" name="Paveikslėlis 3">
            <a:extLst>
              <a:ext uri="{FF2B5EF4-FFF2-40B4-BE49-F238E27FC236}">
                <a16:creationId xmlns:a16="http://schemas.microsoft.com/office/drawing/2014/main" id="{FAACFDC6-5984-0D5A-65D2-8A8F4563EACB}"/>
              </a:ext>
            </a:extLst>
          </p:cNvPr>
          <p:cNvPicPr>
            <a:picLocks noChangeAspect="1"/>
          </p:cNvPicPr>
          <p:nvPr/>
        </p:nvPicPr>
        <p:blipFill rotWithShape="1">
          <a:blip r:embed="rId2"/>
          <a:srcRect t="6018" b="6018"/>
          <a:stretch/>
        </p:blipFill>
        <p:spPr>
          <a:xfrm>
            <a:off x="20" y="3429000"/>
            <a:ext cx="6095978" cy="3429000"/>
          </a:xfrm>
          <a:prstGeom prst="rect">
            <a:avLst/>
          </a:prstGeom>
        </p:spPr>
      </p:pic>
      <p:sp>
        <p:nvSpPr>
          <p:cNvPr id="3" name="Turinio vietos rezervavimo ženklas 2">
            <a:extLst>
              <a:ext uri="{FF2B5EF4-FFF2-40B4-BE49-F238E27FC236}">
                <a16:creationId xmlns:a16="http://schemas.microsoft.com/office/drawing/2014/main" id="{82576876-A889-0179-498B-380BB7331525}"/>
              </a:ext>
            </a:extLst>
          </p:cNvPr>
          <p:cNvSpPr>
            <a:spLocks noGrp="1"/>
          </p:cNvSpPr>
          <p:nvPr>
            <p:ph idx="1"/>
          </p:nvPr>
        </p:nvSpPr>
        <p:spPr>
          <a:xfrm>
            <a:off x="6523702" y="365124"/>
            <a:ext cx="5444778" cy="6147435"/>
          </a:xfrm>
        </p:spPr>
        <p:txBody>
          <a:bodyPr>
            <a:normAutofit fontScale="92500"/>
          </a:bodyPr>
          <a:lstStyle/>
          <a:p>
            <a:pPr marL="342900" indent="-342900">
              <a:buFont typeface="Wingdings" panose="05000000000000000000" pitchFamily="2" charset="2"/>
              <a:buChar char="Ø"/>
            </a:pPr>
            <a:r>
              <a:rPr lang="lt-LT" sz="2400" dirty="0">
                <a:latin typeface="Times New Roman" panose="02020603050405020304" pitchFamily="18" charset="0"/>
                <a:cs typeface="Times New Roman" panose="02020603050405020304" pitchFamily="18" charset="0"/>
              </a:rPr>
              <a:t>Pagrindinė poetinio ciklo tema – nematomos, paslaptingos, grėsmingos pasaulio pusės apraiškos. Žmogus pasirodo daugeriopais, slaptais ryšiais susisaistęs su </a:t>
            </a:r>
            <a:r>
              <a:rPr lang="lt-LT" sz="2400" dirty="0" err="1">
                <a:latin typeface="Times New Roman" panose="02020603050405020304" pitchFamily="18" charset="0"/>
                <a:cs typeface="Times New Roman" panose="02020603050405020304" pitchFamily="18" charset="0"/>
              </a:rPr>
              <a:t>anapusybe</a:t>
            </a:r>
            <a:r>
              <a:rPr lang="lt-LT" sz="2400" dirty="0">
                <a:latin typeface="Times New Roman" panose="02020603050405020304" pitchFamily="18" charset="0"/>
                <a:cs typeface="Times New Roman" panose="02020603050405020304" pitchFamily="18" charset="0"/>
              </a:rPr>
              <a:t>, su kosminėmis (pasaulio tvarką palaikančiomis) gamtos galiomis. </a:t>
            </a:r>
          </a:p>
          <a:p>
            <a:pPr marL="342900" indent="-342900">
              <a:buFont typeface="Wingdings" panose="05000000000000000000" pitchFamily="2" charset="2"/>
              <a:buChar char="Ø"/>
            </a:pPr>
            <a:r>
              <a:rPr lang="lt-LT" sz="2400" dirty="0">
                <a:latin typeface="Times New Roman" panose="02020603050405020304" pitchFamily="18" charset="0"/>
                <a:cs typeface="Times New Roman" panose="02020603050405020304" pitchFamily="18" charset="0"/>
              </a:rPr>
              <a:t>Gamta ir žmogus iškyla kaip vieno gyvybingo organizmo dalys. Nauja buvo ir tai, kad susidūrimai su antgamtine paslaptimi baladėse įkomponuoti į atpažįstamą, geografiškai konkretų istorinės Lietuvos peizažą, susieti su Lietuvos istorinėmis, kultūrinėmis detalėmis (</a:t>
            </a:r>
            <a:r>
              <a:rPr lang="lt-LT" sz="2400" dirty="0" err="1">
                <a:latin typeface="Times New Roman" panose="02020603050405020304" pitchFamily="18" charset="0"/>
                <a:cs typeface="Times New Roman" panose="02020603050405020304" pitchFamily="18" charset="0"/>
              </a:rPr>
              <a:t>pvz.,baladė</a:t>
            </a:r>
            <a:r>
              <a:rPr lang="lt-LT" sz="2400" dirty="0">
                <a:latin typeface="Times New Roman" panose="02020603050405020304" pitchFamily="18" charset="0"/>
                <a:cs typeface="Times New Roman" panose="02020603050405020304" pitchFamily="18" charset="0"/>
              </a:rPr>
              <a:t> „</a:t>
            </a:r>
            <a:r>
              <a:rPr lang="lt-LT" sz="2400" dirty="0" err="1">
                <a:latin typeface="Times New Roman" panose="02020603050405020304" pitchFamily="18" charset="0"/>
                <a:cs typeface="Times New Roman" panose="02020603050405020304" pitchFamily="18" charset="0"/>
              </a:rPr>
              <a:t>Svitezis</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12450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7D73E63-A884-4994-BA80-B7AC098B8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FC33220-06A6-4A1F-B678-AE0080B08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6082"/>
            <a:ext cx="6096000" cy="343191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a:extLst>
              <a:ext uri="{FF2B5EF4-FFF2-40B4-BE49-F238E27FC236}">
                <a16:creationId xmlns:a16="http://schemas.microsoft.com/office/drawing/2014/main" id="{4047D841-311B-63B4-97D4-53154A872558}"/>
              </a:ext>
            </a:extLst>
          </p:cNvPr>
          <p:cNvPicPr>
            <a:picLocks noChangeAspect="1"/>
          </p:cNvPicPr>
          <p:nvPr/>
        </p:nvPicPr>
        <p:blipFill rotWithShape="1">
          <a:blip r:embed="rId2"/>
          <a:srcRect t="15802"/>
          <a:stretch/>
        </p:blipFill>
        <p:spPr>
          <a:xfrm>
            <a:off x="-1" y="10"/>
            <a:ext cx="6095999" cy="3426071"/>
          </a:xfrm>
          <a:prstGeom prst="rect">
            <a:avLst/>
          </a:prstGeom>
        </p:spPr>
      </p:pic>
      <p:sp>
        <p:nvSpPr>
          <p:cNvPr id="3" name="Turinio vietos rezervavimo ženklas 2">
            <a:extLst>
              <a:ext uri="{FF2B5EF4-FFF2-40B4-BE49-F238E27FC236}">
                <a16:creationId xmlns:a16="http://schemas.microsoft.com/office/drawing/2014/main" id="{76731B09-8F08-7363-36A2-730F68347A8C}"/>
              </a:ext>
            </a:extLst>
          </p:cNvPr>
          <p:cNvSpPr>
            <a:spLocks noGrp="1"/>
          </p:cNvSpPr>
          <p:nvPr>
            <p:ph idx="1"/>
          </p:nvPr>
        </p:nvSpPr>
        <p:spPr>
          <a:xfrm>
            <a:off x="6466840" y="498764"/>
            <a:ext cx="5578939" cy="5678199"/>
          </a:xfrm>
        </p:spPr>
        <p:txBody>
          <a:bodyPr anchor="ctr">
            <a:normAutofit/>
          </a:bodyPr>
          <a:lstStyle/>
          <a:p>
            <a:pPr marL="342900" indent="-342900">
              <a:buFont typeface="Wingdings" panose="05000000000000000000" pitchFamily="2" charset="2"/>
              <a:buChar char="Ø"/>
            </a:pPr>
            <a:r>
              <a:rPr lang="lt-LT" sz="2400" b="0" i="0" dirty="0">
                <a:effectLst/>
                <a:latin typeface="Times New Roman" panose="02020603050405020304" pitchFamily="18" charset="0"/>
                <a:cs typeface="Times New Roman" panose="02020603050405020304" pitchFamily="18" charset="0"/>
              </a:rPr>
              <a:t>Kelių veikėjų dialogais atskleidžiama Romantizmo epochai būdinga skirtingų pasaulėvaizdžių sandūra:</a:t>
            </a:r>
          </a:p>
          <a:p>
            <a:pPr marL="342900" indent="-342900">
              <a:buFont typeface="Wingdings" panose="05000000000000000000" pitchFamily="2" charset="2"/>
              <a:buChar char="Ø"/>
            </a:pPr>
            <a:r>
              <a:rPr lang="lt-LT" sz="2400" b="0" i="0" dirty="0">
                <a:effectLst/>
                <a:latin typeface="Times New Roman" panose="02020603050405020304" pitchFamily="18" charset="0"/>
                <a:cs typeface="Times New Roman" panose="02020603050405020304" pitchFamily="18" charset="0"/>
              </a:rPr>
              <a:t>Vienas jų – racionalistinis, švietėjiškas, pagrįstas moksliniu pažinimu, protu, dėsniais ir normomis. </a:t>
            </a:r>
          </a:p>
          <a:p>
            <a:pPr marL="342900" indent="-342900">
              <a:buFont typeface="Wingdings" panose="05000000000000000000" pitchFamily="2" charset="2"/>
              <a:buChar char="Ø"/>
            </a:pPr>
            <a:r>
              <a:rPr lang="lt-LT" sz="2400" b="0" i="0" dirty="0">
                <a:effectLst/>
                <a:latin typeface="Times New Roman" panose="02020603050405020304" pitchFamily="18" charset="0"/>
                <a:cs typeface="Times New Roman" panose="02020603050405020304" pitchFamily="18" charset="0"/>
              </a:rPr>
              <a:t>Kitas pasaulėvaizdis – romantinis, paremtas empatija ir vaizduote, jausmu ir tikėjimu, atviras </a:t>
            </a:r>
            <a:r>
              <a:rPr lang="lt-LT" sz="2400" b="0" i="0" dirty="0" err="1">
                <a:effectLst/>
                <a:latin typeface="Times New Roman" panose="02020603050405020304" pitchFamily="18" charset="0"/>
                <a:cs typeface="Times New Roman" panose="02020603050405020304" pitchFamily="18" charset="0"/>
              </a:rPr>
              <a:t>anapusybės</a:t>
            </a:r>
            <a:r>
              <a:rPr lang="lt-LT" sz="2400" b="0" i="0" dirty="0">
                <a:effectLst/>
                <a:latin typeface="Times New Roman" panose="02020603050405020304" pitchFamily="18" charset="0"/>
                <a:cs typeface="Times New Roman" panose="02020603050405020304" pitchFamily="18" charset="0"/>
              </a:rPr>
              <a:t> nuojautoms, religiniam patyrimui. Kaip alternatyva </a:t>
            </a:r>
            <a:r>
              <a:rPr lang="lt-LT" sz="2400" b="0" i="0" dirty="0" err="1">
                <a:effectLst/>
                <a:latin typeface="Times New Roman" panose="02020603050405020304" pitchFamily="18" charset="0"/>
                <a:cs typeface="Times New Roman" panose="02020603050405020304" pitchFamily="18" charset="0"/>
              </a:rPr>
              <a:t>technologizuotam</a:t>
            </a:r>
            <a:r>
              <a:rPr lang="lt-LT" sz="2400" b="0" i="0" dirty="0">
                <a:effectLst/>
                <a:latin typeface="Times New Roman" panose="02020603050405020304" pitchFamily="18" charset="0"/>
                <a:cs typeface="Times New Roman" panose="02020603050405020304" pitchFamily="18" charset="0"/>
              </a:rPr>
              <a:t> mokslininko žvilgsniui.</a:t>
            </a:r>
          </a:p>
        </p:txBody>
      </p:sp>
      <p:sp>
        <p:nvSpPr>
          <p:cNvPr id="5" name="TextBox 4">
            <a:extLst>
              <a:ext uri="{FF2B5EF4-FFF2-40B4-BE49-F238E27FC236}">
                <a16:creationId xmlns:a16="http://schemas.microsoft.com/office/drawing/2014/main" id="{8F2E9DF1-DD9C-E4F6-33BF-9E5528FFE068}"/>
              </a:ext>
            </a:extLst>
          </p:cNvPr>
          <p:cNvSpPr txBox="1"/>
          <p:nvPr/>
        </p:nvSpPr>
        <p:spPr>
          <a:xfrm>
            <a:off x="304800" y="3708400"/>
            <a:ext cx="5222240" cy="2523768"/>
          </a:xfrm>
          <a:prstGeom prst="rect">
            <a:avLst/>
          </a:prstGeom>
          <a:noFill/>
        </p:spPr>
        <p:txBody>
          <a:bodyPr wrap="square" rtlCol="0">
            <a:spAutoFit/>
          </a:bodyPr>
          <a:lstStyle/>
          <a:p>
            <a:r>
              <a:rPr lang="lt-LT" sz="2800" dirty="0">
                <a:solidFill>
                  <a:schemeClr val="bg1"/>
                </a:solidFill>
                <a:latin typeface="Times New Roman" panose="02020603050405020304" pitchFamily="18" charset="0"/>
                <a:cs typeface="Times New Roman" panose="02020603050405020304" pitchFamily="18" charset="0"/>
              </a:rPr>
              <a:t>I</a:t>
            </a:r>
            <a:r>
              <a:rPr lang="lt-LT" sz="2800" b="0" i="0" dirty="0">
                <a:solidFill>
                  <a:schemeClr val="bg1"/>
                </a:solidFill>
                <a:effectLst/>
                <a:latin typeface="Times New Roman" panose="02020603050405020304" pitchFamily="18" charset="0"/>
                <a:cs typeface="Times New Roman" panose="02020603050405020304" pitchFamily="18" charset="0"/>
              </a:rPr>
              <a:t>škeliama kita pasaulio pažinimo galimybė – tiesioginis „širdies žvilgsnis“ (emocinis susitapatinimas, intuityvi įžvalga, vaizduotė). </a:t>
            </a:r>
            <a:endParaRPr lang="en-US" sz="2800" dirty="0">
              <a:solidFill>
                <a:schemeClr val="bg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72071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6B261F-632C-43DC-8DC7-7723B3682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524C7F-EE50-42C5-9434-7C78CE044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3644"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38B6D0B4-9AD2-C6B5-9159-A9240966FCA7}"/>
              </a:ext>
            </a:extLst>
          </p:cNvPr>
          <p:cNvSpPr>
            <a:spLocks noGrp="1"/>
          </p:cNvSpPr>
          <p:nvPr>
            <p:ph idx="1"/>
          </p:nvPr>
        </p:nvSpPr>
        <p:spPr>
          <a:xfrm>
            <a:off x="484552" y="741680"/>
            <a:ext cx="5022630" cy="5435283"/>
          </a:xfrm>
        </p:spPr>
        <p:txBody>
          <a:bodyPr>
            <a:normAutofit/>
          </a:bodyPr>
          <a:lstStyle/>
          <a:p>
            <a:r>
              <a:rPr lang="lt-LT" sz="2800" b="0" i="0" dirty="0">
                <a:solidFill>
                  <a:schemeClr val="bg1"/>
                </a:solidFill>
                <a:effectLst/>
                <a:latin typeface="Times New Roman" panose="02020603050405020304" pitchFamily="18" charset="0"/>
                <a:cs typeface="Times New Roman" panose="02020603050405020304" pitchFamily="18" charset="0"/>
              </a:rPr>
              <a:t>Dėl cenzūros į rinkinį nepateko 1820 m. parašyta „Odė jaunystei“, kurią Mickevičius perskaitė viename filomatų susirinkime. Eilėraštyje su patosu aukštinama revoliucinė jaunystės energija – kūrybinė galia. Skelbiama ateinanti nauja laisvės epocha, apimanti visą žmoniją ir pasaulį. </a:t>
            </a:r>
          </a:p>
        </p:txBody>
      </p:sp>
      <p:pic>
        <p:nvPicPr>
          <p:cNvPr id="4" name="Paveikslėlis 3">
            <a:extLst>
              <a:ext uri="{FF2B5EF4-FFF2-40B4-BE49-F238E27FC236}">
                <a16:creationId xmlns:a16="http://schemas.microsoft.com/office/drawing/2014/main" id="{2DDBCA03-6442-20DC-2D93-502E8EF81B1D}"/>
              </a:ext>
            </a:extLst>
          </p:cNvPr>
          <p:cNvPicPr>
            <a:picLocks noChangeAspect="1"/>
          </p:cNvPicPr>
          <p:nvPr/>
        </p:nvPicPr>
        <p:blipFill rotWithShape="1">
          <a:blip r:embed="rId2"/>
          <a:srcRect t="8786" r="-1" b="2904"/>
          <a:stretch/>
        </p:blipFill>
        <p:spPr>
          <a:xfrm>
            <a:off x="6083644" y="10"/>
            <a:ext cx="6108356" cy="6857990"/>
          </a:xfrm>
          <a:prstGeom prst="rect">
            <a:avLst/>
          </a:prstGeom>
        </p:spPr>
      </p:pic>
    </p:spTree>
    <p:extLst>
      <p:ext uri="{BB962C8B-B14F-4D97-AF65-F5344CB8AC3E}">
        <p14:creationId xmlns:p14="http://schemas.microsoft.com/office/powerpoint/2010/main" val="385748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0666DC1-CD27-4874-9484-9D06C59FE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Rectangle 31">
            <a:extLst>
              <a:ext uri="{FF2B5EF4-FFF2-40B4-BE49-F238E27FC236}">
                <a16:creationId xmlns:a16="http://schemas.microsoft.com/office/drawing/2014/main" id="{94C0C11B-582D-4BD6-AFEF-ED15AAF160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2EF3F9A-9717-4ACB-A30D-96694842C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2283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83FF9725-F565-CFC7-6562-63B51B3CB94B}"/>
              </a:ext>
            </a:extLst>
          </p:cNvPr>
          <p:cNvSpPr>
            <a:spLocks noGrp="1"/>
          </p:cNvSpPr>
          <p:nvPr>
            <p:ph type="title"/>
          </p:nvPr>
        </p:nvSpPr>
        <p:spPr>
          <a:xfrm>
            <a:off x="484553" y="397275"/>
            <a:ext cx="8476567" cy="1638259"/>
          </a:xfrm>
        </p:spPr>
        <p:txBody>
          <a:bodyPr vert="horz" lIns="91440" tIns="45720" rIns="91440" bIns="45720" rtlCol="0" anchor="ctr">
            <a:normAutofit/>
          </a:bodyPr>
          <a:lstStyle/>
          <a:p>
            <a:pPr>
              <a:lnSpc>
                <a:spcPct val="90000"/>
              </a:lnSpc>
            </a:pPr>
            <a:r>
              <a:rPr lang="en-US" sz="2600"/>
              <a:t>Naujoji epocha – kūrybingo, todėl laisvo žmogaus epocha. Ši idėja aktuali ir XX a. modernizmo kultūroje.</a:t>
            </a:r>
            <a:br>
              <a:rPr lang="en-US" sz="2600"/>
            </a:br>
            <a:endParaRPr lang="en-US" sz="2600"/>
          </a:p>
        </p:txBody>
      </p:sp>
      <p:pic>
        <p:nvPicPr>
          <p:cNvPr id="4" name="Turinio vietos rezervavimo ženklas 3">
            <a:extLst>
              <a:ext uri="{FF2B5EF4-FFF2-40B4-BE49-F238E27FC236}">
                <a16:creationId xmlns:a16="http://schemas.microsoft.com/office/drawing/2014/main" id="{412964EB-797E-B46F-37DC-A139CE4C2D65}"/>
              </a:ext>
            </a:extLst>
          </p:cNvPr>
          <p:cNvPicPr>
            <a:picLocks noGrp="1" noChangeAspect="1"/>
          </p:cNvPicPr>
          <p:nvPr>
            <p:ph idx="1"/>
          </p:nvPr>
        </p:nvPicPr>
        <p:blipFill rotWithShape="1">
          <a:blip r:embed="rId2"/>
          <a:srcRect t="12888" r="1" b="1"/>
          <a:stretch/>
        </p:blipFill>
        <p:spPr>
          <a:xfrm>
            <a:off x="20" y="2283223"/>
            <a:ext cx="9143978" cy="4574778"/>
          </a:xfrm>
          <a:prstGeom prst="rect">
            <a:avLst/>
          </a:prstGeom>
        </p:spPr>
      </p:pic>
    </p:spTree>
    <p:extLst>
      <p:ext uri="{BB962C8B-B14F-4D97-AF65-F5344CB8AC3E}">
        <p14:creationId xmlns:p14="http://schemas.microsoft.com/office/powerpoint/2010/main" val="3927469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287489B-509B-48F2-941B-FC4309636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D68B297C-A28B-48C9-87C7-D70FC5DE85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2" y="0"/>
            <a:ext cx="6095998" cy="6858000"/>
            <a:chOff x="6096002" y="-9073"/>
            <a:chExt cx="6095998" cy="6867073"/>
          </a:xfrm>
        </p:grpSpPr>
        <p:sp>
          <p:nvSpPr>
            <p:cNvPr id="23" name="Rectangle 22">
              <a:extLst>
                <a:ext uri="{FF2B5EF4-FFF2-40B4-BE49-F238E27FC236}">
                  <a16:creationId xmlns:a16="http://schemas.microsoft.com/office/drawing/2014/main" id="{96EBD541-8833-48E6-8DA4-877FAC707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9073"/>
              <a:ext cx="6095998" cy="68670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Rectangle 23">
              <a:extLst>
                <a:ext uri="{FF2B5EF4-FFF2-40B4-BE49-F238E27FC236}">
                  <a16:creationId xmlns:a16="http://schemas.microsoft.com/office/drawing/2014/main" id="{117C73E9-6787-40A1-83F5-137B6F7F4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6987"/>
              <a:ext cx="6095998" cy="6864987"/>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26" name="Rectangle 25">
            <a:extLst>
              <a:ext uri="{FF2B5EF4-FFF2-40B4-BE49-F238E27FC236}">
                <a16:creationId xmlns:a16="http://schemas.microsoft.com/office/drawing/2014/main" id="{8E1ED537-10A8-4A05-BF84-544EF5E47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429000"/>
            <a:ext cx="6123945"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1F492D04-DCAE-5FCE-C1A6-4D0C38B6474A}"/>
              </a:ext>
            </a:extLst>
          </p:cNvPr>
          <p:cNvPicPr>
            <a:picLocks noChangeAspect="1"/>
          </p:cNvPicPr>
          <p:nvPr/>
        </p:nvPicPr>
        <p:blipFill rotWithShape="1">
          <a:blip r:embed="rId2"/>
          <a:srcRect t="6248" r="-2" b="17200"/>
          <a:stretch/>
        </p:blipFill>
        <p:spPr>
          <a:xfrm>
            <a:off x="307493" y="281049"/>
            <a:ext cx="2547228" cy="2866903"/>
          </a:xfrm>
          <a:prstGeom prst="rect">
            <a:avLst/>
          </a:prstGeom>
        </p:spPr>
      </p:pic>
      <p:pic>
        <p:nvPicPr>
          <p:cNvPr id="4" name="Paveikslėlis 3">
            <a:extLst>
              <a:ext uri="{FF2B5EF4-FFF2-40B4-BE49-F238E27FC236}">
                <a16:creationId xmlns:a16="http://schemas.microsoft.com/office/drawing/2014/main" id="{4D92457E-3C5C-8912-4314-0202578C7CDE}"/>
              </a:ext>
            </a:extLst>
          </p:cNvPr>
          <p:cNvPicPr>
            <a:picLocks noChangeAspect="1"/>
          </p:cNvPicPr>
          <p:nvPr/>
        </p:nvPicPr>
        <p:blipFill rotWithShape="1">
          <a:blip r:embed="rId3"/>
          <a:srcRect r="2" b="11474"/>
          <a:stretch/>
        </p:blipFill>
        <p:spPr>
          <a:xfrm>
            <a:off x="3193195" y="281049"/>
            <a:ext cx="2547218" cy="2866903"/>
          </a:xfrm>
          <a:prstGeom prst="rect">
            <a:avLst/>
          </a:prstGeom>
        </p:spPr>
      </p:pic>
      <p:sp>
        <p:nvSpPr>
          <p:cNvPr id="3" name="Turinio vietos rezervavimo ženklas 2">
            <a:extLst>
              <a:ext uri="{FF2B5EF4-FFF2-40B4-BE49-F238E27FC236}">
                <a16:creationId xmlns:a16="http://schemas.microsoft.com/office/drawing/2014/main" id="{9A34D74B-7F55-C5BB-E303-690485A540C0}"/>
              </a:ext>
            </a:extLst>
          </p:cNvPr>
          <p:cNvSpPr>
            <a:spLocks noGrp="1"/>
          </p:cNvSpPr>
          <p:nvPr>
            <p:ph idx="1"/>
          </p:nvPr>
        </p:nvSpPr>
        <p:spPr>
          <a:xfrm>
            <a:off x="6443198" y="326571"/>
            <a:ext cx="4910601" cy="5850392"/>
          </a:xfrm>
        </p:spPr>
        <p:txBody>
          <a:bodyPr>
            <a:normAutofit/>
          </a:bodyPr>
          <a:lstStyle/>
          <a:p>
            <a:r>
              <a:rPr lang="lt-LT" b="0" i="0" dirty="0">
                <a:effectLst/>
                <a:latin typeface="Times New Roman" panose="02020603050405020304" pitchFamily="18" charset="0"/>
                <a:cs typeface="Times New Roman" panose="02020603050405020304" pitchFamily="18" charset="0"/>
              </a:rPr>
              <a:t>Po metų, 1823-iaisiais, II ,,</a:t>
            </a:r>
            <a:r>
              <a:rPr lang="lt-LT" b="0" dirty="0">
                <a:effectLst/>
                <a:latin typeface="Times New Roman" panose="02020603050405020304" pitchFamily="18" charset="0"/>
                <a:cs typeface="Times New Roman" panose="02020603050405020304" pitchFamily="18" charset="0"/>
              </a:rPr>
              <a:t>Poezijos</a:t>
            </a:r>
            <a:r>
              <a:rPr lang="lt-LT" b="0" i="1" dirty="0">
                <a:effectLst/>
                <a:latin typeface="Times New Roman" panose="02020603050405020304" pitchFamily="18" charset="0"/>
                <a:cs typeface="Times New Roman" panose="02020603050405020304" pitchFamily="18" charset="0"/>
              </a:rPr>
              <a:t>“</a:t>
            </a:r>
            <a:r>
              <a:rPr lang="lt-LT" b="0" i="0" dirty="0">
                <a:effectLst/>
                <a:latin typeface="Times New Roman" panose="02020603050405020304" pitchFamily="18" charset="0"/>
                <a:cs typeface="Times New Roman" panose="02020603050405020304" pitchFamily="18" charset="0"/>
              </a:rPr>
              <a:t> tome Mickevičius paskelbė dramos ,,</a:t>
            </a:r>
            <a:r>
              <a:rPr lang="lt-LT" b="0" dirty="0">
                <a:effectLst/>
                <a:latin typeface="Times New Roman" panose="02020603050405020304" pitchFamily="18" charset="0"/>
                <a:cs typeface="Times New Roman" panose="02020603050405020304" pitchFamily="18" charset="0"/>
              </a:rPr>
              <a:t>Vėlinės“</a:t>
            </a:r>
            <a:r>
              <a:rPr lang="lt-LT" b="0" i="0" dirty="0">
                <a:effectLst/>
                <a:latin typeface="Times New Roman" panose="02020603050405020304" pitchFamily="18" charset="0"/>
                <a:cs typeface="Times New Roman" panose="02020603050405020304" pitchFamily="18" charset="0"/>
              </a:rPr>
              <a:t> II ir IV dalis bei poetinę apysaką ,,</a:t>
            </a:r>
            <a:r>
              <a:rPr lang="lt-LT" b="0" dirty="0">
                <a:effectLst/>
                <a:latin typeface="Times New Roman" panose="02020603050405020304" pitchFamily="18" charset="0"/>
                <a:cs typeface="Times New Roman" panose="02020603050405020304" pitchFamily="18" charset="0"/>
              </a:rPr>
              <a:t>Gražina“</a:t>
            </a:r>
            <a:r>
              <a:rPr lang="lt-LT" b="0" i="0" dirty="0">
                <a:effectLst/>
                <a:latin typeface="Times New Roman" panose="02020603050405020304" pitchFamily="18" charset="0"/>
                <a:cs typeface="Times New Roman" panose="02020603050405020304" pitchFamily="18" charset="0"/>
              </a:rPr>
              <a:t>. Apysakoje sukurtas Viduramžių Lietuvos moters karžygės, Naugarduko kunigaikštienės paveikslas. </a:t>
            </a:r>
          </a:p>
          <a:p>
            <a:r>
              <a:rPr lang="lt-LT" b="0" i="0" dirty="0">
                <a:effectLst/>
                <a:latin typeface="Times New Roman" panose="02020603050405020304" pitchFamily="18" charset="0"/>
                <a:cs typeface="Times New Roman" panose="02020603050405020304" pitchFamily="18" charset="0"/>
              </a:rPr>
              <a:t>Vienas svarbiausių jo bruožų – Gražina veikia vadovaudamasi moraline intuicija, ne racionaliu išskaičiavimu, kitaip nei jos vyras kunigaikštis Liutauras. </a:t>
            </a:r>
          </a:p>
          <a:p>
            <a:r>
              <a:rPr lang="lt-LT" b="0" dirty="0">
                <a:effectLst/>
                <a:latin typeface="Times New Roman" panose="02020603050405020304" pitchFamily="18" charset="0"/>
                <a:cs typeface="Times New Roman" panose="02020603050405020304" pitchFamily="18" charset="0"/>
              </a:rPr>
              <a:t>,,Gražina“ </a:t>
            </a:r>
            <a:r>
              <a:rPr lang="lt-LT" b="0" i="0" dirty="0">
                <a:effectLst/>
                <a:latin typeface="Times New Roman" panose="02020603050405020304" pitchFamily="18" charset="0"/>
                <a:cs typeface="Times New Roman" panose="02020603050405020304" pitchFamily="18" charset="0"/>
              </a:rPr>
              <a:t>lenkų ir lietuvių kultūroms davė naują, poeto sukurtą moters vardą lietuviška šaknimi, įkvėpė moterims herojišką idealą, kuris, kaip būdinga Romantizmo epochai, buvo suprastas ir įgyvendintas tiesiogiai.</a:t>
            </a:r>
            <a:endParaRPr lang="en-US"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191128A-12D2-A77F-A5BB-3AE6DA2E321C}"/>
              </a:ext>
            </a:extLst>
          </p:cNvPr>
          <p:cNvSpPr txBox="1"/>
          <p:nvPr/>
        </p:nvSpPr>
        <p:spPr>
          <a:xfrm>
            <a:off x="457200" y="3840480"/>
            <a:ext cx="5467350" cy="2246769"/>
          </a:xfrm>
          <a:prstGeom prst="rect">
            <a:avLst/>
          </a:prstGeom>
          <a:noFill/>
        </p:spPr>
        <p:txBody>
          <a:bodyPr wrap="square" rtlCol="0">
            <a:spAutoFit/>
          </a:bodyPr>
          <a:lstStyle/>
          <a:p>
            <a:r>
              <a:rPr lang="lt-LT" sz="2800" dirty="0">
                <a:solidFill>
                  <a:schemeClr val="bg1"/>
                </a:solidFill>
                <a:latin typeface="Times New Roman" panose="02020603050405020304" pitchFamily="18" charset="0"/>
                <a:cs typeface="Times New Roman" panose="02020603050405020304" pitchFamily="18" charset="0"/>
              </a:rPr>
              <a:t>Pagrindinė dramos ,,Vėlinės“ tema – gyvųjų ir mirusiųjų, regimojo ir neregimojo pasaulių, žmogaus išorinės ir vidinės dvasinės egzistencijos santykiai. </a:t>
            </a:r>
            <a:endParaRPr lang="en-US"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8427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9D6230E-20D9-E342-2A72-3253F97F50B8}"/>
              </a:ext>
            </a:extLst>
          </p:cNvPr>
          <p:cNvSpPr>
            <a:spLocks noGrp="1"/>
          </p:cNvSpPr>
          <p:nvPr>
            <p:ph type="title"/>
          </p:nvPr>
        </p:nvSpPr>
        <p:spPr/>
        <p:txBody>
          <a:bodyPr/>
          <a:lstStyle/>
          <a:p>
            <a:endParaRPr lang="en-US"/>
          </a:p>
        </p:txBody>
      </p:sp>
      <p:sp>
        <p:nvSpPr>
          <p:cNvPr id="3" name="Turinio vietos rezervavimo ženklas 2">
            <a:extLst>
              <a:ext uri="{FF2B5EF4-FFF2-40B4-BE49-F238E27FC236}">
                <a16:creationId xmlns:a16="http://schemas.microsoft.com/office/drawing/2014/main" id="{05E0737C-4B98-54ED-7483-78C93FFF4ECF}"/>
              </a:ext>
            </a:extLst>
          </p:cNvPr>
          <p:cNvSpPr>
            <a:spLocks noGrp="1"/>
          </p:cNvSpPr>
          <p:nvPr>
            <p:ph idx="1"/>
          </p:nvPr>
        </p:nvSpPr>
        <p:spPr/>
        <p:txBody>
          <a:bodyPr>
            <a:normAutofit/>
          </a:bodyPr>
          <a:lstStyle/>
          <a:p>
            <a:pPr marL="457200" indent="-457200">
              <a:buFont typeface="Wingdings" panose="05000000000000000000" pitchFamily="2" charset="2"/>
              <a:buChar char="Ø"/>
            </a:pPr>
            <a:r>
              <a:rPr lang="lt-LT" sz="2400" dirty="0">
                <a:latin typeface="Times New Roman" panose="02020603050405020304" pitchFamily="18" charset="0"/>
                <a:cs typeface="Times New Roman" panose="02020603050405020304" pitchFamily="18" charset="0"/>
              </a:rPr>
              <a:t>1823 m. Lietuvoje prasidėjo Rusijos valdžios vykdomi jaunimo slaptųjų organizacijų išaiškinimo ir teismo procesai. Rudenį buvo suimti filomatai, tarp jų ir Adomas Mickevičius, persekioti moksleiviai iš Kėdainių, Kražių mokyklų.</a:t>
            </a:r>
          </a:p>
          <a:p>
            <a:pPr marL="457200" indent="-457200">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Nuosprendis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poetui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palyginti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kitais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buvo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švelnus</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tremtis</a:t>
            </a:r>
            <a:r>
              <a:rPr lang="en-US" sz="2400" dirty="0">
                <a:latin typeface="Times New Roman" panose="02020603050405020304" pitchFamily="18" charset="0"/>
                <a:cs typeface="Times New Roman" panose="02020603050405020304" pitchFamily="18" charset="0"/>
              </a:rPr>
              <a:t> į </a:t>
            </a:r>
            <a:r>
              <a:rPr lang="en-US" sz="2400" dirty="0" err="1">
                <a:latin typeface="Times New Roman" panose="02020603050405020304" pitchFamily="18" charset="0"/>
                <a:cs typeface="Times New Roman" panose="02020603050405020304" pitchFamily="18" charset="0"/>
              </a:rPr>
              <a:t>Rusiją</a:t>
            </a:r>
            <a:r>
              <a:rPr lang="en-US" sz="2400" dirty="0">
                <a:latin typeface="Times New Roman" panose="02020603050405020304" pitchFamily="18" charset="0"/>
                <a:cs typeface="Times New Roman" panose="02020603050405020304" pitchFamily="18" charset="0"/>
              </a:rPr>
              <a:t>.</a:t>
            </a:r>
            <a:r>
              <a:rPr lang="lt-LT" sz="2400" dirty="0">
                <a:latin typeface="Times New Roman" panose="02020603050405020304" pitchFamily="18" charset="0"/>
                <a:cs typeface="Times New Roman" panose="02020603050405020304" pitchFamily="18" charset="0"/>
              </a:rPr>
              <a:t> </a:t>
            </a:r>
          </a:p>
          <a:p>
            <a:pPr marL="457200" indent="-457200">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Su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šia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kelione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egzotiško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krašto</a:t>
            </a:r>
            <a:r>
              <a:rPr lang="en-US" sz="2400" dirty="0">
                <a:latin typeface="Times New Roman" panose="02020603050405020304" pitchFamily="18" charset="0"/>
                <a:cs typeface="Times New Roman" panose="02020603050405020304" pitchFamily="18" charset="0"/>
              </a:rPr>
              <a:t>, jo </a:t>
            </a:r>
            <a:r>
              <a:rPr lang="en-US" sz="2400" dirty="0" err="1">
                <a:latin typeface="Times New Roman" panose="02020603050405020304" pitchFamily="18" charset="0"/>
                <a:cs typeface="Times New Roman" panose="02020603050405020304" pitchFamily="18" charset="0"/>
              </a:rPr>
              <a:t>kultūros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patirtimi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keliautojo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piligrimo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nuotaikomis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susijęs</a:t>
            </a:r>
            <a:r>
              <a:rPr lang="en-US" sz="2400" dirty="0">
                <a:latin typeface="Times New Roman" panose="02020603050405020304" pitchFamily="18" charset="0"/>
                <a:cs typeface="Times New Roman" panose="02020603050405020304" pitchFamily="18" charset="0"/>
              </a:rPr>
              <a:t> </a:t>
            </a:r>
            <a:r>
              <a:rPr lang="lt-LT" sz="2400" dirty="0">
                <a:latin typeface="Times New Roman" panose="02020603050405020304" pitchFamily="18" charset="0"/>
                <a:cs typeface="Times New Roman" panose="02020603050405020304" pitchFamily="18" charset="0"/>
              </a:rPr>
              <a:t>Adomo </a:t>
            </a:r>
            <a:r>
              <a:rPr lang="en-US" sz="2400" dirty="0" err="1">
                <a:latin typeface="Times New Roman" panose="02020603050405020304" pitchFamily="18" charset="0"/>
                <a:cs typeface="Times New Roman" panose="02020603050405020304" pitchFamily="18" charset="0"/>
              </a:rPr>
              <a:t>Mickevičiaus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ciklas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Krymo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sonetai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paskelbtas</a:t>
            </a:r>
            <a:r>
              <a:rPr lang="en-US" sz="2400" dirty="0">
                <a:latin typeface="Times New Roman" panose="02020603050405020304" pitchFamily="18" charset="0"/>
                <a:cs typeface="Times New Roman" panose="02020603050405020304" pitchFamily="18" charset="0"/>
              </a:rPr>
              <a:t> 1826 m.</a:t>
            </a:r>
          </a:p>
        </p:txBody>
      </p:sp>
    </p:spTree>
    <p:extLst>
      <p:ext uri="{BB962C8B-B14F-4D97-AF65-F5344CB8AC3E}">
        <p14:creationId xmlns:p14="http://schemas.microsoft.com/office/powerpoint/2010/main" val="1631967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0DD29DD-7B0A-C487-4C61-CF60DCA27874}"/>
              </a:ext>
            </a:extLst>
          </p:cNvPr>
          <p:cNvSpPr>
            <a:spLocks noGrp="1"/>
          </p:cNvSpPr>
          <p:nvPr>
            <p:ph type="title"/>
          </p:nvPr>
        </p:nvSpPr>
        <p:spPr/>
        <p:txBody>
          <a:bodyPr/>
          <a:lstStyle/>
          <a:p>
            <a:endParaRPr lang="en-US"/>
          </a:p>
        </p:txBody>
      </p:sp>
      <p:sp>
        <p:nvSpPr>
          <p:cNvPr id="3" name="Turinio vietos rezervavimo ženklas 2">
            <a:extLst>
              <a:ext uri="{FF2B5EF4-FFF2-40B4-BE49-F238E27FC236}">
                <a16:creationId xmlns:a16="http://schemas.microsoft.com/office/drawing/2014/main" id="{D387908A-DCBD-66C7-3383-E629BA3D3192}"/>
              </a:ext>
            </a:extLst>
          </p:cNvPr>
          <p:cNvSpPr>
            <a:spLocks noGrp="1"/>
          </p:cNvSpPr>
          <p:nvPr>
            <p:ph idx="1"/>
          </p:nvPr>
        </p:nvSpPr>
        <p:spPr/>
        <p:txBody>
          <a:bodyPr/>
          <a:lstStyle/>
          <a:p>
            <a:r>
              <a:rPr lang="lt-LT" dirty="0">
                <a:latin typeface="Times New Roman" panose="02020603050405020304" pitchFamily="18" charset="0"/>
                <a:cs typeface="Times New Roman" panose="02020603050405020304" pitchFamily="18" charset="0"/>
              </a:rPr>
              <a:t>Gyvendamas Maskvoje ypač išgarsėjo kaip neprilygstamas improvizatorius (kuriantis eiles lenkų kalba ar prozą prancūzų kalba spontaniškai, pagal duotą temą, lydimą muzikinio akompanimento). Susipažino ir bendravo su poetu Aleksandru Puškinu. Mickevičiaus kūryba tuo metu pradėta versti į rusų ir vokiečių kalbas, poeto šlovė ėmė sklisti Europoje.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926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C28AA5B0-EA1F-42BB-AE4B-1A06337DD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F5B6F84-73EF-47ED-850E-4308B2C0D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8111"/>
            <a:ext cx="12192000" cy="22798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6AC50948-8F64-F24C-C81F-2DEED07A5763}"/>
              </a:ext>
            </a:extLst>
          </p:cNvPr>
          <p:cNvSpPr>
            <a:spLocks noGrp="1"/>
          </p:cNvSpPr>
          <p:nvPr>
            <p:ph type="title"/>
          </p:nvPr>
        </p:nvSpPr>
        <p:spPr>
          <a:xfrm>
            <a:off x="484552" y="4799988"/>
            <a:ext cx="10869248" cy="1506684"/>
          </a:xfrm>
        </p:spPr>
        <p:txBody>
          <a:bodyPr anchor="ctr">
            <a:normAutofit/>
          </a:bodyPr>
          <a:lstStyle/>
          <a:p>
            <a:endParaRPr lang="en-US" dirty="0"/>
          </a:p>
        </p:txBody>
      </p:sp>
      <p:sp>
        <p:nvSpPr>
          <p:cNvPr id="3" name="Turinio vietos rezervavimo ženklas 2">
            <a:extLst>
              <a:ext uri="{FF2B5EF4-FFF2-40B4-BE49-F238E27FC236}">
                <a16:creationId xmlns:a16="http://schemas.microsoft.com/office/drawing/2014/main" id="{59B0CBC8-7C17-9196-0ECA-6AACE443C6A5}"/>
              </a:ext>
            </a:extLst>
          </p:cNvPr>
          <p:cNvSpPr>
            <a:spLocks noGrp="1"/>
          </p:cNvSpPr>
          <p:nvPr>
            <p:ph idx="1"/>
          </p:nvPr>
        </p:nvSpPr>
        <p:spPr>
          <a:xfrm>
            <a:off x="484552" y="221876"/>
            <a:ext cx="5331229" cy="4990204"/>
          </a:xfrm>
        </p:spPr>
        <p:txBody>
          <a:bodyPr>
            <a:normAutofit/>
          </a:bodyPr>
          <a:lstStyle/>
          <a:p>
            <a:pPr marL="342900" indent="-342900">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Tremtyje išryškėjo naujos Mickevičiaus kūrybos tendencijos – siekis literatūrine kūryba tiesiogiai veikti skaitytojų politines nuotaikas (poema ,,Konradas </a:t>
            </a:r>
            <a:r>
              <a:rPr lang="lt-LT" dirty="0" err="1">
                <a:latin typeface="Times New Roman" panose="02020603050405020304" pitchFamily="18" charset="0"/>
                <a:cs typeface="Times New Roman" panose="02020603050405020304" pitchFamily="18" charset="0"/>
              </a:rPr>
              <a:t>Valenrodas</a:t>
            </a:r>
            <a:r>
              <a:rPr lang="lt-LT" dirty="0">
                <a:latin typeface="Times New Roman" panose="02020603050405020304" pitchFamily="18" charset="0"/>
                <a:cs typeface="Times New Roman" panose="02020603050405020304" pitchFamily="18" charset="0"/>
              </a:rPr>
              <a:t>“, Peterburgas, 1828).</a:t>
            </a:r>
          </a:p>
          <a:p>
            <a:pPr marL="342900" indent="-342900">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 Poemoje ,,Konradas </a:t>
            </a:r>
            <a:r>
              <a:rPr lang="lt-LT" dirty="0" err="1">
                <a:latin typeface="Times New Roman" panose="02020603050405020304" pitchFamily="18" charset="0"/>
                <a:cs typeface="Times New Roman" panose="02020603050405020304" pitchFamily="18" charset="0"/>
              </a:rPr>
              <a:t>Valenrodas</a:t>
            </a:r>
            <a:r>
              <a:rPr lang="lt-LT" dirty="0">
                <a:latin typeface="Times New Roman" panose="02020603050405020304" pitchFamily="18" charset="0"/>
                <a:cs typeface="Times New Roman" panose="02020603050405020304" pitchFamily="18" charset="0"/>
              </a:rPr>
              <a:t>“ pasinaudota istorinės kaukės poetika – jos siužetas paremtas Viduramžių Lietuvos kovų su kryžiuočiais realijomis, o iš tiesų keliama aktuali, į dabartį nukreipta slaptai ruošiamo maišto prieš politinę priespaudą idėja.</a:t>
            </a:r>
            <a:endParaRPr lang="en-US" dirty="0">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3AC93F90-1F6E-6A3F-486A-A6BDFF515445}"/>
              </a:ext>
            </a:extLst>
          </p:cNvPr>
          <p:cNvPicPr>
            <a:picLocks noChangeAspect="1"/>
          </p:cNvPicPr>
          <p:nvPr/>
        </p:nvPicPr>
        <p:blipFill rotWithShape="1">
          <a:blip r:embed="rId2"/>
          <a:srcRect t="5309" b="2826"/>
          <a:stretch/>
        </p:blipFill>
        <p:spPr>
          <a:xfrm>
            <a:off x="6095998" y="10"/>
            <a:ext cx="6096002" cy="4578101"/>
          </a:xfrm>
          <a:prstGeom prst="rect">
            <a:avLst/>
          </a:prstGeom>
        </p:spPr>
      </p:pic>
    </p:spTree>
    <p:extLst>
      <p:ext uri="{BB962C8B-B14F-4D97-AF65-F5344CB8AC3E}">
        <p14:creationId xmlns:p14="http://schemas.microsoft.com/office/powerpoint/2010/main" val="586231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2FCB8BF-F36A-EFB6-6275-658C4006D6A4}"/>
              </a:ext>
            </a:extLst>
          </p:cNvPr>
          <p:cNvSpPr>
            <a:spLocks noGrp="1"/>
          </p:cNvSpPr>
          <p:nvPr>
            <p:ph type="title"/>
          </p:nvPr>
        </p:nvSpPr>
        <p:spPr/>
        <p:txBody>
          <a:bodyPr/>
          <a:lstStyle/>
          <a:p>
            <a:endParaRPr lang="en-US"/>
          </a:p>
        </p:txBody>
      </p:sp>
      <p:sp>
        <p:nvSpPr>
          <p:cNvPr id="3" name="Turinio vietos rezervavimo ženklas 2">
            <a:extLst>
              <a:ext uri="{FF2B5EF4-FFF2-40B4-BE49-F238E27FC236}">
                <a16:creationId xmlns:a16="http://schemas.microsoft.com/office/drawing/2014/main" id="{23F0B15B-AC3E-B713-808C-B0D8C8440443}"/>
              </a:ext>
            </a:extLst>
          </p:cNvPr>
          <p:cNvSpPr>
            <a:spLocks noGrp="1"/>
          </p:cNvSpPr>
          <p:nvPr>
            <p:ph idx="1"/>
          </p:nvPr>
        </p:nvSpPr>
        <p:spPr/>
        <p:txBody>
          <a:bodyPr/>
          <a:lstStyle/>
          <a:p>
            <a:r>
              <a:rPr lang="lt-LT" dirty="0">
                <a:latin typeface="Times New Roman" panose="02020603050405020304" pitchFamily="18" charset="0"/>
                <a:cs typeface="Times New Roman" panose="02020603050405020304" pitchFamily="18" charset="0"/>
              </a:rPr>
              <a:t>Palankiai susiklosčius aplinkybėms, Mickevičius 1829 m. vasarą galėjo palikti Rusiją. Laivu pasiekė Vokietiją, </a:t>
            </a:r>
            <a:r>
              <a:rPr lang="lt-LT" dirty="0" err="1">
                <a:latin typeface="Times New Roman" panose="02020603050405020304" pitchFamily="18" charset="0"/>
                <a:cs typeface="Times New Roman" panose="02020603050405020304" pitchFamily="18" charset="0"/>
              </a:rPr>
              <a:t>Veimare</a:t>
            </a:r>
            <a:r>
              <a:rPr lang="lt-LT" dirty="0">
                <a:latin typeface="Times New Roman" panose="02020603050405020304" pitchFamily="18" charset="0"/>
                <a:cs typeface="Times New Roman" panose="02020603050405020304" pitchFamily="18" charset="0"/>
              </a:rPr>
              <a:t> aplankė Šilerio kapą, susitiko su Gėte. Toliau keliavo į Šveicariją, Italiją.</a:t>
            </a:r>
          </a:p>
          <a:p>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Aplankė Neapolį, Siciliją, didelį įspūdį padarė </a:t>
            </a:r>
            <a:r>
              <a:rPr lang="lt-LT" dirty="0" err="1">
                <a:latin typeface="Times New Roman" panose="02020603050405020304" pitchFamily="18" charset="0"/>
                <a:cs typeface="Times New Roman" panose="02020603050405020304" pitchFamily="18" charset="0"/>
              </a:rPr>
              <a:t>Pompėja</a:t>
            </a:r>
            <a:r>
              <a:rPr lang="lt-LT" dirty="0">
                <a:latin typeface="Times New Roman" panose="02020603050405020304" pitchFamily="18" charset="0"/>
                <a:cs typeface="Times New Roman" panose="02020603050405020304" pitchFamily="18" charset="0"/>
              </a:rPr>
              <a:t>. </a:t>
            </a:r>
          </a:p>
          <a:p>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8800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54CFA0-E502-4D3A-9FE7-F49553F4D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8D7E30-B50A-4ADD-8244-B02C404B7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7991"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E7D6887E-0D0C-441D-AAF6-B1E7D12195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429000"/>
            <a:ext cx="3047997" cy="3438071"/>
            <a:chOff x="0" y="3438071"/>
            <a:chExt cx="3047997" cy="3429000"/>
          </a:xfrm>
        </p:grpSpPr>
        <p:sp>
          <p:nvSpPr>
            <p:cNvPr id="13" name="Rectangle 12">
              <a:extLst>
                <a:ext uri="{FF2B5EF4-FFF2-40B4-BE49-F238E27FC236}">
                  <a16:creationId xmlns:a16="http://schemas.microsoft.com/office/drawing/2014/main" id="{7172EC78-01A4-4610-A4CC-20D362172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 y="3438071"/>
              <a:ext cx="3047991" cy="3429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A3A9756-EBE7-453A-A0B3-2931AD3E7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438071"/>
              <a:ext cx="3047997" cy="342900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urinio vietos rezervavimo ženklas 2">
            <a:extLst>
              <a:ext uri="{FF2B5EF4-FFF2-40B4-BE49-F238E27FC236}">
                <a16:creationId xmlns:a16="http://schemas.microsoft.com/office/drawing/2014/main" id="{EF058EA9-53CC-BC52-39E0-7AC728EA69B1}"/>
              </a:ext>
            </a:extLst>
          </p:cNvPr>
          <p:cNvSpPr>
            <a:spLocks noGrp="1"/>
          </p:cNvSpPr>
          <p:nvPr>
            <p:ph idx="1"/>
          </p:nvPr>
        </p:nvSpPr>
        <p:spPr>
          <a:xfrm>
            <a:off x="3343700" y="365125"/>
            <a:ext cx="8010099" cy="5811838"/>
          </a:xfrm>
        </p:spPr>
        <p:txBody>
          <a:bodyPr anchor="ctr">
            <a:normAutofit/>
          </a:bodyPr>
          <a:lstStyle/>
          <a:p>
            <a:pPr marL="342900" indent="-342900">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1832 m. atvyko į Drezdeną ir per trumpą laiką sukūrė Vėlinių III dalį, kurioje siekiama įprasminti žmogaus ir tautos istorijoje patiriamą kančią – kaip atpirkimą, dalyvaujant Dievo numatytame žmonijos išganymo plane.</a:t>
            </a:r>
            <a:endParaRPr lang="en-US"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Tais pačiais metais apsistojo Paryžiuje, parašė ir išleido Lenkų tautos ir piligrimystės knygas – evangeliniu stiliumi sukurtą „patriotinį katekizmą“, skirtą Lenkijos ir Lietuvos emigrantams, užplūdusiems Europą. </a:t>
            </a:r>
          </a:p>
          <a:p>
            <a:pPr marL="342900" indent="-342900">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1833 m. ėmėsi poemos ,,Ponas Tadas“, kurią pabaigė per beveik vienerius metus (išėjo 1834 m. Paryžiuje).</a:t>
            </a:r>
          </a:p>
          <a:p>
            <a:pPr marL="342900" indent="-342900">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,,Ponas Tadas“ – poema, tapusi lenkų tautiniu epu, turėjusi didelį poveikį lietuvių Romantizmo literatūrinei vaizduotei ir XIX a. lietuvių tautinei savimonei.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3429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17D6B8B-27B6-ED04-A4DF-C0D3065BD532}"/>
              </a:ext>
            </a:extLst>
          </p:cNvPr>
          <p:cNvSpPr>
            <a:spLocks noGrp="1"/>
          </p:cNvSpPr>
          <p:nvPr>
            <p:ph type="title"/>
          </p:nvPr>
        </p:nvSpPr>
        <p:spPr/>
        <p:txBody>
          <a:bodyPr/>
          <a:lstStyle/>
          <a:p>
            <a:endParaRPr lang="en-US"/>
          </a:p>
        </p:txBody>
      </p:sp>
      <p:sp>
        <p:nvSpPr>
          <p:cNvPr id="3" name="Turinio vietos rezervavimo ženklas 2">
            <a:extLst>
              <a:ext uri="{FF2B5EF4-FFF2-40B4-BE49-F238E27FC236}">
                <a16:creationId xmlns:a16="http://schemas.microsoft.com/office/drawing/2014/main" id="{5C05DD6D-ACAD-C901-8EEB-83BCDC3F8BEF}"/>
              </a:ext>
            </a:extLst>
          </p:cNvPr>
          <p:cNvSpPr>
            <a:spLocks noGrp="1"/>
          </p:cNvSpPr>
          <p:nvPr>
            <p:ph idx="1"/>
          </p:nvPr>
        </p:nvSpPr>
        <p:spPr/>
        <p:txBody>
          <a:bodyPr/>
          <a:lstStyle/>
          <a:p>
            <a:r>
              <a:rPr lang="lt-LT" b="0" i="0" dirty="0">
                <a:solidFill>
                  <a:srgbClr val="5B565F"/>
                </a:solidFill>
                <a:effectLst/>
                <a:latin typeface="Times New Roman" panose="02020603050405020304" pitchFamily="18" charset="0"/>
                <a:cs typeface="Times New Roman" panose="02020603050405020304" pitchFamily="18" charset="0"/>
              </a:rPr>
              <a:t>1839–1840 m. Mickevičius dėstė romėnų literatūrą Lozanos universitete Šveicarijoje. Čia parašė keletą nedidelių eilėraščių, kurie literatūros istorijoje vadinami Lozanos lyrika – tai iš esmės paskutiniai Mickevičiaus poetiniai kūriniai, šedevrai, savotiškas atsisveikinimas su poezija („Virš didžių, skaidrių vandenų“, „Pasruvo ašaros“, „Suverpti meilę“ ir kt.).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4236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6B261F-632C-43DC-8DC7-7723B3682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524C7F-EE50-42C5-9434-7C78CE044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58625A99-9C40-3B20-2B36-9260DE791255}"/>
              </a:ext>
            </a:extLst>
          </p:cNvPr>
          <p:cNvSpPr>
            <a:spLocks noGrp="1"/>
          </p:cNvSpPr>
          <p:nvPr>
            <p:ph idx="1"/>
          </p:nvPr>
        </p:nvSpPr>
        <p:spPr>
          <a:xfrm>
            <a:off x="484552" y="581025"/>
            <a:ext cx="5022630" cy="5595938"/>
          </a:xfrm>
        </p:spPr>
        <p:txBody>
          <a:bodyPr>
            <a:normAutofit/>
          </a:bodyPr>
          <a:lstStyle/>
          <a:p>
            <a:r>
              <a:rPr lang="lt-LT" sz="2400" dirty="0">
                <a:solidFill>
                  <a:schemeClr val="bg1"/>
                </a:solidFill>
                <a:latin typeface="Times New Roman" panose="02020603050405020304" pitchFamily="18" charset="0"/>
                <a:cs typeface="Times New Roman" panose="02020603050405020304" pitchFamily="18" charset="0"/>
              </a:rPr>
              <a:t>1855 m. mirus žmonai ir netrukus prasidėjus Krymo karui – Rusijos ir Turkijos konfliktui – Mickevičius išvyko į Konstantinopolį (dab. Stambulas) organizuoti Lenkų legiono kovos prieš Rusijos imperiją. Tų pačių metų lapkričio pabaigoje mirė, greičiausiai užsikrėtęs cholera. Buvo palaidotas Paryžiuje, 1890 m. jo palaikai perkelti į Krokuvą, Vavelio katedros kriptą šalia Lenkijos ir Lietuvos valdovų kapų.</a:t>
            </a:r>
            <a:endParaRPr lang="en-US" sz="2400" dirty="0">
              <a:solidFill>
                <a:schemeClr val="bg1"/>
              </a:solidFill>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C26A6022-48CE-DA8C-B03A-BC3ABC75B46A}"/>
              </a:ext>
            </a:extLst>
          </p:cNvPr>
          <p:cNvPicPr>
            <a:picLocks noChangeAspect="1"/>
          </p:cNvPicPr>
          <p:nvPr/>
        </p:nvPicPr>
        <p:blipFill>
          <a:blip r:embed="rId2"/>
          <a:stretch>
            <a:fillRect/>
          </a:stretch>
        </p:blipFill>
        <p:spPr>
          <a:xfrm>
            <a:off x="7719075" y="173559"/>
            <a:ext cx="3263886" cy="5243191"/>
          </a:xfrm>
          <a:prstGeom prst="rect">
            <a:avLst/>
          </a:prstGeom>
        </p:spPr>
      </p:pic>
      <p:sp>
        <p:nvSpPr>
          <p:cNvPr id="5" name="TextBox 4">
            <a:extLst>
              <a:ext uri="{FF2B5EF4-FFF2-40B4-BE49-F238E27FC236}">
                <a16:creationId xmlns:a16="http://schemas.microsoft.com/office/drawing/2014/main" id="{33AC761A-B460-AA68-5CBB-1AEC0DF48DB1}"/>
              </a:ext>
            </a:extLst>
          </p:cNvPr>
          <p:cNvSpPr txBox="1"/>
          <p:nvPr/>
        </p:nvSpPr>
        <p:spPr>
          <a:xfrm>
            <a:off x="6929120" y="5913120"/>
            <a:ext cx="4927600" cy="646331"/>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Atminimo lenta Adomui Mickevičiui Kaune, Rotušės a. (2017 m. fotografija)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7092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6B261F-632C-43DC-8DC7-7723B3682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524C7F-EE50-42C5-9434-7C78CE044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E0674E17-2923-033D-E182-24948F806149}"/>
              </a:ext>
            </a:extLst>
          </p:cNvPr>
          <p:cNvSpPr>
            <a:spLocks noGrp="1"/>
          </p:cNvSpPr>
          <p:nvPr>
            <p:ph idx="1"/>
          </p:nvPr>
        </p:nvSpPr>
        <p:spPr>
          <a:xfrm>
            <a:off x="484552" y="681037"/>
            <a:ext cx="5022630" cy="5495926"/>
          </a:xfrm>
        </p:spPr>
        <p:txBody>
          <a:bodyPr>
            <a:normAutofit lnSpcReduction="10000"/>
          </a:bodyPr>
          <a:lstStyle/>
          <a:p>
            <a:pPr marL="342900" indent="-342900">
              <a:lnSpc>
                <a:spcPct val="110000"/>
              </a:lnSpc>
              <a:buFont typeface="Wingdings" panose="05000000000000000000" pitchFamily="2" charset="2"/>
              <a:buChar char="Ø"/>
            </a:pPr>
            <a:r>
              <a:rPr lang="lt-LT" dirty="0">
                <a:solidFill>
                  <a:schemeClr val="bg1"/>
                </a:solidFill>
                <a:latin typeface="Times New Roman" panose="02020603050405020304" pitchFamily="18" charset="0"/>
                <a:cs typeface="Times New Roman" panose="02020603050405020304" pitchFamily="18" charset="0"/>
              </a:rPr>
              <a:t>Mickevičiaus kūryba paliko gilų pėdsaką lietuvių kultūros ir literatūros istorijoje. Ji sutelkė ir formavo XIX a. skirtingomis kalbomis kalbančių Lietuvos žmonių – lietuvių, lenkų, gudų – lietuviškąjį patriotizmą, susiejo jį su Lietuvos istorine atmintimi ir su vieta, gimtine. </a:t>
            </a:r>
          </a:p>
          <a:p>
            <a:pPr marL="342900" indent="-342900">
              <a:lnSpc>
                <a:spcPct val="110000"/>
              </a:lnSpc>
              <a:buFont typeface="Wingdings" panose="05000000000000000000" pitchFamily="2" charset="2"/>
              <a:buChar char="Ø"/>
            </a:pPr>
            <a:r>
              <a:rPr lang="lt-LT" dirty="0">
                <a:solidFill>
                  <a:schemeClr val="bg1"/>
                </a:solidFill>
                <a:latin typeface="Times New Roman" panose="02020603050405020304" pitchFamily="18" charset="0"/>
                <a:cs typeface="Times New Roman" panose="02020603050405020304" pitchFamily="18" charset="0"/>
              </a:rPr>
              <a:t>XIX a. „tėvynė Lietuva“ buvo suvokiama remiantis Mickevičiaus literatūros kūriniais.</a:t>
            </a:r>
          </a:p>
          <a:p>
            <a:pPr marL="342900" indent="-342900">
              <a:lnSpc>
                <a:spcPct val="110000"/>
              </a:lnSpc>
              <a:buFont typeface="Wingdings" panose="05000000000000000000" pitchFamily="2" charset="2"/>
              <a:buChar char="Ø"/>
            </a:pPr>
            <a:r>
              <a:rPr lang="lt-LT" dirty="0">
                <a:solidFill>
                  <a:schemeClr val="bg1"/>
                </a:solidFill>
                <a:latin typeface="Times New Roman" panose="02020603050405020304" pitchFamily="18" charset="0"/>
                <a:cs typeface="Times New Roman" panose="02020603050405020304" pitchFamily="18" charset="0"/>
              </a:rPr>
              <a:t> Mickevičiaus kūryba veikė Antaną Baranauską, Simoną Daukantą, Maironį, Šatrijos Raganą. </a:t>
            </a:r>
          </a:p>
          <a:p>
            <a:pPr marL="342900" indent="-342900">
              <a:lnSpc>
                <a:spcPct val="110000"/>
              </a:lnSpc>
              <a:buFont typeface="Wingdings" panose="05000000000000000000" pitchFamily="2" charset="2"/>
              <a:buChar char="Ø"/>
            </a:pPr>
            <a:r>
              <a:rPr lang="lt-LT" dirty="0">
                <a:solidFill>
                  <a:schemeClr val="bg1"/>
                </a:solidFill>
                <a:latin typeface="Times New Roman" panose="02020603050405020304" pitchFamily="18" charset="0"/>
                <a:cs typeface="Times New Roman" panose="02020603050405020304" pitchFamily="18" charset="0"/>
              </a:rPr>
              <a:t>Mickevičiaus kūryba, ypač poema ,,Ponas Tadas“, sukūrė įtaigų Lietuvos mitą, skirtingai veikusį Lietuvos ir Lenkijos kultūrose.</a:t>
            </a:r>
            <a:endParaRPr lang="en-US" dirty="0">
              <a:solidFill>
                <a:schemeClr val="bg1"/>
              </a:solidFill>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765728A5-1181-4A73-A4CA-DAB91DBF6F7C}"/>
              </a:ext>
            </a:extLst>
          </p:cNvPr>
          <p:cNvPicPr>
            <a:picLocks noChangeAspect="1"/>
          </p:cNvPicPr>
          <p:nvPr/>
        </p:nvPicPr>
        <p:blipFill>
          <a:blip r:embed="rId2"/>
          <a:stretch>
            <a:fillRect/>
          </a:stretch>
        </p:blipFill>
        <p:spPr>
          <a:xfrm>
            <a:off x="6580550" y="778356"/>
            <a:ext cx="5126898" cy="3837589"/>
          </a:xfrm>
          <a:prstGeom prst="rect">
            <a:avLst/>
          </a:prstGeom>
        </p:spPr>
      </p:pic>
      <p:sp>
        <p:nvSpPr>
          <p:cNvPr id="5" name="TextBox 4">
            <a:extLst>
              <a:ext uri="{FF2B5EF4-FFF2-40B4-BE49-F238E27FC236}">
                <a16:creationId xmlns:a16="http://schemas.microsoft.com/office/drawing/2014/main" id="{541F2E5F-2080-DD85-9765-8B4119A2A8A5}"/>
              </a:ext>
            </a:extLst>
          </p:cNvPr>
          <p:cNvSpPr txBox="1"/>
          <p:nvPr/>
        </p:nvSpPr>
        <p:spPr>
          <a:xfrm>
            <a:off x="6675120" y="5222240"/>
            <a:ext cx="4937760" cy="646331"/>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Adomo Mickevičiaus muziejus Vilniuje, Bernardinų g. 11.</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3613214"/>
      </p:ext>
    </p:extLst>
  </p:cSld>
  <p:clrMapOvr>
    <a:masterClrMapping/>
  </p:clrMapOvr>
</p:sld>
</file>

<file path=ppt/theme/theme1.xml><?xml version="1.0" encoding="utf-8"?>
<a:theme xmlns:a="http://schemas.openxmlformats.org/drawingml/2006/main" name="MatrixVTI">
  <a:themeElements>
    <a:clrScheme name="Custom 29">
      <a:dk1>
        <a:srgbClr val="000000"/>
      </a:dk1>
      <a:lt1>
        <a:sysClr val="window" lastClr="FFFFFF"/>
      </a:lt1>
      <a:dk2>
        <a:srgbClr val="465959"/>
      </a:dk2>
      <a:lt2>
        <a:srgbClr val="ECF0F0"/>
      </a:lt2>
      <a:accent1>
        <a:srgbClr val="1EBE9B"/>
      </a:accent1>
      <a:accent2>
        <a:srgbClr val="FD7C7C"/>
      </a:accent2>
      <a:accent3>
        <a:srgbClr val="7DA8B5"/>
      </a:accent3>
      <a:accent4>
        <a:srgbClr val="17967B"/>
      </a:accent4>
      <a:accent5>
        <a:srgbClr val="FB7365"/>
      </a:accent5>
      <a:accent6>
        <a:srgbClr val="D39B17"/>
      </a:accent6>
      <a:hlink>
        <a:srgbClr val="EF08F7"/>
      </a:hlink>
      <a:folHlink>
        <a:srgbClr val="8477FE"/>
      </a:folHlink>
    </a:clrScheme>
    <a:fontScheme name="Custom 4">
      <a:majorFont>
        <a:latin typeface="Bahnschrif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rixVTI" id="{A2576CCC-A559-4FD4-A542-772649F65A84}" vid="{5CBC41A9-80A0-44C6-90CD-6D8630343525}"/>
    </a:ext>
  </a:extLst>
</a:theme>
</file>

<file path=docProps/app.xml><?xml version="1.0" encoding="utf-8"?>
<Properties xmlns="http://schemas.openxmlformats.org/officeDocument/2006/extended-properties" xmlns:vt="http://schemas.openxmlformats.org/officeDocument/2006/docPropsVTypes">
  <TotalTime>137</TotalTime>
  <Words>1440</Words>
  <Application>Microsoft Office PowerPoint</Application>
  <PresentationFormat>Plačiaekranė</PresentationFormat>
  <Paragraphs>56</Paragraphs>
  <Slides>21</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21</vt:i4>
      </vt:variant>
    </vt:vector>
  </HeadingPairs>
  <TitlesOfParts>
    <vt:vector size="27" baseType="lpstr">
      <vt:lpstr>Arial</vt:lpstr>
      <vt:lpstr>Avenir Next LT Pro</vt:lpstr>
      <vt:lpstr>Bahnschrift</vt:lpstr>
      <vt:lpstr>Times New Roman</vt:lpstr>
      <vt:lpstr>Wingdings</vt:lpstr>
      <vt:lpstr>MatrixVTI</vt:lpstr>
      <vt:lpstr>Adomas Mickevičius</vt:lpstr>
      <vt:lpstr>Adomas Mickevičius</vt:lpstr>
      <vt:lpstr>„PowerPoint“ pateiktis</vt:lpstr>
      <vt:lpstr>„PowerPoint“ pateiktis</vt:lpstr>
      <vt:lpstr>„PowerPoint“ pateiktis</vt:lpstr>
      <vt:lpstr>„PowerPoint“ pateiktis</vt:lpstr>
      <vt:lpstr>„PowerPoint“ pateiktis</vt:lpstr>
      <vt:lpstr>Baladė - lyrikos žanras. Trumpas eiliuotas istorinio arba legendinio turinio kūrinys, kuriame susilieję epiniai, lyriniai, draminiai pradai. Tai intriguojantis, neretai niūrių, šiurpių nuotykių pasakojimas apie nepaprastus įvykius. Per juos atskleidžiamas pasaulio paslaptingumas, tragiškos gyvenimo perspektyvos.</vt:lpstr>
      <vt:lpstr>„Baladės ir romansai“ </vt:lpstr>
      <vt:lpstr>„PowerPoint“ pateiktis</vt:lpstr>
      <vt:lpstr>„PowerPoint“ pateiktis</vt:lpstr>
      <vt:lpstr>Naujoji epocha – kūrybingo, todėl laisvo žmogaus epocha. Ši idėja aktuali ir XX a. modernizmo kultūroje.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Adomas Mickevičius</dc:title>
  <dc:creator>Edita Gudžiūnienė</dc:creator>
  <cp:lastModifiedBy>Edita Gudžiūnienė</cp:lastModifiedBy>
  <cp:revision>5</cp:revision>
  <dcterms:created xsi:type="dcterms:W3CDTF">2023-01-29T08:45:50Z</dcterms:created>
  <dcterms:modified xsi:type="dcterms:W3CDTF">2023-01-29T11:03:27Z</dcterms:modified>
</cp:coreProperties>
</file>