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039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535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342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342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275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8296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878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507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016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1040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6B7E4-926F-4C01-935A-AAC1507FFF1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943DA-8E35-43A8-979F-14067806B1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8447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Sudėtiniai prijungiamieji sakiniai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187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Teorija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/>
              <a:t>Sudėtiniai sakiniai, </a:t>
            </a:r>
            <a:r>
              <a:rPr lang="lt-LT" sz="3200" dirty="0"/>
              <a:t>susidedantys iš dviejų ar daugiau dėmenų, sujungtų prijungiamaisiais jungtukais, santykiniais įvardžiais ar </a:t>
            </a:r>
            <a:r>
              <a:rPr lang="lt-LT" sz="3200" dirty="0" err="1"/>
              <a:t>prieveiksmiais</a:t>
            </a:r>
            <a:r>
              <a:rPr lang="lt-LT" sz="3200" dirty="0"/>
              <a:t>, </a:t>
            </a:r>
            <a:r>
              <a:rPr lang="lt-LT" sz="3200" b="1" dirty="0"/>
              <a:t>yra prijungiamieji sakiniai.</a:t>
            </a:r>
            <a:r>
              <a:rPr lang="lt-LT" sz="3200" dirty="0"/>
              <a:t> </a:t>
            </a:r>
            <a:endParaRPr lang="lt-LT" sz="3200" dirty="0" smtClean="0"/>
          </a:p>
          <a:p>
            <a:r>
              <a:rPr lang="lt-LT" sz="3200" dirty="0" smtClean="0"/>
              <a:t>Sudėtiniam </a:t>
            </a:r>
            <a:r>
              <a:rPr lang="lt-LT" sz="3200" dirty="0"/>
              <a:t>prijungiamajam sakiniui būdinga tai, kad </a:t>
            </a:r>
            <a:r>
              <a:rPr lang="lt-LT" sz="3200" b="1" dirty="0"/>
              <a:t>vienas jo dėmuo gramatiškai priklauso nuo kito.</a:t>
            </a:r>
            <a:r>
              <a:rPr lang="lt-LT" sz="3200" dirty="0"/>
              <a:t> Tai rodo jungiamasis žodis ir klausimas, į kurį atsako priklausomasis dėmuo.</a:t>
            </a:r>
          </a:p>
        </p:txBody>
      </p:sp>
    </p:spTree>
    <p:extLst>
      <p:ext uri="{BB962C8B-B14F-4D97-AF65-F5344CB8AC3E}">
        <p14:creationId xmlns:p14="http://schemas.microsoft.com/office/powerpoint/2010/main" val="349803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Teorija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i="1" dirty="0"/>
              <a:t>Vaikai suprato, kad autobusas vėluos.</a:t>
            </a:r>
            <a:r>
              <a:rPr lang="lt-LT" sz="3200" dirty="0"/>
              <a:t> (Ką vaikai suprato? –</a:t>
            </a:r>
            <a:r>
              <a:rPr lang="lt-LT" sz="3200" i="1" dirty="0"/>
              <a:t> kad autobusas vėluos.</a:t>
            </a:r>
            <a:r>
              <a:rPr lang="lt-LT" sz="3200" dirty="0"/>
              <a:t>) </a:t>
            </a:r>
            <a:endParaRPr lang="lt-LT" sz="3200" dirty="0" smtClean="0"/>
          </a:p>
          <a:p>
            <a:r>
              <a:rPr lang="lt-LT" sz="3200" dirty="0" smtClean="0"/>
              <a:t>Sakinio </a:t>
            </a:r>
            <a:r>
              <a:rPr lang="lt-LT" sz="3200" dirty="0"/>
              <a:t>dėmuo </a:t>
            </a:r>
            <a:r>
              <a:rPr lang="lt-LT" sz="3200" i="1" dirty="0"/>
              <a:t>Vaikai suprato</a:t>
            </a:r>
            <a:r>
              <a:rPr lang="lt-LT" sz="3200" dirty="0"/>
              <a:t> yra pagrindinis (iš jo keliamas klausimas šalutiniam dėmeniui; jam priklauso šalutinis dėmuo), o sakinio priklausomasis </a:t>
            </a:r>
            <a:r>
              <a:rPr lang="lt-LT" sz="3200" dirty="0" smtClean="0"/>
              <a:t>dėmuo </a:t>
            </a:r>
            <a:r>
              <a:rPr lang="lt-LT" sz="3200" dirty="0"/>
              <a:t>vadinamas šalutiniu (</a:t>
            </a:r>
            <a:r>
              <a:rPr lang="lt-LT" sz="3200" i="1" dirty="0"/>
              <a:t>kad autobusas vėluos</a:t>
            </a:r>
            <a:r>
              <a:rPr lang="lt-LT" sz="32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4542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33694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Užduotis. Perskaitykite sakinius, pasakykite, kuris sakinys juose yra pagrindinis, kuris šalutinis (iškelkite jam klausimą). 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409913"/>
            <a:ext cx="10515600" cy="3767049"/>
          </a:xfrm>
        </p:spPr>
        <p:txBody>
          <a:bodyPr>
            <a:normAutofit/>
          </a:bodyPr>
          <a:lstStyle/>
          <a:p>
            <a:r>
              <a:rPr lang="lt-LT" sz="3200" dirty="0"/>
              <a:t>Jam be galo rūpėjo, kad viskas būtų padaryta laiku ir gerai. </a:t>
            </a:r>
            <a:endParaRPr lang="lt-LT" sz="3200" dirty="0" smtClean="0"/>
          </a:p>
          <a:p>
            <a:r>
              <a:rPr lang="lt-LT" sz="3200" dirty="0" smtClean="0"/>
              <a:t>Būk </a:t>
            </a:r>
            <a:r>
              <a:rPr lang="lt-LT" sz="3200" dirty="0"/>
              <a:t>toks, koks nori kitiems rodytis</a:t>
            </a:r>
            <a:r>
              <a:rPr lang="lt-LT" sz="3200" dirty="0" smtClean="0"/>
              <a:t>.</a:t>
            </a:r>
          </a:p>
          <a:p>
            <a:r>
              <a:rPr lang="lt-LT" sz="3200" dirty="0" smtClean="0"/>
              <a:t>Lauke pasidaro vėsiau tada</a:t>
            </a:r>
            <a:r>
              <a:rPr lang="lt-LT" sz="3200" dirty="0"/>
              <a:t>, kai vėjas </a:t>
            </a:r>
            <a:r>
              <a:rPr lang="lt-LT" sz="3200" dirty="0" smtClean="0"/>
              <a:t>papučia. </a:t>
            </a:r>
          </a:p>
          <a:p>
            <a:r>
              <a:rPr lang="lt-LT" sz="3200" dirty="0" smtClean="0"/>
              <a:t>Jis </a:t>
            </a:r>
            <a:r>
              <a:rPr lang="lt-LT" sz="3200" dirty="0"/>
              <a:t>žinojo, apie ką kalbėti susirinkusiesiems, ir triukšmas tuoj pat nurimo. </a:t>
            </a:r>
            <a:endParaRPr lang="lt-LT" sz="3200" dirty="0" smtClean="0"/>
          </a:p>
          <a:p>
            <a:r>
              <a:rPr lang="lt-LT" sz="3200" dirty="0" smtClean="0"/>
              <a:t>Vyras</a:t>
            </a:r>
            <a:r>
              <a:rPr lang="lt-LT" sz="3200" dirty="0"/>
              <a:t>, kuris sėdėjo su kunigu pirmoje eilėje, pradėjo ploti. </a:t>
            </a:r>
            <a:endParaRPr lang="lt-LT" sz="3200" dirty="0" smtClean="0"/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64967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Užduotis. Perskaitykite sakinius, pasakykite, kuris sakinys juose yra pagrindinis, kuris šalutinis (iškelkite jam klausimą).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991169"/>
            <a:ext cx="10515600" cy="4785646"/>
          </a:xfrm>
        </p:spPr>
        <p:txBody>
          <a:bodyPr>
            <a:normAutofit/>
          </a:bodyPr>
          <a:lstStyle/>
          <a:p>
            <a:r>
              <a:rPr lang="lt-LT" sz="3200" dirty="0" smtClean="0"/>
              <a:t>Pamatęs, kad aš sausas kaip šakalys, milžinas mane tėškė piktai atgal.</a:t>
            </a:r>
          </a:p>
          <a:p>
            <a:r>
              <a:rPr lang="lt-LT" sz="3200" dirty="0" smtClean="0"/>
              <a:t>Laimė, kad pabėgote. </a:t>
            </a:r>
          </a:p>
          <a:p>
            <a:r>
              <a:rPr lang="lt-LT" sz="3200" dirty="0" smtClean="0"/>
              <a:t>Jau trys dienos, kai nieko nevalgėme. </a:t>
            </a:r>
          </a:p>
          <a:p>
            <a:r>
              <a:rPr lang="lt-LT" sz="3200" dirty="0" smtClean="0"/>
              <a:t>Vienas per kitą ėmė mokyti, kaip rašyti. </a:t>
            </a:r>
          </a:p>
          <a:p>
            <a:r>
              <a:rPr lang="lt-LT" sz="3200" dirty="0" smtClean="0"/>
              <a:t>Nedidelis miškelis, per kurį vingiavo siauras keliukas, glaudėsi prie plačios upės. </a:t>
            </a:r>
          </a:p>
          <a:p>
            <a:r>
              <a:rPr lang="lt-LT" sz="3200" dirty="0" smtClean="0"/>
              <a:t>Iš kur pasirodė šie pusnuogiai žmonės, niekaip negalėjo suprasti.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026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Šalutinio sakinio požymiai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Visada turi prijungiamąjį žodį (jungtuką, įvardį ar </a:t>
            </a:r>
            <a:r>
              <a:rPr lang="lt-LT" sz="3200" dirty="0" err="1" smtClean="0"/>
              <a:t>prieveiksmį</a:t>
            </a:r>
            <a:r>
              <a:rPr lang="lt-LT" sz="3200" dirty="0" smtClean="0"/>
              <a:t>).</a:t>
            </a:r>
          </a:p>
          <a:p>
            <a:r>
              <a:rPr lang="lt-LT" sz="3200" dirty="0" smtClean="0"/>
              <a:t>Turi gramatinį centrą (veiksnys + tarinys).</a:t>
            </a:r>
          </a:p>
          <a:p>
            <a:r>
              <a:rPr lang="lt-LT" sz="3200" dirty="0" smtClean="0"/>
              <a:t>Atsako į sakinio dalių klausimus.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84471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828"/>
          </a:xfrm>
        </p:spPr>
        <p:txBody>
          <a:bodyPr/>
          <a:lstStyle/>
          <a:p>
            <a:pPr algn="ctr"/>
            <a:r>
              <a:rPr lang="lt-LT" dirty="0" smtClean="0"/>
              <a:t>Teorija – </a:t>
            </a:r>
            <a:r>
              <a:rPr lang="lt-LT" dirty="0" smtClean="0">
                <a:solidFill>
                  <a:srgbClr val="FF0000"/>
                </a:solidFill>
              </a:rPr>
              <a:t>K</a:t>
            </a:r>
            <a:r>
              <a:rPr lang="lt-LT" dirty="0" smtClean="0"/>
              <a:t>O</a:t>
            </a:r>
            <a:r>
              <a:rPr lang="lt-LT" dirty="0" smtClean="0">
                <a:solidFill>
                  <a:srgbClr val="FF0000"/>
                </a:solidFill>
              </a:rPr>
              <a:t>J</a:t>
            </a:r>
            <a:r>
              <a:rPr lang="lt-LT" dirty="0" smtClean="0"/>
              <a:t>I</a:t>
            </a:r>
            <a:r>
              <a:rPr lang="lt-LT" dirty="0" smtClean="0">
                <a:solidFill>
                  <a:srgbClr val="FF0000"/>
                </a:solidFill>
              </a:rPr>
              <a:t>N</a:t>
            </a:r>
            <a:r>
              <a:rPr lang="lt-LT" dirty="0" smtClean="0"/>
              <a:t>Ė 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324598"/>
            <a:ext cx="10515600" cy="5093293"/>
          </a:xfrm>
        </p:spPr>
        <p:txBody>
          <a:bodyPr>
            <a:normAutofit/>
          </a:bodyPr>
          <a:lstStyle/>
          <a:p>
            <a:r>
              <a:rPr lang="lt-LT" sz="3200" dirty="0"/>
              <a:t>Šalutiniai dėmenys prie pagrindinių jungiami:</a:t>
            </a:r>
          </a:p>
          <a:p>
            <a:r>
              <a:rPr lang="lt-LT" sz="3200" dirty="0"/>
              <a:t>1) </a:t>
            </a:r>
            <a:r>
              <a:rPr lang="lt-LT" sz="3200" b="1" dirty="0"/>
              <a:t>prijungiamaisiais jungtukais</a:t>
            </a:r>
            <a:r>
              <a:rPr lang="lt-LT" sz="3200" dirty="0"/>
              <a:t>: </a:t>
            </a:r>
            <a:r>
              <a:rPr lang="lt-LT" sz="3200" i="1" dirty="0"/>
              <a:t>kad, jog, ar, nes, kadangi, jei, jeigu, nors, kai, kada, kol, vos, kaip, lyg, tartum, negu, juo... juo, juo... tuo, kuo... tuo, kad ir, kai </a:t>
            </a:r>
            <a:r>
              <a:rPr lang="lt-LT" sz="3200" i="1" dirty="0" smtClean="0"/>
              <a:t>tik</a:t>
            </a:r>
            <a:r>
              <a:rPr lang="lt-LT" sz="3200" i="1" dirty="0"/>
              <a:t>;</a:t>
            </a:r>
            <a:endParaRPr lang="lt-LT" sz="3200" dirty="0"/>
          </a:p>
          <a:p>
            <a:r>
              <a:rPr lang="lt-LT" sz="3200" dirty="0"/>
              <a:t>2) </a:t>
            </a:r>
            <a:r>
              <a:rPr lang="lt-LT" sz="3200" b="1" dirty="0"/>
              <a:t>santykiniais </a:t>
            </a:r>
            <a:r>
              <a:rPr lang="lt-LT" sz="3200" b="1" dirty="0" smtClean="0"/>
              <a:t>įvardžiais:</a:t>
            </a:r>
            <a:r>
              <a:rPr lang="lt-LT" sz="3200" dirty="0"/>
              <a:t> </a:t>
            </a:r>
            <a:r>
              <a:rPr lang="lt-LT" sz="3200" i="1" dirty="0"/>
              <a:t>kuris,</a:t>
            </a:r>
            <a:r>
              <a:rPr lang="lt-LT" sz="3200" dirty="0"/>
              <a:t> </a:t>
            </a:r>
            <a:r>
              <a:rPr lang="lt-LT" sz="3200" i="1" dirty="0"/>
              <a:t>katras, kas, koks</a:t>
            </a:r>
            <a:r>
              <a:rPr lang="lt-LT" sz="3200" dirty="0"/>
              <a:t>; </a:t>
            </a:r>
            <a:endParaRPr lang="lt-LT" sz="3200" dirty="0" smtClean="0"/>
          </a:p>
          <a:p>
            <a:r>
              <a:rPr lang="lt-LT" sz="3200" dirty="0" smtClean="0"/>
              <a:t>3)</a:t>
            </a:r>
            <a:r>
              <a:rPr lang="lt-LT" sz="3200" b="1" dirty="0" smtClean="0"/>
              <a:t> </a:t>
            </a:r>
            <a:r>
              <a:rPr lang="lt-LT" sz="3200" b="1" dirty="0" err="1" smtClean="0"/>
              <a:t>prieveiksmiais</a:t>
            </a:r>
            <a:r>
              <a:rPr lang="lt-LT" sz="3200" b="1" dirty="0" smtClean="0"/>
              <a:t>:</a:t>
            </a:r>
            <a:r>
              <a:rPr lang="lt-LT" sz="3200" i="1" dirty="0"/>
              <a:t> kada, kodėl, kur, kiek, kaip.</a:t>
            </a:r>
            <a:endParaRPr lang="lt-LT" sz="3200" dirty="0"/>
          </a:p>
          <a:p>
            <a:r>
              <a:rPr lang="lt-LT" sz="3200" dirty="0"/>
              <a:t>Šalutinių dėmenų yra tokių ir tiek, kokių ir kiek yra sakinio dalių. Taigi skiriami</a:t>
            </a:r>
            <a:r>
              <a:rPr lang="lt-LT" sz="3200" b="1" dirty="0"/>
              <a:t> šalutiniai veiksnio, tarinio, papildinio, pažyminio ir aplinkybių</a:t>
            </a:r>
            <a:r>
              <a:rPr lang="lt-LT" sz="3200" dirty="0"/>
              <a:t> (vietos, laiko, būdo ir kiekybės, priežasties, sąlygos, nuolaidos, tikslo) </a:t>
            </a:r>
            <a:r>
              <a:rPr lang="lt-LT" sz="3200" b="1" dirty="0"/>
              <a:t>dėmenys</a:t>
            </a:r>
            <a:r>
              <a:rPr lang="lt-LT" sz="3200" dirty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5487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Šalutinių sakinių skyryba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b="1" dirty="0" smtClean="0"/>
              <a:t>Šalutiniai </a:t>
            </a:r>
            <a:r>
              <a:rPr lang="lt-LT" sz="3200" b="1" dirty="0"/>
              <a:t>dėmenys nuo pagrindinio skiriami kableliais.</a:t>
            </a:r>
            <a:endParaRPr lang="lt-LT" sz="3200" dirty="0"/>
          </a:p>
          <a:p>
            <a:r>
              <a:rPr lang="lt-LT" sz="3200" i="1" dirty="0"/>
              <a:t>1. Žemė su visais pašaliais įmurusi verkia, </a:t>
            </a:r>
            <a:r>
              <a:rPr lang="lt-LT" sz="3200" b="1" i="1" u="sng" dirty="0"/>
              <a:t>kad</a:t>
            </a:r>
            <a:r>
              <a:rPr lang="lt-LT" sz="3200" i="1" u="sng" dirty="0"/>
              <a:t> mūsų ratai jos išplautą nugarą drasko</a:t>
            </a:r>
            <a:r>
              <a:rPr lang="lt-LT" sz="3200" i="1" dirty="0"/>
              <a:t>. </a:t>
            </a:r>
            <a:endParaRPr lang="lt-LT" sz="3200" i="1" dirty="0" smtClean="0"/>
          </a:p>
          <a:p>
            <a:r>
              <a:rPr lang="lt-LT" sz="3200" i="1" dirty="0" smtClean="0"/>
              <a:t>2</a:t>
            </a:r>
            <a:r>
              <a:rPr lang="lt-LT" sz="3200" i="1" dirty="0"/>
              <a:t>.</a:t>
            </a:r>
            <a:r>
              <a:rPr lang="lt-LT" sz="3200" b="1" i="1" dirty="0"/>
              <a:t> </a:t>
            </a:r>
            <a:r>
              <a:rPr lang="lt-LT" sz="3200" b="1" i="1" u="sng" dirty="0"/>
              <a:t>Kai</a:t>
            </a:r>
            <a:r>
              <a:rPr lang="lt-LT" sz="3200" i="1" u="sng" dirty="0"/>
              <a:t> aš jojau per žalią girelę</a:t>
            </a:r>
            <a:r>
              <a:rPr lang="lt-LT" sz="3200" i="1" dirty="0"/>
              <a:t>, nusilaužiau putino šakelę. </a:t>
            </a:r>
            <a:endParaRPr lang="lt-LT" sz="3200" i="1" dirty="0" smtClean="0"/>
          </a:p>
          <a:p>
            <a:r>
              <a:rPr lang="lt-LT" sz="3200" i="1" dirty="0" smtClean="0"/>
              <a:t>3. Išgirdę</a:t>
            </a:r>
            <a:r>
              <a:rPr lang="lt-LT" sz="3200" i="1" dirty="0"/>
              <a:t>,</a:t>
            </a:r>
            <a:r>
              <a:rPr lang="lt-LT" sz="3200" b="1" i="1" dirty="0"/>
              <a:t> </a:t>
            </a:r>
            <a:r>
              <a:rPr lang="lt-LT" sz="3200" b="1" i="1" u="sng" dirty="0"/>
              <a:t>kad</a:t>
            </a:r>
            <a:r>
              <a:rPr lang="lt-LT" sz="3200" i="1" u="sng" dirty="0"/>
              <a:t> tėvas grįžo</a:t>
            </a:r>
            <a:r>
              <a:rPr lang="lt-LT" sz="3200" i="1" dirty="0"/>
              <a:t>, vaikai šoko iš lovos.</a:t>
            </a:r>
            <a:endParaRPr lang="lt-LT" sz="32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342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238</Words>
  <Application>Microsoft Office PowerPoint</Application>
  <PresentationFormat>Plačiaekranė</PresentationFormat>
  <Paragraphs>35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„Office“ tema</vt:lpstr>
      <vt:lpstr>Sudėtiniai prijungiamieji sakiniai</vt:lpstr>
      <vt:lpstr>Teorija </vt:lpstr>
      <vt:lpstr>Teorija </vt:lpstr>
      <vt:lpstr>Užduotis. Perskaitykite sakinius, pasakykite, kuris sakinys juose yra pagrindinis, kuris šalutinis (iškelkite jam klausimą). </vt:lpstr>
      <vt:lpstr>Užduotis. Perskaitykite sakinius, pasakykite, kuris sakinys juose yra pagrindinis, kuris šalutinis (iškelkite jam klausimą). </vt:lpstr>
      <vt:lpstr>Šalutinio sakinio požymiai</vt:lpstr>
      <vt:lpstr>Teorija – KOJINĖ  </vt:lpstr>
      <vt:lpstr>Šalutinių sakinių skyryba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Sudėtiniai prijungiamieji sakiniai</dc:title>
  <dc:creator>user</dc:creator>
  <cp:lastModifiedBy>user</cp:lastModifiedBy>
  <cp:revision>5</cp:revision>
  <dcterms:created xsi:type="dcterms:W3CDTF">2020-11-02T11:01:57Z</dcterms:created>
  <dcterms:modified xsi:type="dcterms:W3CDTF">2021-04-28T15:14:10Z</dcterms:modified>
</cp:coreProperties>
</file>