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2017-10-21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ntnPlAzp3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V-wbk12Vuo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VkzMa7m9tLU&amp;t=148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5400" y="1905000"/>
            <a:ext cx="3581400" cy="2971800"/>
          </a:xfrm>
        </p:spPr>
        <p:txBody>
          <a:bodyPr/>
          <a:lstStyle/>
          <a:p>
            <a:r>
              <a:rPr lang="lt-LT" dirty="0" smtClean="0"/>
              <a:t>V. Mačernis</a:t>
            </a:r>
            <a:br>
              <a:rPr lang="lt-LT" dirty="0" smtClean="0"/>
            </a:br>
            <a:r>
              <a:rPr lang="lt-LT" b="1" i="1" dirty="0" smtClean="0"/>
              <a:t>Metų sonetai</a:t>
            </a:r>
            <a:endParaRPr lang="lt-LT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5715000"/>
            <a:ext cx="4191000" cy="838200"/>
          </a:xfrm>
        </p:spPr>
        <p:txBody>
          <a:bodyPr>
            <a:normAutofit/>
          </a:bodyPr>
          <a:lstStyle/>
          <a:p>
            <a:r>
              <a:rPr lang="lt-LT" sz="2000" b="1" i="1" dirty="0" smtClean="0">
                <a:solidFill>
                  <a:schemeClr val="tx1"/>
                </a:solidFill>
              </a:rPr>
              <a:t>Vyr. mokytoja D. Rutkauskaitė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Vaizdo rezultatas pagal užklausą „metų sonetai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4038600" cy="5257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1470025"/>
          </a:xfrm>
        </p:spPr>
        <p:txBody>
          <a:bodyPr>
            <a:normAutofit fontScale="90000"/>
          </a:bodyPr>
          <a:lstStyle/>
          <a:p>
            <a:pPr algn="just"/>
            <a:r>
              <a:rPr lang="lt-LT" sz="4000" b="1" dirty="0" smtClean="0"/>
              <a:t>Kai kalbame apie V. Mačernį ir jo kūrybą, kartais pamirštame, kad jis ne tik VIZIJŲ ir SONETŲ autorius</a:t>
            </a:r>
            <a:r>
              <a:rPr lang="lt-LT" dirty="0" smtClean="0"/>
              <a:t>...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8200" y="57912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www.youtube.com/watch?v=intnPlAzp34</a:t>
            </a:r>
            <a:r>
              <a:rPr lang="lt-LT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81400" y="3200400"/>
            <a:ext cx="533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i="1" dirty="0" smtClean="0"/>
              <a:t>“Aš </a:t>
            </a:r>
            <a:r>
              <a:rPr lang="lt-LT" sz="2800" i="1" dirty="0" smtClean="0"/>
              <a:t>kadais šventai tikėjau meile -</a:t>
            </a:r>
            <a:br>
              <a:rPr lang="lt-LT" sz="2800" i="1" dirty="0" smtClean="0"/>
            </a:br>
            <a:r>
              <a:rPr lang="lt-LT" sz="2800" i="1" dirty="0" smtClean="0"/>
              <a:t>Aš buvau tikėjimo kvailys</a:t>
            </a:r>
            <a:r>
              <a:rPr lang="lt-LT" sz="2800" i="1" dirty="0" smtClean="0"/>
              <a:t>.”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762000"/>
          </a:xfrm>
        </p:spPr>
        <p:txBody>
          <a:bodyPr>
            <a:normAutofit/>
          </a:bodyPr>
          <a:lstStyle/>
          <a:p>
            <a:r>
              <a:rPr lang="lt-LT" sz="3600" b="1" i="1" dirty="0" smtClean="0"/>
              <a:t>SONETAI</a:t>
            </a:r>
            <a:endParaRPr lang="en-US" sz="3600" b="1" i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28600" y="1066800"/>
            <a:ext cx="8686800" cy="5105400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 Kūryboje vyrauja ne asmeniniai išgyvenimai, ne visuomeniniai siekiai, o APMĄSTYMAI.</a:t>
            </a:r>
          </a:p>
          <a:p>
            <a:pPr algn="l">
              <a:buFont typeface="Wingdings" pitchFamily="2" charset="2"/>
              <a:buChar char="Ø"/>
            </a:pPr>
            <a:endParaRPr lang="lt-LT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 </a:t>
            </a:r>
            <a:r>
              <a:rPr lang="lt-LT" sz="2400" b="1" i="1" dirty="0" smtClean="0">
                <a:solidFill>
                  <a:schemeClr val="tx1"/>
                </a:solidFill>
              </a:rPr>
              <a:t>METŲ SONETAI </a:t>
            </a:r>
            <a:r>
              <a:rPr lang="lt-LT" sz="2400" b="1" dirty="0" smtClean="0">
                <a:solidFill>
                  <a:schemeClr val="tx1"/>
                </a:solidFill>
              </a:rPr>
              <a:t>– tai eilėraščiai, suskirstyti pagal metų laikus.</a:t>
            </a:r>
          </a:p>
          <a:p>
            <a:pPr algn="l"/>
            <a:endParaRPr lang="lt-LT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Pradedama RUDENS sonetais.</a:t>
            </a:r>
          </a:p>
          <a:p>
            <a:pPr algn="l"/>
            <a:endParaRPr lang="lt-LT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Laikosi  griežtos soneto formos:</a:t>
            </a:r>
          </a:p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Du ketureiliai</a:t>
            </a:r>
          </a:p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Du trieiliai</a:t>
            </a:r>
          </a:p>
          <a:p>
            <a:pPr algn="l"/>
            <a:endParaRPr lang="lt-LT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Pabaiga – apibendrinimas; daug aforizmų, abstrakčių sąvokų.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1"/>
            <a:ext cx="7772400" cy="1143000"/>
          </a:xfrm>
        </p:spPr>
        <p:txBody>
          <a:bodyPr/>
          <a:lstStyle/>
          <a:p>
            <a:r>
              <a:rPr lang="lt-LT" b="1" dirty="0" smtClean="0"/>
              <a:t>Sonetų žmogus?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1524000"/>
            <a:ext cx="8610600" cy="41148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 Sonetų žmogus neįžvelgia pasaulyje nieko pastovaus; abejoja visomis tiesomis ir vertybėmis.</a:t>
            </a: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Žmogus – klajūnas ir ieškotojas; mąsto apie laimę, meilę ir kūrybą</a:t>
            </a:r>
            <a:r>
              <a:rPr lang="lt-LT" sz="24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Nebaisi vienatvė. Svarbi buvimo prasmė</a:t>
            </a:r>
            <a:r>
              <a:rPr lang="lt-LT" sz="24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Nerimas – nuolatinė būsena</a:t>
            </a:r>
            <a:r>
              <a:rPr lang="lt-LT" sz="24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lt-LT" sz="2400" b="1" dirty="0" smtClean="0">
                <a:solidFill>
                  <a:schemeClr val="tx1"/>
                </a:solidFill>
              </a:rPr>
              <a:t>Personažai atpažįstami iš Europos kultūros tekstų – nimfos, fėjos ir kt.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6400" y="914400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www.youtube.com/watch?v=9V-wbk12Vuo</a:t>
            </a:r>
            <a:r>
              <a:rPr lang="lt-LT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609601"/>
            <a:ext cx="7772400" cy="1066800"/>
          </a:xfrm>
        </p:spPr>
        <p:txBody>
          <a:bodyPr>
            <a:normAutofit/>
          </a:bodyPr>
          <a:lstStyle/>
          <a:p>
            <a:r>
              <a:rPr lang="lt-LT" sz="3200" b="1" i="1" dirty="0" smtClean="0"/>
              <a:t>O dabar keliaukime prie konkrečių SONETŲ...</a:t>
            </a:r>
            <a:endParaRPr lang="en-US" sz="3200" b="1" i="1" dirty="0"/>
          </a:p>
        </p:txBody>
      </p:sp>
      <p:sp>
        <p:nvSpPr>
          <p:cNvPr id="7" name="Rectangle 6"/>
          <p:cNvSpPr/>
          <p:nvPr/>
        </p:nvSpPr>
        <p:spPr>
          <a:xfrm>
            <a:off x="533400" y="20574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www.youtube.com/watch?v=VkzMa7m9tLU&amp;t=148s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15364" name="Picture 4" descr="Vaizdo rezultatas pagal užklausą „grįžtančią per parką takeliu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743200"/>
            <a:ext cx="2819400" cy="373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04800" y="4648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/>
              <a:t>“Išsiskyrėm</a:t>
            </a:r>
            <a:r>
              <a:rPr lang="lt-LT" dirty="0" smtClean="0"/>
              <a:t>, nė mažiausiu ženklu neparodę </a:t>
            </a:r>
            <a:br>
              <a:rPr lang="lt-LT" dirty="0" smtClean="0"/>
            </a:br>
            <a:r>
              <a:rPr lang="lt-LT" dirty="0" smtClean="0"/>
              <a:t>Savo ilgesio ir degančios kančios;</a:t>
            </a:r>
            <a:br>
              <a:rPr lang="lt-LT" dirty="0" smtClean="0"/>
            </a:br>
            <a:r>
              <a:rPr lang="lt-LT" dirty="0" smtClean="0"/>
              <a:t>O reikėjo tart tik vieną žodį</a:t>
            </a:r>
            <a:r>
              <a:rPr lang="lt-LT" dirty="0" smtClean="0"/>
              <a:t>...”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1905000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i="1" dirty="0" smtClean="0"/>
              <a:t>Girdėjote Rudens sonetų </a:t>
            </a:r>
            <a:r>
              <a:rPr lang="ru-RU" sz="3600" b="1" i="1" dirty="0" smtClean="0"/>
              <a:t>3 </a:t>
            </a:r>
            <a:r>
              <a:rPr lang="en-US" sz="3600" b="1" i="1" dirty="0" err="1" smtClean="0"/>
              <a:t>sonet</a:t>
            </a:r>
            <a:r>
              <a:rPr lang="lt-LT" sz="3600" b="1" i="1" dirty="0" smtClean="0"/>
              <a:t>ą. Apie ką jis?</a:t>
            </a:r>
            <a:endParaRPr lang="en-US" sz="3600" b="1" i="1" dirty="0"/>
          </a:p>
        </p:txBody>
      </p:sp>
      <p:sp>
        <p:nvSpPr>
          <p:cNvPr id="5" name="Rectangle 4"/>
          <p:cNvSpPr/>
          <p:nvPr/>
        </p:nvSpPr>
        <p:spPr>
          <a:xfrm>
            <a:off x="4419600" y="4267200"/>
            <a:ext cx="4200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i="1" dirty="0" smtClean="0"/>
              <a:t>Meilę, laimę, išsiskyrimą?..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800600" y="533400"/>
            <a:ext cx="4011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smtClean="0"/>
              <a:t>“</a:t>
            </a:r>
            <a:r>
              <a:rPr lang="en-US" b="1" dirty="0" err="1" smtClean="0"/>
              <a:t>Aš</a:t>
            </a:r>
            <a:r>
              <a:rPr lang="en-US" b="1" dirty="0" smtClean="0"/>
              <a:t> </a:t>
            </a:r>
            <a:r>
              <a:rPr lang="en-US" b="1" dirty="0" err="1" smtClean="0"/>
              <a:t>tuščiai</a:t>
            </a:r>
            <a:r>
              <a:rPr lang="en-US" b="1" dirty="0" smtClean="0"/>
              <a:t> </a:t>
            </a:r>
            <a:r>
              <a:rPr lang="en-US" b="1" dirty="0" err="1" smtClean="0"/>
              <a:t>jos</a:t>
            </a:r>
            <a:r>
              <a:rPr lang="en-US" b="1" dirty="0" smtClean="0"/>
              <a:t> </a:t>
            </a:r>
            <a:r>
              <a:rPr lang="en-US" b="1" dirty="0" err="1" smtClean="0"/>
              <a:t>grįžtant</a:t>
            </a:r>
            <a:r>
              <a:rPr lang="en-US" b="1" dirty="0" smtClean="0"/>
              <a:t> </a:t>
            </a:r>
            <a:r>
              <a:rPr lang="en-US" b="1" dirty="0" err="1" smtClean="0"/>
              <a:t>laukiu</a:t>
            </a:r>
            <a:r>
              <a:rPr lang="en-US" b="1" dirty="0" smtClean="0"/>
              <a:t> </a:t>
            </a:r>
            <a:r>
              <a:rPr lang="en-US" b="1" dirty="0" err="1" smtClean="0"/>
              <a:t>kas</a:t>
            </a:r>
            <a:r>
              <a:rPr lang="en-US" b="1" dirty="0" smtClean="0"/>
              <a:t> </a:t>
            </a:r>
            <a:r>
              <a:rPr lang="en-US" b="1" dirty="0" err="1" smtClean="0"/>
              <a:t>diena</a:t>
            </a:r>
            <a:r>
              <a:rPr lang="en-US" b="1" dirty="0" smtClean="0"/>
              <a:t>.</a:t>
            </a:r>
            <a:r>
              <a:rPr lang="lt-LT" b="1" dirty="0" smtClean="0"/>
              <a:t>”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194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V. Mačernis Metų sonetai</vt:lpstr>
      <vt:lpstr>Kai kalbame apie V. Mačernį ir jo kūrybą, kartais pamirštame, kad jis ne tik VIZIJŲ ir SONETŲ autorius... </vt:lpstr>
      <vt:lpstr>SONETAI</vt:lpstr>
      <vt:lpstr>Sonetų žmogus?</vt:lpstr>
      <vt:lpstr>O dabar keliaukime prie konkrečių SONETŲ...</vt:lpstr>
      <vt:lpstr>Girdėjote Rudens sonetų 3 sonetą. Apie ką jis?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V. Mačernis Metų sonetai</dc:title>
  <dc:creator>Dell</dc:creator>
  <cp:lastModifiedBy>Dell</cp:lastModifiedBy>
  <cp:revision>4</cp:revision>
  <dcterms:created xsi:type="dcterms:W3CDTF">2006-08-16T00:00:00Z</dcterms:created>
  <dcterms:modified xsi:type="dcterms:W3CDTF">2017-10-21T10:54:51Z</dcterms:modified>
</cp:coreProperties>
</file>