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rgbClr val="00B050">
                <a:alpha val="37000"/>
              </a:srgb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2018-10-07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048000"/>
            <a:ext cx="5257800" cy="1143000"/>
          </a:xfrm>
        </p:spPr>
        <p:txBody>
          <a:bodyPr>
            <a:normAutofit fontScale="90000"/>
          </a:bodyPr>
          <a:lstStyle/>
          <a:p>
            <a:r>
              <a:rPr lang="en-US" sz="4000" b="1" i="1" dirty="0" err="1" smtClean="0"/>
              <a:t>Nuo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Sokrato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prie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Platono</a:t>
            </a:r>
            <a:endParaRPr lang="en-US" sz="40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6096000"/>
            <a:ext cx="6400800" cy="533400"/>
          </a:xfrm>
        </p:spPr>
        <p:txBody>
          <a:bodyPr>
            <a:normAutofit/>
          </a:bodyPr>
          <a:lstStyle/>
          <a:p>
            <a:pPr algn="r"/>
            <a:r>
              <a:rPr lang="en-US" sz="2800" i="1" dirty="0" err="1" smtClean="0">
                <a:solidFill>
                  <a:schemeClr val="tx1"/>
                </a:solidFill>
              </a:rPr>
              <a:t>Vyr</a:t>
            </a:r>
            <a:r>
              <a:rPr lang="en-US" sz="2800" i="1" dirty="0" smtClean="0">
                <a:solidFill>
                  <a:schemeClr val="tx1"/>
                </a:solidFill>
              </a:rPr>
              <a:t>. </a:t>
            </a:r>
            <a:r>
              <a:rPr lang="lt-LT" sz="2800" i="1" dirty="0" err="1" smtClean="0">
                <a:solidFill>
                  <a:schemeClr val="tx1"/>
                </a:solidFill>
              </a:rPr>
              <a:t>m</a:t>
            </a:r>
            <a:r>
              <a:rPr lang="en-US" sz="2800" i="1" dirty="0" err="1" smtClean="0">
                <a:solidFill>
                  <a:schemeClr val="tx1"/>
                </a:solidFill>
              </a:rPr>
              <a:t>okytoja</a:t>
            </a:r>
            <a:r>
              <a:rPr lang="en-US" sz="2800" i="1" dirty="0" smtClean="0">
                <a:solidFill>
                  <a:schemeClr val="tx1"/>
                </a:solidFill>
              </a:rPr>
              <a:t> D. </a:t>
            </a:r>
            <a:r>
              <a:rPr lang="en-US" sz="2800" i="1" dirty="0" err="1" smtClean="0">
                <a:solidFill>
                  <a:schemeClr val="tx1"/>
                </a:solidFill>
              </a:rPr>
              <a:t>Rutkauskait</a:t>
            </a:r>
            <a:r>
              <a:rPr lang="lt-LT" sz="2800" i="1" dirty="0" smtClean="0">
                <a:solidFill>
                  <a:schemeClr val="tx1"/>
                </a:solidFill>
              </a:rPr>
              <a:t>ė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Vaizdo rezultatas pagal uÅ¾klausÄ âsokratas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23622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Vaizdo rezultatas pagal uÅ¾klausÄ âplatonasâ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124200"/>
            <a:ext cx="211455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304801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Kas yra filosofija?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1676400"/>
            <a:ext cx="8458200" cy="3962400"/>
          </a:xfrm>
        </p:spPr>
        <p:txBody>
          <a:bodyPr>
            <a:noAutofit/>
          </a:bodyPr>
          <a:lstStyle/>
          <a:p>
            <a:pPr algn="just"/>
            <a:r>
              <a:rPr lang="lt-LT" sz="2800" b="1" i="1" dirty="0" smtClean="0">
                <a:solidFill>
                  <a:schemeClr val="tx1"/>
                </a:solidFill>
              </a:rPr>
              <a:t>Filosofija</a:t>
            </a:r>
            <a:r>
              <a:rPr lang="lt-LT" sz="2800" dirty="0" smtClean="0">
                <a:solidFill>
                  <a:schemeClr val="tx1"/>
                </a:solidFill>
              </a:rPr>
              <a:t> yra iš graikų kalbos kilęs </a:t>
            </a:r>
            <a:r>
              <a:rPr lang="lt-LT" sz="2800" dirty="0" smtClean="0">
                <a:solidFill>
                  <a:schemeClr val="tx1"/>
                </a:solidFill>
              </a:rPr>
              <a:t>žodis (</a:t>
            </a:r>
            <a:r>
              <a:rPr lang="el-GR" sz="2800" dirty="0" smtClean="0">
                <a:solidFill>
                  <a:schemeClr val="tx1"/>
                </a:solidFill>
              </a:rPr>
              <a:t>φιλοσοφια</a:t>
            </a:r>
            <a:r>
              <a:rPr lang="el-GR" sz="2800" dirty="0" smtClean="0">
                <a:solidFill>
                  <a:schemeClr val="tx1"/>
                </a:solidFill>
              </a:rPr>
              <a:t> &lt; </a:t>
            </a:r>
            <a:r>
              <a:rPr lang="lt-LT" sz="2800" dirty="0" smtClean="0">
                <a:solidFill>
                  <a:schemeClr val="tx1"/>
                </a:solidFill>
              </a:rPr>
              <a:t>phileo – myliu + sophia – </a:t>
            </a:r>
            <a:r>
              <a:rPr lang="lt-LT" sz="2800" dirty="0" smtClean="0">
                <a:solidFill>
                  <a:schemeClr val="tx1"/>
                </a:solidFill>
              </a:rPr>
              <a:t>išmintis).</a:t>
            </a:r>
          </a:p>
          <a:p>
            <a:pPr algn="just"/>
            <a:endParaRPr lang="lt-LT" sz="2800" dirty="0" smtClean="0">
              <a:solidFill>
                <a:schemeClr val="tx1"/>
              </a:solidFill>
            </a:endParaRPr>
          </a:p>
          <a:p>
            <a:pPr algn="just"/>
            <a:r>
              <a:rPr lang="lt-LT" sz="2800" dirty="0" smtClean="0">
                <a:solidFill>
                  <a:schemeClr val="tx1"/>
                </a:solidFill>
              </a:rPr>
              <a:t>Šis žodis reiškia </a:t>
            </a:r>
            <a:r>
              <a:rPr lang="lt-LT" sz="2800" b="1" i="1" dirty="0" smtClean="0">
                <a:solidFill>
                  <a:schemeClr val="tx1"/>
                </a:solidFill>
              </a:rPr>
              <a:t>„išminties meilę</a:t>
            </a:r>
            <a:r>
              <a:rPr lang="lt-LT" sz="2800" b="1" i="1" dirty="0" smtClean="0">
                <a:solidFill>
                  <a:schemeClr val="tx1"/>
                </a:solidFill>
              </a:rPr>
              <a:t>“:</a:t>
            </a:r>
          </a:p>
          <a:p>
            <a:pPr marL="514350" indent="-514350" algn="just">
              <a:buAutoNum type="alphaLcParenR"/>
            </a:pPr>
            <a:r>
              <a:rPr lang="lt-LT" sz="2800" dirty="0" smtClean="0">
                <a:solidFill>
                  <a:schemeClr val="tx1"/>
                </a:solidFill>
              </a:rPr>
              <a:t>žinių </a:t>
            </a:r>
            <a:r>
              <a:rPr lang="lt-LT" sz="2800" dirty="0" smtClean="0">
                <a:solidFill>
                  <a:schemeClr val="tx1"/>
                </a:solidFill>
              </a:rPr>
              <a:t>siekimo prasme (teorinė filosofija) </a:t>
            </a:r>
            <a:endParaRPr lang="lt-LT" sz="2800" dirty="0" smtClean="0">
              <a:solidFill>
                <a:schemeClr val="tx1"/>
              </a:solidFill>
            </a:endParaRPr>
          </a:p>
          <a:p>
            <a:pPr marL="514350" indent="-514350" algn="just">
              <a:buAutoNum type="alphaLcParenR"/>
            </a:pPr>
            <a:r>
              <a:rPr lang="lt-LT" sz="2800" dirty="0" smtClean="0">
                <a:solidFill>
                  <a:schemeClr val="tx1"/>
                </a:solidFill>
              </a:rPr>
              <a:t>ir </a:t>
            </a:r>
            <a:r>
              <a:rPr lang="lt-LT" sz="2800" dirty="0" smtClean="0">
                <a:solidFill>
                  <a:schemeClr val="tx1"/>
                </a:solidFill>
              </a:rPr>
              <a:t>iš to sekančiu sąmoningu gėrio troškimu (praktinė filosofija</a:t>
            </a:r>
            <a:r>
              <a:rPr lang="lt-LT" sz="2800" dirty="0" smtClean="0">
                <a:solidFill>
                  <a:schemeClr val="tx1"/>
                </a:solidFill>
              </a:rPr>
              <a:t>).</a:t>
            </a:r>
          </a:p>
          <a:p>
            <a:pPr algn="just"/>
            <a:endParaRPr lang="lt-LT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Sokratas </a:t>
            </a:r>
            <a:r>
              <a:rPr lang="lt-LT" sz="4000" dirty="0" smtClean="0"/>
              <a:t>(469 pr. Kr.- 399 pr. Kr.) 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458200" cy="48768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Vienas </a:t>
            </a:r>
            <a:r>
              <a:rPr lang="lt-LT" sz="1800" b="1" dirty="0" smtClean="0">
                <a:solidFill>
                  <a:schemeClr val="tx1"/>
                </a:solidFill>
              </a:rPr>
              <a:t>žymiausių antikos, bei pasaulio filosofų, mąstytojų, gyvenęs ir veikęs Atėnuose. 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Gimė </a:t>
            </a:r>
            <a:r>
              <a:rPr lang="lt-LT" sz="1800" b="1" dirty="0" smtClean="0">
                <a:solidFill>
                  <a:schemeClr val="tx1"/>
                </a:solidFill>
              </a:rPr>
              <a:t>469 m. pr</a:t>
            </a:r>
            <a:r>
              <a:rPr lang="lt-LT" sz="1800" b="1" dirty="0" smtClean="0">
                <a:solidFill>
                  <a:schemeClr val="tx1"/>
                </a:solidFill>
              </a:rPr>
              <a:t>. K</a:t>
            </a:r>
            <a:r>
              <a:rPr lang="lt-LT" sz="1800" b="1" dirty="0" smtClean="0">
                <a:solidFill>
                  <a:schemeClr val="tx1"/>
                </a:solidFill>
              </a:rPr>
              <a:t>. skulptoriaus ir pribuvėjos šeimoje, Alopekės miestelyje, visai netoli Atėnų. 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Tėvas sūnų </a:t>
            </a:r>
            <a:r>
              <a:rPr lang="lt-LT" sz="1800" b="1" dirty="0" smtClean="0">
                <a:solidFill>
                  <a:schemeClr val="tx1"/>
                </a:solidFill>
              </a:rPr>
              <a:t>mokė savo amato, siųsdavo į mokyklą mokytis rašto ir kitų mokslų. 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Nuo </a:t>
            </a:r>
            <a:r>
              <a:rPr lang="lt-LT" sz="1800" b="1" dirty="0" smtClean="0">
                <a:solidFill>
                  <a:schemeClr val="tx1"/>
                </a:solidFill>
              </a:rPr>
              <a:t>jaunumės buvo supratingas ir noriai siekė mokslo, tad tėvas jį išleido į aukštąją mokyklą. 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</a:t>
            </a:r>
            <a:r>
              <a:rPr lang="lt-LT" sz="1800" b="1" dirty="0" smtClean="0">
                <a:solidFill>
                  <a:schemeClr val="tx1"/>
                </a:solidFill>
              </a:rPr>
              <a:t>Išstudijavo visus </a:t>
            </a:r>
            <a:r>
              <a:rPr lang="lt-LT" sz="1800" b="1" dirty="0" smtClean="0">
                <a:solidFill>
                  <a:schemeClr val="tx1"/>
                </a:solidFill>
              </a:rPr>
              <a:t>mokslus ir perskaitė visų geriausių Graikijos rašytojų </a:t>
            </a:r>
            <a:r>
              <a:rPr lang="lt-LT" sz="1800" b="1" dirty="0" smtClean="0">
                <a:solidFill>
                  <a:schemeClr val="tx1"/>
                </a:solidFill>
              </a:rPr>
              <a:t>kūrinius.</a:t>
            </a: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</a:t>
            </a:r>
            <a:r>
              <a:rPr lang="lt-LT" sz="1800" b="1" dirty="0" smtClean="0">
                <a:solidFill>
                  <a:schemeClr val="tx1"/>
                </a:solidFill>
              </a:rPr>
              <a:t>Po studijų grįžo </a:t>
            </a:r>
            <a:r>
              <a:rPr lang="lt-LT" sz="1800" b="1" dirty="0" smtClean="0">
                <a:solidFill>
                  <a:schemeClr val="tx1"/>
                </a:solidFill>
              </a:rPr>
              <a:t>pas tėvą ir vėl užsiėmė savo amatu, tašė akmenis. 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1800" b="1" dirty="0" smtClean="0">
                <a:solidFill>
                  <a:schemeClr val="tx1"/>
                </a:solidFill>
              </a:rPr>
              <a:t> Jis dirbo </a:t>
            </a:r>
            <a:r>
              <a:rPr lang="lt-LT" sz="1800" b="1" dirty="0" smtClean="0">
                <a:solidFill>
                  <a:schemeClr val="tx1"/>
                </a:solidFill>
              </a:rPr>
              <a:t>gerai, bet dirbdamas dažnai susimąstydavo.</a:t>
            </a:r>
          </a:p>
          <a:p>
            <a:pPr algn="just"/>
            <a:endParaRPr lang="lt-LT" sz="1800" b="1" dirty="0" smtClean="0">
              <a:solidFill>
                <a:schemeClr val="tx1"/>
              </a:solidFill>
            </a:endParaRPr>
          </a:p>
          <a:p>
            <a:pPr algn="just"/>
            <a:r>
              <a:rPr lang="lt-LT" sz="1800" b="1" i="1" u="sng" dirty="0" smtClean="0">
                <a:solidFill>
                  <a:schemeClr val="tx1"/>
                </a:solidFill>
              </a:rPr>
              <a:t>ĮDOMU</a:t>
            </a:r>
            <a:endParaRPr lang="lt-LT" sz="1800" b="1" i="1" u="sng" dirty="0" smtClean="0">
              <a:solidFill>
                <a:schemeClr val="tx1"/>
              </a:solidFill>
            </a:endParaRPr>
          </a:p>
          <a:p>
            <a:pPr algn="just"/>
            <a:r>
              <a:rPr lang="lt-LT" sz="1800" b="1" dirty="0" smtClean="0">
                <a:solidFill>
                  <a:schemeClr val="tx1"/>
                </a:solidFill>
              </a:rPr>
              <a:t>Garsiojo filosofo motina buvo pribuvėja – padėdavo gimdyvėms. Jos įvaizdį Sokratas pritaikė savo darbui: jis pats negimdąs tiesos, tik savo klausimais padedąs kitiems gimdyti naujas idėjas.</a:t>
            </a:r>
            <a:endParaRPr lang="lt-LT" sz="1800" b="1" dirty="0" smtClean="0">
              <a:solidFill>
                <a:schemeClr val="tx1"/>
              </a:solidFill>
            </a:endParaRPr>
          </a:p>
          <a:p>
            <a:pPr algn="l"/>
            <a:endParaRPr lang="lt-LT" sz="1800" dirty="0" smtClean="0"/>
          </a:p>
          <a:p>
            <a:pPr algn="l"/>
            <a:r>
              <a:rPr lang="lt-LT" sz="1800" dirty="0" smtClean="0"/>
              <a:t/>
            </a:r>
            <a:br>
              <a:rPr lang="lt-LT" sz="1800" dirty="0" smtClean="0"/>
            </a:b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228601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Sokrato pasirinkimai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534400" cy="3733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sz="2800" dirty="0" smtClean="0">
                <a:solidFill>
                  <a:schemeClr val="tx1"/>
                </a:solidFill>
              </a:rPr>
              <a:t> Užuot </a:t>
            </a:r>
            <a:r>
              <a:rPr lang="lt-LT" sz="2800" dirty="0" smtClean="0">
                <a:solidFill>
                  <a:schemeClr val="tx1"/>
                </a:solidFill>
              </a:rPr>
              <a:t>dėstęs mokyklose, Sokratas per dienas slampinėjo gimtojo miesto gatvėmis bei aikštėmis ir šnekino nepažįstamus žmones. </a:t>
            </a:r>
            <a:endParaRPr lang="lt-L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800" dirty="0" smtClean="0">
                <a:solidFill>
                  <a:schemeClr val="tx1"/>
                </a:solidFill>
              </a:rPr>
              <a:t> Pašnekesių </a:t>
            </a:r>
            <a:r>
              <a:rPr lang="lt-LT" sz="2800" dirty="0" smtClean="0">
                <a:solidFill>
                  <a:schemeClr val="tx1"/>
                </a:solidFill>
              </a:rPr>
              <a:t>schema būdavo vis ta pati: Sokratas klausinėja, pašnekovas atsakinėja – tol, kol neberanda atsakymo. </a:t>
            </a:r>
          </a:p>
          <a:p>
            <a:pPr algn="just">
              <a:buFont typeface="Wingdings" pitchFamily="2" charset="2"/>
              <a:buChar char="v"/>
            </a:pPr>
            <a:r>
              <a:rPr lang="lt-LT" sz="2800" dirty="0" smtClean="0">
                <a:solidFill>
                  <a:schemeClr val="tx1"/>
                </a:solidFill>
              </a:rPr>
              <a:t>Sokratui </a:t>
            </a:r>
            <a:r>
              <a:rPr lang="lt-LT" sz="2800" dirty="0" smtClean="0">
                <a:solidFill>
                  <a:schemeClr val="tx1"/>
                </a:solidFill>
              </a:rPr>
              <a:t>to ir </a:t>
            </a:r>
            <a:r>
              <a:rPr lang="lt-LT" sz="2800" dirty="0" smtClean="0">
                <a:solidFill>
                  <a:schemeClr val="tx1"/>
                </a:solidFill>
              </a:rPr>
              <a:t>tereikia, nes mėgstamiausias </a:t>
            </a:r>
            <a:r>
              <a:rPr lang="lt-LT" sz="2800" dirty="0" smtClean="0">
                <a:solidFill>
                  <a:schemeClr val="tx1"/>
                </a:solidFill>
              </a:rPr>
              <a:t>jo posakis buvo: „Žinau, kad nieko nežinau.“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7772400" cy="9906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Sokrato paradoksalumas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1371600"/>
            <a:ext cx="8382000" cy="4876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 Savo </a:t>
            </a:r>
            <a:r>
              <a:rPr lang="lt-LT" sz="2800" b="1" i="1" dirty="0" smtClean="0">
                <a:solidFill>
                  <a:schemeClr val="tx1"/>
                </a:solidFill>
              </a:rPr>
              <a:t>išvaizda buvo negražus, dvasia turtingas.</a:t>
            </a:r>
            <a:endParaRPr lang="lt-LT" sz="2800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 Neparašo nė eilutės (raštų nepalieka), bet apie jo veiklą sužinome iš kitų filosofų raštų (ypač Platono).</a:t>
            </a:r>
          </a:p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Kovotojas </a:t>
            </a:r>
            <a:r>
              <a:rPr lang="lt-LT" sz="2800" b="1" i="1" dirty="0" smtClean="0">
                <a:solidFill>
                  <a:schemeClr val="tx1"/>
                </a:solidFill>
              </a:rPr>
              <a:t>už moralę, </a:t>
            </a:r>
            <a:r>
              <a:rPr lang="lt-LT" sz="2800" b="1" i="1" dirty="0" smtClean="0">
                <a:solidFill>
                  <a:schemeClr val="tx1"/>
                </a:solidFill>
              </a:rPr>
              <a:t>bet pasmerktas </a:t>
            </a:r>
            <a:r>
              <a:rPr lang="lt-LT" sz="2800" b="1" i="1" dirty="0" smtClean="0">
                <a:solidFill>
                  <a:schemeClr val="tx1"/>
                </a:solidFill>
              </a:rPr>
              <a:t>už paleistuvystę... </a:t>
            </a:r>
            <a:endParaRPr lang="lt-LT" sz="2800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 Būtent </a:t>
            </a:r>
            <a:r>
              <a:rPr lang="lt-LT" sz="2800" b="1" i="1" dirty="0" smtClean="0">
                <a:solidFill>
                  <a:schemeClr val="tx1"/>
                </a:solidFill>
              </a:rPr>
              <a:t>jis, pasak Frydricho Nyčės, išmokė europiečius mąstyti.</a:t>
            </a:r>
            <a:endParaRPr lang="lt-LT" sz="2800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 Labiausiai </a:t>
            </a:r>
            <a:r>
              <a:rPr lang="lt-LT" sz="2800" b="1" i="1" dirty="0" smtClean="0">
                <a:solidFill>
                  <a:schemeClr val="tx1"/>
                </a:solidFill>
              </a:rPr>
              <a:t>Sokratas domėjosi pavieniu </a:t>
            </a:r>
            <a:r>
              <a:rPr lang="lt-LT" sz="2800" b="1" i="1" dirty="0" smtClean="0">
                <a:solidFill>
                  <a:schemeClr val="tx1"/>
                </a:solidFill>
              </a:rPr>
              <a:t>žmogumi.</a:t>
            </a:r>
          </a:p>
          <a:p>
            <a:pPr algn="just">
              <a:buFont typeface="Wingdings" pitchFamily="2" charset="2"/>
              <a:buChar char="v"/>
            </a:pPr>
            <a:r>
              <a:rPr lang="lt-LT" sz="2800" b="1" i="1" dirty="0" smtClean="0">
                <a:solidFill>
                  <a:schemeClr val="tx1"/>
                </a:solidFill>
              </a:rPr>
              <a:t> Dar </a:t>
            </a:r>
            <a:r>
              <a:rPr lang="lt-LT" sz="2800" b="1" i="1" dirty="0" smtClean="0">
                <a:solidFill>
                  <a:schemeClr val="tx1"/>
                </a:solidFill>
              </a:rPr>
              <a:t>atkakliau jis mokė žmones tiesiog būti </a:t>
            </a:r>
            <a:r>
              <a:rPr lang="lt-LT" sz="2800" b="1" i="1" dirty="0" smtClean="0">
                <a:solidFill>
                  <a:schemeClr val="tx1"/>
                </a:solidFill>
              </a:rPr>
              <a:t>žmonėmis.</a:t>
            </a:r>
            <a:endParaRPr lang="en-US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" y="228601"/>
            <a:ext cx="7772400" cy="9906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Sokratas - politikas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610600" cy="5181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sz="2400" b="1" dirty="0" smtClean="0">
                <a:solidFill>
                  <a:schemeClr val="tx1"/>
                </a:solidFill>
              </a:rPr>
              <a:t> Rūpėjo </a:t>
            </a:r>
            <a:r>
              <a:rPr lang="lt-LT" sz="2400" b="1" dirty="0" smtClean="0">
                <a:solidFill>
                  <a:schemeClr val="tx1"/>
                </a:solidFill>
              </a:rPr>
              <a:t>ne tik filosofija, bet ir politika, valstybės reikalai. 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400" b="1" dirty="0" smtClean="0">
                <a:solidFill>
                  <a:schemeClr val="tx1"/>
                </a:solidFill>
              </a:rPr>
              <a:t> Tuo </a:t>
            </a:r>
            <a:r>
              <a:rPr lang="lt-LT" sz="2400" b="1" dirty="0" smtClean="0">
                <a:solidFill>
                  <a:schemeClr val="tx1"/>
                </a:solidFill>
              </a:rPr>
              <a:t>metu Atėnuose viešpatavo demokratija, nors pusė visų gyventojų buvo beteisiai vergai. 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400" b="1" dirty="0" smtClean="0">
                <a:solidFill>
                  <a:schemeClr val="tx1"/>
                </a:solidFill>
              </a:rPr>
              <a:t> Demokratijos </a:t>
            </a:r>
            <a:r>
              <a:rPr lang="lt-LT" sz="2400" b="1" dirty="0" smtClean="0">
                <a:solidFill>
                  <a:schemeClr val="tx1"/>
                </a:solidFill>
              </a:rPr>
              <a:t>priešininkai buvo aristokratų partija, kuriai priklausė ir Sokratas. 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400" b="1" dirty="0" smtClean="0">
                <a:solidFill>
                  <a:schemeClr val="tx1"/>
                </a:solidFill>
              </a:rPr>
              <a:t> Po galutinės </a:t>
            </a:r>
            <a:r>
              <a:rPr lang="lt-LT" sz="2400" b="1" dirty="0" smtClean="0">
                <a:solidFill>
                  <a:schemeClr val="tx1"/>
                </a:solidFill>
              </a:rPr>
              <a:t>demokratų pergalės Sokratas buvo apkaltintas bedievybe, nuteistas mirti ir gavo išgerti nuodų taurę. </a:t>
            </a:r>
            <a:endParaRPr lang="lt-LT" sz="2400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sz="2400" b="1" dirty="0" smtClean="0">
                <a:solidFill>
                  <a:schemeClr val="tx1"/>
                </a:solidFill>
              </a:rPr>
              <a:t> Draugai </a:t>
            </a:r>
            <a:r>
              <a:rPr lang="lt-LT" sz="2400" b="1" dirty="0" smtClean="0">
                <a:solidFill>
                  <a:schemeClr val="tx1"/>
                </a:solidFill>
              </a:rPr>
              <a:t>siūlė jam pabėgti, bet Sokratas atsisakė, motyvuodamas paklusnumu įstatymui ir tikėjimu sielos nemirtingumu</a:t>
            </a:r>
            <a:r>
              <a:rPr lang="lt-LT" sz="2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lt-LT" sz="2400" b="1" dirty="0" smtClean="0">
                <a:solidFill>
                  <a:schemeClr val="tx1"/>
                </a:solidFill>
              </a:rPr>
              <a:t/>
            </a:r>
            <a:br>
              <a:rPr lang="lt-LT" sz="2400" b="1" dirty="0" smtClean="0">
                <a:solidFill>
                  <a:schemeClr val="tx1"/>
                </a:solidFill>
              </a:rPr>
            </a:b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381001"/>
            <a:ext cx="8534400" cy="8382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Platonas (</a:t>
            </a:r>
            <a:r>
              <a:rPr lang="el-GR" sz="4000" b="1" dirty="0" smtClean="0"/>
              <a:t>422-347 </a:t>
            </a:r>
            <a:r>
              <a:rPr lang="lt-LT" sz="4000" b="1" dirty="0" smtClean="0"/>
              <a:t>m. pr. m. </a:t>
            </a:r>
            <a:r>
              <a:rPr lang="lt-LT" sz="4000" b="1" dirty="0" smtClean="0"/>
              <a:t>e)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524000"/>
            <a:ext cx="8686800" cy="480060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Platonas (gr. </a:t>
            </a:r>
            <a:r>
              <a:rPr lang="el-GR" b="1" i="1" dirty="0" smtClean="0">
                <a:solidFill>
                  <a:schemeClr val="tx1"/>
                </a:solidFill>
              </a:rPr>
              <a:t>Πλάτων</a:t>
            </a:r>
            <a:r>
              <a:rPr lang="lt-LT" b="1" dirty="0" smtClean="0">
                <a:solidFill>
                  <a:schemeClr val="tx1"/>
                </a:solidFill>
              </a:rPr>
              <a:t>).</a:t>
            </a:r>
            <a:r>
              <a:rPr lang="el-GR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Platonas yra pravardė, reiškia „platus, plačiapetis</a:t>
            </a:r>
            <a:r>
              <a:rPr lang="lt-LT" b="1" dirty="0" smtClean="0">
                <a:solidFill>
                  <a:schemeClr val="tx1"/>
                </a:solidFill>
              </a:rPr>
              <a:t>“. </a:t>
            </a:r>
          </a:p>
          <a:p>
            <a:pPr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T</a:t>
            </a:r>
            <a:r>
              <a:rPr lang="lt-LT" b="1" dirty="0" smtClean="0">
                <a:solidFill>
                  <a:schemeClr val="tx1"/>
                </a:solidFill>
              </a:rPr>
              <a:t>ikrasis </a:t>
            </a:r>
            <a:r>
              <a:rPr lang="lt-LT" b="1" dirty="0" smtClean="0">
                <a:solidFill>
                  <a:schemeClr val="tx1"/>
                </a:solidFill>
              </a:rPr>
              <a:t>vardas – </a:t>
            </a:r>
            <a:r>
              <a:rPr lang="lt-LT" b="1" i="1" dirty="0" smtClean="0">
                <a:solidFill>
                  <a:schemeClr val="tx1"/>
                </a:solidFill>
              </a:rPr>
              <a:t>Aristoklas</a:t>
            </a:r>
            <a:r>
              <a:rPr lang="lt-LT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(gr</a:t>
            </a:r>
            <a:r>
              <a:rPr lang="lt-LT" b="1" dirty="0" smtClean="0">
                <a:solidFill>
                  <a:schemeClr val="tx1"/>
                </a:solidFill>
              </a:rPr>
              <a:t>. </a:t>
            </a:r>
            <a:r>
              <a:rPr lang="el-GR" b="1" i="1" dirty="0" smtClean="0">
                <a:solidFill>
                  <a:schemeClr val="tx1"/>
                </a:solidFill>
              </a:rPr>
              <a:t>Αριστοκλής</a:t>
            </a:r>
            <a:r>
              <a:rPr lang="lt-LT" b="1" i="1" dirty="0" smtClean="0">
                <a:solidFill>
                  <a:schemeClr val="tx1"/>
                </a:solidFill>
              </a:rPr>
              <a:t>)</a:t>
            </a:r>
            <a:r>
              <a:rPr lang="el-GR" b="1" dirty="0" smtClean="0">
                <a:solidFill>
                  <a:schemeClr val="tx1"/>
                </a:solidFill>
              </a:rPr>
              <a:t> </a:t>
            </a:r>
            <a:r>
              <a:rPr lang="lt-LT" b="1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lt-LT" b="1" dirty="0" smtClean="0">
                <a:solidFill>
                  <a:schemeClr val="tx1"/>
                </a:solidFill>
              </a:rPr>
              <a:t>Graikų </a:t>
            </a:r>
            <a:r>
              <a:rPr lang="lt-LT" b="1" dirty="0" smtClean="0">
                <a:solidFill>
                  <a:schemeClr val="tx1"/>
                </a:solidFill>
              </a:rPr>
              <a:t>filosofas, gyvenęs Atėnuose</a:t>
            </a:r>
            <a:r>
              <a:rPr lang="lt-LT" b="1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Atėnietis Platonas gyveno 80 </a:t>
            </a:r>
            <a:r>
              <a:rPr lang="lt-LT" b="1" i="1" dirty="0" smtClean="0">
                <a:solidFill>
                  <a:schemeClr val="tx1"/>
                </a:solidFill>
              </a:rPr>
              <a:t>metų.</a:t>
            </a: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Aukštos </a:t>
            </a:r>
            <a:r>
              <a:rPr lang="lt-LT" b="1" i="1" dirty="0" smtClean="0">
                <a:solidFill>
                  <a:schemeClr val="tx1"/>
                </a:solidFill>
              </a:rPr>
              <a:t>kultūros namuose buvo rimtai rūpinamasi auklėjimu. </a:t>
            </a:r>
            <a:endParaRPr lang="lt-LT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Jaunuolį gimnastikos </a:t>
            </a:r>
            <a:r>
              <a:rPr lang="lt-LT" b="1" i="1" dirty="0" smtClean="0">
                <a:solidFill>
                  <a:schemeClr val="tx1"/>
                </a:solidFill>
              </a:rPr>
              <a:t>mokytojas pavadino „Platonu“ dėl jo plačių pečių. </a:t>
            </a:r>
            <a:endParaRPr lang="lt-LT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Šeimos </a:t>
            </a:r>
            <a:r>
              <a:rPr lang="lt-LT" b="1" i="1" dirty="0" smtClean="0">
                <a:solidFill>
                  <a:schemeClr val="tx1"/>
                </a:solidFill>
              </a:rPr>
              <a:t>nesukūrė; tikroji jo šeima buvo Akademija. </a:t>
            </a:r>
            <a:endParaRPr lang="lt-LT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Gyveno </a:t>
            </a:r>
            <a:r>
              <a:rPr lang="lt-LT" b="1" i="1" dirty="0" smtClean="0">
                <a:solidFill>
                  <a:schemeClr val="tx1"/>
                </a:solidFill>
              </a:rPr>
              <a:t>prie mokyklos apsuptas mokinių. </a:t>
            </a:r>
            <a:endParaRPr lang="lt-LT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Sokratas </a:t>
            </a:r>
            <a:r>
              <a:rPr lang="lt-LT" b="1" i="1" dirty="0" smtClean="0">
                <a:solidFill>
                  <a:schemeClr val="tx1"/>
                </a:solidFill>
              </a:rPr>
              <a:t>įkvėpė Platono logiką ir etiką</a:t>
            </a:r>
            <a:r>
              <a:rPr lang="lt-LT" b="1" i="1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lt-LT" b="1" i="1" dirty="0" smtClean="0">
                <a:solidFill>
                  <a:schemeClr val="tx1"/>
                </a:solidFill>
              </a:rPr>
              <a:t> </a:t>
            </a:r>
            <a:r>
              <a:rPr lang="lt-LT" b="1" i="1" dirty="0" smtClean="0">
                <a:solidFill>
                  <a:schemeClr val="tx1"/>
                </a:solidFill>
              </a:rPr>
              <a:t>Platonas gerai išmanė matematiką, buvo entuziastingas pitagorininkų šalininkas.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0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 smtClean="0"/>
              <a:t>Platono idėjos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838200"/>
            <a:ext cx="8686800" cy="5791200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lt-LT" sz="3800" b="1" dirty="0" smtClean="0">
                <a:solidFill>
                  <a:schemeClr val="tx1"/>
                </a:solidFill>
              </a:rPr>
              <a:t> Būtis </a:t>
            </a:r>
            <a:r>
              <a:rPr lang="lt-LT" sz="3800" b="1" dirty="0" smtClean="0">
                <a:solidFill>
                  <a:schemeClr val="tx1"/>
                </a:solidFill>
              </a:rPr>
              <a:t>yra amžinos ir nesunaikinamos idėjos. Tik idėjos būna, o apie daiktus daugiausia galima pasakyti – tampa. Daiktai yra tik laikinos apraiškos. </a:t>
            </a:r>
            <a:endParaRPr lang="lt-LT" sz="3800" b="1" dirty="0" smtClean="0">
              <a:solidFill>
                <a:schemeClr val="tx1"/>
              </a:solidFill>
            </a:endParaRPr>
          </a:p>
          <a:p>
            <a:pPr algn="just"/>
            <a:endParaRPr lang="lt-LT" sz="3800" b="1" dirty="0" smtClean="0">
              <a:solidFill>
                <a:schemeClr val="tx1"/>
              </a:solidFill>
            </a:endParaRPr>
          </a:p>
          <a:p>
            <a:pPr algn="just" fontAlgn="base">
              <a:buFont typeface="Wingdings" pitchFamily="2" charset="2"/>
              <a:buChar char="v"/>
            </a:pPr>
            <a:r>
              <a:rPr lang="lt-LT" sz="3800" b="1" dirty="0" smtClean="0">
                <a:solidFill>
                  <a:schemeClr val="tx1"/>
                </a:solidFill>
              </a:rPr>
              <a:t> Pažinimas</a:t>
            </a:r>
            <a:r>
              <a:rPr lang="lt-LT" sz="3800" b="1" dirty="0" smtClean="0">
                <a:solidFill>
                  <a:schemeClr val="tx1"/>
                </a:solidFill>
              </a:rPr>
              <a:t>, tai prisiminimas. Žmogaus tikslas prisiminti, ką matė idėjų pasaulyje, ką jau žinojo. Protas – dvasios vedlys. Žinojimas – įgimtas, išmokstama tai ką jau žinojome. Žinojimas – prisiminimas</a:t>
            </a:r>
            <a:r>
              <a:rPr lang="lt-LT" sz="3800" b="1" dirty="0" smtClean="0">
                <a:solidFill>
                  <a:schemeClr val="tx1"/>
                </a:solidFill>
              </a:rPr>
              <a:t>.</a:t>
            </a:r>
          </a:p>
          <a:p>
            <a:pPr algn="just" fontAlgn="base"/>
            <a:endParaRPr lang="lt-LT" sz="3800" b="1" dirty="0" smtClean="0">
              <a:solidFill>
                <a:schemeClr val="tx1"/>
              </a:solidFill>
            </a:endParaRPr>
          </a:p>
          <a:p>
            <a:pPr algn="just" fontAlgn="base">
              <a:buFont typeface="Wingdings" pitchFamily="2" charset="2"/>
              <a:buChar char="v"/>
            </a:pPr>
            <a:r>
              <a:rPr lang="lt-LT" sz="3800" b="1" dirty="0" smtClean="0">
                <a:solidFill>
                  <a:schemeClr val="tx1"/>
                </a:solidFill>
              </a:rPr>
              <a:t> Rūpėjo tobula </a:t>
            </a:r>
            <a:r>
              <a:rPr lang="lt-LT" sz="3800" b="1" dirty="0" smtClean="0">
                <a:solidFill>
                  <a:schemeClr val="tx1"/>
                </a:solidFill>
              </a:rPr>
              <a:t>valstybė ir jos valdymas. </a:t>
            </a:r>
            <a:endParaRPr lang="lt-LT" sz="3800" b="1" dirty="0" smtClean="0">
              <a:solidFill>
                <a:schemeClr val="tx1"/>
              </a:solidFill>
            </a:endParaRPr>
          </a:p>
          <a:p>
            <a:pPr algn="just" fontAlgn="base"/>
            <a:r>
              <a:rPr lang="lt-LT" sz="3800" b="1" dirty="0" smtClean="0">
                <a:solidFill>
                  <a:schemeClr val="tx1"/>
                </a:solidFill>
              </a:rPr>
              <a:t>Pasak </a:t>
            </a:r>
            <a:r>
              <a:rPr lang="lt-LT" sz="3800" b="1" dirty="0" smtClean="0">
                <a:solidFill>
                  <a:schemeClr val="tx1"/>
                </a:solidFill>
              </a:rPr>
              <a:t>jo, individą sudaro trys komponentai </a:t>
            </a: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troškimai,</a:t>
            </a: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valia ,</a:t>
            </a: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p</a:t>
            </a:r>
            <a:r>
              <a:rPr lang="lt-LT" sz="3800" b="1" dirty="0" smtClean="0">
                <a:solidFill>
                  <a:schemeClr val="tx1"/>
                </a:solidFill>
              </a:rPr>
              <a:t>rotas ( </a:t>
            </a:r>
            <a:r>
              <a:rPr lang="lt-LT" sz="3800" b="1" dirty="0" smtClean="0">
                <a:solidFill>
                  <a:schemeClr val="tx1"/>
                </a:solidFill>
              </a:rPr>
              <a:t>turėtų visada imti </a:t>
            </a:r>
            <a:r>
              <a:rPr lang="lt-LT" sz="3800" b="1" dirty="0" smtClean="0">
                <a:solidFill>
                  <a:schemeClr val="tx1"/>
                </a:solidFill>
              </a:rPr>
              <a:t>viršų). </a:t>
            </a:r>
          </a:p>
          <a:p>
            <a:pPr algn="just" fontAlgn="base"/>
            <a:endParaRPr lang="lt-LT" sz="3800" b="1" dirty="0" smtClean="0">
              <a:solidFill>
                <a:schemeClr val="tx1"/>
              </a:solidFill>
            </a:endParaRPr>
          </a:p>
          <a:p>
            <a:pPr algn="just" fontAlgn="base"/>
            <a:r>
              <a:rPr lang="lt-LT" sz="3800" b="1" dirty="0" smtClean="0">
                <a:solidFill>
                  <a:schemeClr val="tx1"/>
                </a:solidFill>
              </a:rPr>
              <a:t>Valstybė taip pat trilypė, todėl </a:t>
            </a:r>
            <a:r>
              <a:rPr lang="lt-LT" sz="3800" b="1" dirty="0" smtClean="0">
                <a:solidFill>
                  <a:schemeClr val="tx1"/>
                </a:solidFill>
              </a:rPr>
              <a:t>jos uždaviniai: </a:t>
            </a:r>
            <a:endParaRPr lang="lt-LT" sz="3800" b="1" dirty="0" smtClean="0">
              <a:solidFill>
                <a:schemeClr val="tx1"/>
              </a:solidFill>
            </a:endParaRP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pamatas </a:t>
            </a:r>
            <a:r>
              <a:rPr lang="lt-LT" sz="3800" b="1" dirty="0" smtClean="0">
                <a:solidFill>
                  <a:schemeClr val="tx1"/>
                </a:solidFill>
              </a:rPr>
              <a:t>– mityba ir gamyba, </a:t>
            </a:r>
            <a:endParaRPr lang="lt-LT" sz="3800" b="1" dirty="0" smtClean="0">
              <a:solidFill>
                <a:schemeClr val="tx1"/>
              </a:solidFill>
            </a:endParaRP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paskui </a:t>
            </a:r>
            <a:r>
              <a:rPr lang="lt-LT" sz="3800" b="1" dirty="0" smtClean="0">
                <a:solidFill>
                  <a:schemeClr val="tx1"/>
                </a:solidFill>
              </a:rPr>
              <a:t>– išorės gynyba </a:t>
            </a:r>
          </a:p>
          <a:p>
            <a:pPr marL="514350" indent="-514350" algn="just" fontAlgn="base">
              <a:buAutoNum type="alphaUcParenR"/>
            </a:pPr>
            <a:r>
              <a:rPr lang="lt-LT" sz="3800" b="1" dirty="0" smtClean="0">
                <a:solidFill>
                  <a:schemeClr val="tx1"/>
                </a:solidFill>
              </a:rPr>
              <a:t>pagaliau </a:t>
            </a:r>
            <a:r>
              <a:rPr lang="lt-LT" sz="3800" b="1" dirty="0" smtClean="0">
                <a:solidFill>
                  <a:schemeClr val="tx1"/>
                </a:solidFill>
              </a:rPr>
              <a:t>– protingas vadovavimas. </a:t>
            </a:r>
            <a:endParaRPr lang="lt-LT" sz="3800" b="1" dirty="0" smtClean="0">
              <a:solidFill>
                <a:schemeClr val="tx1"/>
              </a:solidFill>
            </a:endParaRPr>
          </a:p>
          <a:p>
            <a:pPr marL="514350" indent="-514350" algn="just" fontAlgn="base"/>
            <a:endParaRPr lang="lt-LT" sz="3800" b="1" dirty="0" smtClean="0">
              <a:solidFill>
                <a:schemeClr val="tx1"/>
              </a:solidFill>
            </a:endParaRPr>
          </a:p>
          <a:p>
            <a:pPr marL="514350" indent="-514350" algn="just" fontAlgn="base">
              <a:buFont typeface="Wingdings" pitchFamily="2" charset="2"/>
              <a:buChar char="v"/>
            </a:pPr>
            <a:r>
              <a:rPr lang="lt-LT" sz="3800" b="1" dirty="0" smtClean="0">
                <a:solidFill>
                  <a:schemeClr val="tx1"/>
                </a:solidFill>
              </a:rPr>
              <a:t>Tam</a:t>
            </a:r>
            <a:r>
              <a:rPr lang="lt-LT" sz="3800" b="1" dirty="0" smtClean="0">
                <a:solidFill>
                  <a:schemeClr val="tx1"/>
                </a:solidFill>
              </a:rPr>
              <a:t>, kad valstybės valdžia atitektų išmintingiausiems, esanti reikalinga jų atranka, o jos sąlyga – vienoda galimybė visiems vaikams gauti išsilavinimą.  </a:t>
            </a:r>
            <a:r>
              <a:rPr lang="lt-LT" sz="3800" b="1" dirty="0" smtClean="0">
                <a:solidFill>
                  <a:schemeClr val="tx1"/>
                </a:solidFill>
              </a:rPr>
              <a:t>Tada </a:t>
            </a:r>
            <a:r>
              <a:rPr lang="lt-LT" sz="3800" b="1" dirty="0" smtClean="0">
                <a:solidFill>
                  <a:schemeClr val="tx1"/>
                </a:solidFill>
              </a:rPr>
              <a:t>ateitų laikas, kai karaliais taptų filosofai: jie turėtų ir valdžią, ir išminties.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7772400" cy="990600"/>
          </a:xfrm>
        </p:spPr>
        <p:txBody>
          <a:bodyPr/>
          <a:lstStyle/>
          <a:p>
            <a:pPr algn="l"/>
            <a:r>
              <a:rPr lang="lt-LT" b="1" i="1" dirty="0" smtClean="0"/>
              <a:t>SOKRATO APOLOGIJA</a:t>
            </a:r>
            <a:endParaRPr lang="en-US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676400"/>
            <a:ext cx="4648200" cy="4114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lt-LT" b="1" dirty="0" smtClean="0">
                <a:solidFill>
                  <a:schemeClr val="tx1"/>
                </a:solidFill>
              </a:rPr>
              <a:t>Kai Platonui buvo </a:t>
            </a:r>
            <a:r>
              <a:rPr lang="ru-RU" b="1" dirty="0" smtClean="0">
                <a:solidFill>
                  <a:schemeClr val="tx1"/>
                </a:solidFill>
              </a:rPr>
              <a:t>28 </a:t>
            </a:r>
            <a:r>
              <a:rPr lang="en-US" b="1" dirty="0" smtClean="0">
                <a:solidFill>
                  <a:schemeClr val="tx1"/>
                </a:solidFill>
              </a:rPr>
              <a:t>m., </a:t>
            </a:r>
            <a:r>
              <a:rPr lang="en-US" b="1" dirty="0" err="1" smtClean="0">
                <a:solidFill>
                  <a:schemeClr val="tx1"/>
                </a:solidFill>
              </a:rPr>
              <a:t>jis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dalyvavo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Sokrato</a:t>
            </a:r>
            <a:r>
              <a:rPr lang="en-US" b="1" dirty="0" smtClean="0">
                <a:solidFill>
                  <a:schemeClr val="tx1"/>
                </a:solidFill>
              </a:rPr>
              <a:t> (</a:t>
            </a:r>
            <a:r>
              <a:rPr lang="en-US" b="1" dirty="0" err="1" smtClean="0">
                <a:solidFill>
                  <a:schemeClr val="tx1"/>
                </a:solidFill>
              </a:rPr>
              <a:t>savo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mokytojo</a:t>
            </a:r>
            <a:r>
              <a:rPr lang="en-US" b="1" dirty="0" smtClean="0">
                <a:solidFill>
                  <a:schemeClr val="tx1"/>
                </a:solidFill>
              </a:rPr>
              <a:t>) </a:t>
            </a:r>
            <a:r>
              <a:rPr lang="en-US" b="1" dirty="0" err="1" smtClean="0">
                <a:solidFill>
                  <a:schemeClr val="tx1"/>
                </a:solidFill>
              </a:rPr>
              <a:t>teisme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US" b="1" dirty="0" smtClean="0">
                <a:solidFill>
                  <a:schemeClr val="tx1"/>
                </a:solidFill>
              </a:rPr>
              <a:t>Po </a:t>
            </a:r>
            <a:r>
              <a:rPr lang="en-US" b="1" dirty="0" err="1" smtClean="0">
                <a:solidFill>
                  <a:schemeClr val="tx1"/>
                </a:solidFill>
              </a:rPr>
              <a:t>teismo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para</a:t>
            </a:r>
            <a:r>
              <a:rPr lang="lt-LT" b="1" dirty="0" smtClean="0">
                <a:solidFill>
                  <a:schemeClr val="tx1"/>
                </a:solidFill>
              </a:rPr>
              <a:t>šo ginamąją kalbą.</a:t>
            </a:r>
          </a:p>
          <a:p>
            <a:pPr algn="just">
              <a:buFont typeface="Wingdings" pitchFamily="2" charset="2"/>
              <a:buChar char="ü"/>
            </a:pPr>
            <a:r>
              <a:rPr lang="lt-LT" b="1" dirty="0" smtClean="0">
                <a:solidFill>
                  <a:schemeClr val="tx1"/>
                </a:solidFill>
              </a:rPr>
              <a:t>Turinį sudaro trys Sokrato gynimosi kalbos.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460" name="Picture 4" descr="Vaizdo rezultatas pagal uÅ¾klausÄ âsokrato apologija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914400"/>
            <a:ext cx="3486912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lt-LT" sz="3200" i="1" u="sng" dirty="0" smtClean="0"/>
              <a:t>Užduotis. Parinkti teisingą variantą.</a:t>
            </a:r>
            <a:r>
              <a:rPr lang="lt-LT" sz="3200" b="1" i="1" dirty="0" smtClean="0"/>
              <a:t/>
            </a:r>
            <a:br>
              <a:rPr lang="lt-LT" sz="3200" b="1" i="1" dirty="0" smtClean="0"/>
            </a:br>
            <a:r>
              <a:rPr lang="lt-LT" sz="3200" b="1" i="1" dirty="0" smtClean="0"/>
              <a:t>IŠ PIRMOSIOS KALBOS </a:t>
            </a:r>
            <a:endParaRPr lang="en-US" sz="3200" b="1" i="1" dirty="0"/>
          </a:p>
        </p:txBody>
      </p:sp>
      <p:sp>
        <p:nvSpPr>
          <p:cNvPr id="5" name="Subtitle 4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4267200" cy="5638800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None/>
            </a:pPr>
            <a:r>
              <a:rPr lang="ru-RU" sz="3200" b="1" i="1" dirty="0" smtClean="0"/>
              <a:t>1</a:t>
            </a:r>
            <a:r>
              <a:rPr lang="en-US" sz="3200" b="1" i="1" dirty="0" smtClean="0"/>
              <a:t>. </a:t>
            </a:r>
            <a:r>
              <a:rPr lang="en-US" sz="3200" b="1" i="1" dirty="0" err="1" smtClean="0"/>
              <a:t>Kas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yra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kalb</a:t>
            </a:r>
            <a:r>
              <a:rPr lang="lt-LT" sz="3200" b="1" i="1" dirty="0" smtClean="0"/>
              <a:t>ėtojas (besiginantysis)?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Platonas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Sokratas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Demokritas</a:t>
            </a:r>
            <a:r>
              <a:rPr lang="en-US" sz="3200" dirty="0" smtClean="0"/>
              <a:t>.</a:t>
            </a:r>
          </a:p>
          <a:p>
            <a:pPr marL="514350" indent="-514350">
              <a:buNone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b="1" i="1" dirty="0" smtClean="0"/>
              <a:t>2. </a:t>
            </a:r>
            <a:r>
              <a:rPr lang="en-US" sz="3200" b="1" i="1" dirty="0" err="1" smtClean="0"/>
              <a:t>Kas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yra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Anitas</a:t>
            </a:r>
            <a:r>
              <a:rPr lang="en-US" sz="3200" b="1" i="1" dirty="0" smtClean="0"/>
              <a:t>?</a:t>
            </a:r>
          </a:p>
          <a:p>
            <a:pPr marL="514350" indent="-514350">
              <a:buAutoNum type="alphaLcParenR"/>
            </a:pPr>
            <a:r>
              <a:rPr lang="en-US" sz="3200" dirty="0" err="1" smtClean="0"/>
              <a:t>Turtingas</a:t>
            </a:r>
            <a:r>
              <a:rPr lang="en-US" sz="3200" dirty="0" smtClean="0"/>
              <a:t> </a:t>
            </a:r>
            <a:r>
              <a:rPr lang="en-US" sz="3200" dirty="0" err="1" smtClean="0"/>
              <a:t>pirklys</a:t>
            </a:r>
            <a:r>
              <a:rPr lang="en-US" sz="3200" dirty="0" smtClean="0"/>
              <a:t> </a:t>
            </a:r>
            <a:r>
              <a:rPr lang="en-US" sz="3200" dirty="0" err="1" smtClean="0"/>
              <a:t>ir</a:t>
            </a:r>
            <a:r>
              <a:rPr lang="en-US" sz="3200" dirty="0" smtClean="0"/>
              <a:t> </a:t>
            </a:r>
            <a:r>
              <a:rPr lang="en-US" sz="3200" dirty="0" err="1" smtClean="0"/>
              <a:t>Sokrato</a:t>
            </a:r>
            <a:r>
              <a:rPr lang="en-US" sz="3200" dirty="0" smtClean="0"/>
              <a:t> </a:t>
            </a:r>
            <a:r>
              <a:rPr lang="en-US" sz="3200" dirty="0" err="1" smtClean="0"/>
              <a:t>kaltintojas</a:t>
            </a:r>
            <a:r>
              <a:rPr lang="en-US" sz="3200" dirty="0" smtClean="0"/>
              <a:t>;</a:t>
            </a:r>
            <a:endParaRPr lang="en-US" sz="3200" dirty="0" smtClean="0"/>
          </a:p>
          <a:p>
            <a:pPr marL="514350" indent="-514350">
              <a:buAutoNum type="alphaLcParenR"/>
            </a:pPr>
            <a:r>
              <a:rPr lang="en-US" sz="3200" dirty="0" err="1" smtClean="0"/>
              <a:t>Neturtingas</a:t>
            </a:r>
            <a:r>
              <a:rPr lang="en-US" sz="3200" dirty="0" smtClean="0"/>
              <a:t> </a:t>
            </a:r>
            <a:r>
              <a:rPr lang="en-US" sz="3200" dirty="0" err="1" smtClean="0"/>
              <a:t>pirklys</a:t>
            </a:r>
            <a:r>
              <a:rPr lang="en-US" sz="3200" dirty="0" smtClean="0"/>
              <a:t> </a:t>
            </a:r>
            <a:r>
              <a:rPr lang="en-US" sz="3200" dirty="0" err="1" smtClean="0"/>
              <a:t>ir</a:t>
            </a:r>
            <a:r>
              <a:rPr lang="en-US" sz="3200" dirty="0" smtClean="0"/>
              <a:t> </a:t>
            </a:r>
            <a:r>
              <a:rPr lang="en-US" sz="3200" dirty="0" err="1" smtClean="0"/>
              <a:t>Sokrato</a:t>
            </a:r>
            <a:r>
              <a:rPr lang="en-US" sz="3200" dirty="0" smtClean="0"/>
              <a:t> </a:t>
            </a:r>
            <a:r>
              <a:rPr lang="lt-LT" sz="3200" dirty="0" smtClean="0"/>
              <a:t>gynėja</a:t>
            </a:r>
            <a:r>
              <a:rPr lang="en-US" sz="3200" dirty="0" smtClean="0"/>
              <a:t>s;</a:t>
            </a:r>
            <a:endParaRPr lang="en-US" sz="3200" dirty="0" smtClean="0"/>
          </a:p>
          <a:p>
            <a:pPr marL="514350" indent="-514350">
              <a:buAutoNum type="alphaLcParenR"/>
            </a:pPr>
            <a:r>
              <a:rPr lang="en-US" sz="3200" dirty="0" err="1" smtClean="0"/>
              <a:t>Turtingas</a:t>
            </a:r>
            <a:r>
              <a:rPr lang="en-US" sz="3200" dirty="0" smtClean="0"/>
              <a:t> </a:t>
            </a:r>
            <a:r>
              <a:rPr lang="en-US" sz="3200" dirty="0" err="1" smtClean="0"/>
              <a:t>pirklys</a:t>
            </a:r>
            <a:r>
              <a:rPr lang="en-US" sz="3200" dirty="0" smtClean="0"/>
              <a:t> </a:t>
            </a:r>
            <a:r>
              <a:rPr lang="en-US" sz="3200" dirty="0" err="1" smtClean="0"/>
              <a:t>ir</a:t>
            </a:r>
            <a:r>
              <a:rPr lang="en-US" sz="3200" dirty="0" smtClean="0"/>
              <a:t> </a:t>
            </a:r>
            <a:r>
              <a:rPr lang="en-US" sz="3200" dirty="0" err="1" smtClean="0"/>
              <a:t>Sokrato</a:t>
            </a:r>
            <a:r>
              <a:rPr lang="en-US" sz="3200" dirty="0" smtClean="0"/>
              <a:t> </a:t>
            </a:r>
            <a:r>
              <a:rPr lang="en-US" sz="3200" dirty="0" err="1" smtClean="0"/>
              <a:t>gyn</a:t>
            </a:r>
            <a:r>
              <a:rPr lang="lt-LT" sz="3200" dirty="0" smtClean="0"/>
              <a:t>ė</a:t>
            </a:r>
            <a:r>
              <a:rPr lang="en-US" sz="3200" dirty="0" err="1" smtClean="0"/>
              <a:t>jas</a:t>
            </a:r>
            <a:r>
              <a:rPr lang="en-US" sz="3200" dirty="0" smtClean="0"/>
              <a:t>.</a:t>
            </a:r>
            <a:endParaRPr lang="en-US" sz="3200" dirty="0" smtClean="0"/>
          </a:p>
          <a:p>
            <a:pPr marL="514350" indent="-514350">
              <a:buAutoNum type="alphaLcParenR"/>
            </a:pPr>
            <a:endParaRPr lang="en-US" sz="3200" dirty="0" smtClean="0"/>
          </a:p>
          <a:p>
            <a:pPr marL="514350" indent="-514350">
              <a:buNone/>
            </a:pPr>
            <a:r>
              <a:rPr lang="en-US" sz="3200" b="1" i="1" dirty="0" smtClean="0"/>
              <a:t>3. </a:t>
            </a:r>
            <a:r>
              <a:rPr lang="lt-LT" sz="3200" b="1" i="1" dirty="0" smtClean="0"/>
              <a:t>Į ką kreipiasi kalbėtojas?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Į vyrus </a:t>
            </a:r>
            <a:r>
              <a:rPr lang="lt-LT" sz="3200" dirty="0" smtClean="0"/>
              <a:t>atėniečius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Į moteris </a:t>
            </a:r>
            <a:r>
              <a:rPr lang="lt-LT" sz="3200" dirty="0" smtClean="0"/>
              <a:t>atėnietes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Į vyrus ir moteris, kurie yra </a:t>
            </a:r>
            <a:r>
              <a:rPr lang="lt-LT" sz="3200" dirty="0" smtClean="0"/>
              <a:t>piliečiai</a:t>
            </a:r>
            <a:r>
              <a:rPr lang="en-US" sz="3200" dirty="0" smtClean="0"/>
              <a:t>.</a:t>
            </a:r>
            <a:endParaRPr lang="lt-LT" sz="3200" dirty="0" smtClean="0"/>
          </a:p>
          <a:p>
            <a:pPr marL="514350" indent="-514350"/>
            <a:endParaRPr lang="lt-LT" sz="3200" dirty="0" smtClean="0"/>
          </a:p>
          <a:p>
            <a:pPr marL="514350" indent="-514350">
              <a:buNone/>
            </a:pPr>
            <a:r>
              <a:rPr lang="ru-RU" sz="3200" b="1" i="1" dirty="0" smtClean="0"/>
              <a:t>4</a:t>
            </a:r>
            <a:r>
              <a:rPr lang="en-US" sz="3200" b="1" i="1" dirty="0" smtClean="0"/>
              <a:t>. U</a:t>
            </a:r>
            <a:r>
              <a:rPr lang="lt-LT" sz="3200" b="1" i="1" dirty="0" smtClean="0"/>
              <a:t>ž ką teisiamas kalbantysis?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Už filosofiją ir </a:t>
            </a:r>
            <a:r>
              <a:rPr lang="lt-LT" sz="3200" dirty="0" smtClean="0"/>
              <a:t>politiką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Už filosofiją ir </a:t>
            </a:r>
            <a:r>
              <a:rPr lang="lt-LT" sz="3200" dirty="0" smtClean="0"/>
              <a:t>tyrinėjimą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Už tyrinėjimą ir </a:t>
            </a:r>
            <a:r>
              <a:rPr lang="lt-LT" sz="3200" dirty="0" smtClean="0"/>
              <a:t>nepaklusnumą</a:t>
            </a:r>
            <a:r>
              <a:rPr lang="en-US" sz="3200" dirty="0" smtClean="0"/>
              <a:t>.</a:t>
            </a:r>
          </a:p>
          <a:p>
            <a:pPr marL="514350" indent="-514350"/>
            <a:endParaRPr lang="en-US" sz="3200" dirty="0" smtClean="0"/>
          </a:p>
          <a:p>
            <a:pPr marL="514350" indent="-514350">
              <a:buNone/>
            </a:pPr>
            <a:r>
              <a:rPr lang="ru-RU" sz="3200" b="1" i="1" dirty="0" smtClean="0"/>
              <a:t>5</a:t>
            </a:r>
            <a:r>
              <a:rPr lang="lt-LT" sz="3200" b="1" i="1" dirty="0" smtClean="0"/>
              <a:t>. Kas labiau rūpi kalbėtojui – turtas, siela, kūnas?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Visi trys </a:t>
            </a:r>
            <a:r>
              <a:rPr lang="lt-LT" sz="3200" dirty="0" smtClean="0"/>
              <a:t>dalykai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Turtas ir </a:t>
            </a:r>
            <a:r>
              <a:rPr lang="lt-LT" sz="3200" dirty="0" smtClean="0"/>
              <a:t>siela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/>
              <a:t>Siela</a:t>
            </a:r>
            <a:r>
              <a:rPr lang="en-US" sz="3200" dirty="0" smtClean="0"/>
              <a:t>.</a:t>
            </a:r>
            <a:endParaRPr lang="lt-LT" sz="3200" dirty="0" smtClean="0"/>
          </a:p>
          <a:p>
            <a:pPr marL="514350" indent="-514350"/>
            <a:endParaRPr lang="lt-LT" dirty="0" smtClean="0"/>
          </a:p>
          <a:p>
            <a:pPr marL="514350" indent="-514350">
              <a:buNone/>
            </a:pPr>
            <a:endParaRPr lang="lt-LT" dirty="0" smtClean="0"/>
          </a:p>
          <a:p>
            <a:pPr marL="514350" indent="-514350" algn="l"/>
            <a:endParaRPr lang="lt-LT" dirty="0" smtClean="0"/>
          </a:p>
          <a:p>
            <a:pPr marL="514350" indent="-514350" algn="l"/>
            <a:endParaRPr lang="lt-LT" dirty="0" smtClean="0"/>
          </a:p>
          <a:p>
            <a:pPr marL="514350" indent="-514350" algn="l">
              <a:buAutoNum type="alphaLcParenR"/>
            </a:pPr>
            <a:endParaRPr lang="lt-LT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343400" cy="54102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1400" b="1" dirty="0" smtClean="0"/>
              <a:t>6</a:t>
            </a:r>
            <a:r>
              <a:rPr lang="en-US" sz="1400" b="1" dirty="0" smtClean="0"/>
              <a:t>. </a:t>
            </a:r>
            <a:r>
              <a:rPr lang="en-US" sz="1400" b="1" dirty="0" err="1" smtClean="0"/>
              <a:t>Kokios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bausm</a:t>
            </a:r>
            <a:r>
              <a:rPr lang="lt-LT" sz="1400" b="1" dirty="0" smtClean="0"/>
              <a:t>ė</a:t>
            </a:r>
            <a:r>
              <a:rPr lang="en-US" sz="1400" b="1" dirty="0" smtClean="0"/>
              <a:t>s </a:t>
            </a:r>
            <a:r>
              <a:rPr lang="en-US" sz="1400" b="1" dirty="0" err="1" smtClean="0"/>
              <a:t>laukia</a:t>
            </a:r>
            <a:r>
              <a:rPr lang="en-US" sz="1400" b="1" dirty="0" smtClean="0"/>
              <a:t> </a:t>
            </a:r>
            <a:r>
              <a:rPr lang="lt-LT" sz="1400" b="1" dirty="0" smtClean="0"/>
              <a:t>teisiamojo?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Išvarymas iš miesto, nužudymas arba </a:t>
            </a:r>
            <a:r>
              <a:rPr lang="lt-LT" sz="1400" dirty="0" smtClean="0"/>
              <a:t>įkalinimas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Įkalinimas, atėmimas piliečio teisių ir </a:t>
            </a:r>
            <a:r>
              <a:rPr lang="lt-LT" sz="1400" dirty="0" smtClean="0"/>
              <a:t>nužudymas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Piliečio teisių atėmimas, išvarymas iš miesto arba </a:t>
            </a:r>
            <a:r>
              <a:rPr lang="lt-LT" sz="1400" dirty="0" smtClean="0"/>
              <a:t>nužudymas</a:t>
            </a:r>
            <a:r>
              <a:rPr lang="en-US" sz="1400" dirty="0" smtClean="0"/>
              <a:t>.</a:t>
            </a:r>
            <a:endParaRPr lang="lt-LT" sz="1400" dirty="0" smtClean="0"/>
          </a:p>
          <a:p>
            <a:pPr marL="514350" indent="-514350">
              <a:buNone/>
            </a:pPr>
            <a:endParaRPr lang="lt-LT" sz="1400" dirty="0" smtClean="0"/>
          </a:p>
          <a:p>
            <a:pPr marL="514350" indent="-514350">
              <a:buNone/>
            </a:pPr>
            <a:r>
              <a:rPr lang="ru-RU" sz="1400" b="1" i="1" dirty="0" smtClean="0"/>
              <a:t>7</a:t>
            </a:r>
            <a:r>
              <a:rPr lang="en-US" sz="1400" b="1" i="1" dirty="0" smtClean="0"/>
              <a:t>. </a:t>
            </a:r>
            <a:r>
              <a:rPr lang="en-US" sz="1400" b="1" i="1" dirty="0" err="1" smtClean="0"/>
              <a:t>Koks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didesnis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blogis</a:t>
            </a:r>
            <a:r>
              <a:rPr lang="en-US" sz="1400" b="1" i="1" dirty="0" smtClean="0"/>
              <a:t> </a:t>
            </a:r>
            <a:r>
              <a:rPr lang="en-US" sz="1400" b="1" i="1" dirty="0" smtClean="0"/>
              <a:t>u</a:t>
            </a:r>
            <a:r>
              <a:rPr lang="lt-LT" sz="1400" b="1" i="1" dirty="0" smtClean="0"/>
              <a:t>ž</a:t>
            </a:r>
            <a:r>
              <a:rPr lang="en-US" sz="1400" b="1" i="1" dirty="0" smtClean="0"/>
              <a:t> </a:t>
            </a:r>
            <a:r>
              <a:rPr lang="en-US" sz="1400" b="1" i="1" dirty="0" smtClean="0"/>
              <a:t>t</a:t>
            </a:r>
            <a:r>
              <a:rPr lang="lt-LT" sz="1400" b="1" i="1" dirty="0" smtClean="0"/>
              <a:t>ą, kurio laukia kalbėtojas?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Nusikalstamas kėsinimas </a:t>
            </a:r>
            <a:r>
              <a:rPr lang="lt-LT" sz="1400" dirty="0" smtClean="0"/>
              <a:t>nužudyti žmogų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Nesupratimas, kad teisiamasis nekaltas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Pilietinių teisių pažeidimas</a:t>
            </a:r>
            <a:r>
              <a:rPr lang="en-US" sz="1400" dirty="0" smtClean="0"/>
              <a:t>.</a:t>
            </a:r>
            <a:endParaRPr lang="lt-LT" sz="1400" dirty="0" smtClean="0"/>
          </a:p>
          <a:p>
            <a:pPr marL="514350" indent="-514350"/>
            <a:endParaRPr lang="lt-LT" sz="1400" dirty="0" smtClean="0"/>
          </a:p>
          <a:p>
            <a:pPr marL="514350" indent="-514350">
              <a:buNone/>
            </a:pPr>
            <a:r>
              <a:rPr lang="ru-RU" sz="1400" b="1" dirty="0" smtClean="0"/>
              <a:t>8</a:t>
            </a:r>
            <a:r>
              <a:rPr lang="en-US" sz="1400" b="1" dirty="0" smtClean="0"/>
              <a:t>. </a:t>
            </a:r>
            <a:r>
              <a:rPr lang="en-US" sz="1400" b="1" dirty="0" err="1" smtClean="0"/>
              <a:t>Kas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gali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paliudyti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kad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teisiamasis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pasipeln</a:t>
            </a:r>
            <a:r>
              <a:rPr lang="lt-LT" sz="1400" b="1" dirty="0" smtClean="0"/>
              <a:t>ė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</a:t>
            </a:r>
            <a:r>
              <a:rPr lang="lt-LT" sz="1400" b="1" dirty="0" smtClean="0"/>
              <a:t>š</a:t>
            </a:r>
            <a:r>
              <a:rPr lang="ru-RU" sz="1400" b="1" dirty="0" smtClean="0"/>
              <a:t> </a:t>
            </a:r>
            <a:r>
              <a:rPr lang="lt-LT" sz="1400" b="1" dirty="0" smtClean="0"/>
              <a:t>savo </a:t>
            </a:r>
            <a:r>
              <a:rPr lang="lt-LT" sz="1400" b="1" dirty="0" smtClean="0"/>
              <a:t>veiklos?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Niekas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Anito </a:t>
            </a:r>
            <a:r>
              <a:rPr lang="lt-LT" sz="1400" dirty="0" smtClean="0"/>
              <a:t>brolis</a:t>
            </a:r>
            <a:r>
              <a:rPr lang="en-US" sz="1400" dirty="0" smtClean="0"/>
              <a:t>;</a:t>
            </a:r>
            <a:endParaRPr lang="lt-LT" sz="14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Platonas</a:t>
            </a:r>
            <a:r>
              <a:rPr lang="en-US" sz="1400" dirty="0" smtClean="0"/>
              <a:t>.</a:t>
            </a:r>
            <a:endParaRPr lang="lt-LT" sz="1400" dirty="0" smtClean="0"/>
          </a:p>
          <a:p>
            <a:pPr marL="514350" indent="-514350"/>
            <a:endParaRPr lang="lt-LT" sz="1400" dirty="0" smtClean="0"/>
          </a:p>
          <a:p>
            <a:pPr marL="514350" indent="-514350">
              <a:buNone/>
            </a:pPr>
            <a:r>
              <a:rPr lang="ru-RU" sz="1400" b="1" i="1" dirty="0" smtClean="0"/>
              <a:t>9</a:t>
            </a:r>
            <a:r>
              <a:rPr lang="en-US" sz="1400" b="1" i="1" dirty="0" smtClean="0"/>
              <a:t>. </a:t>
            </a:r>
            <a:r>
              <a:rPr lang="lt-LT" sz="1400" b="1" i="1" dirty="0" smtClean="0"/>
              <a:t>Kas </a:t>
            </a:r>
            <a:r>
              <a:rPr lang="lt-LT" sz="1400" b="1" i="1" dirty="0" smtClean="0"/>
              <a:t>yra teisiamojo pagrindinys liudytojas, kad jis yra nekaltas</a:t>
            </a:r>
            <a:r>
              <a:rPr lang="lt-LT" sz="1400" b="1" i="1" dirty="0" smtClean="0"/>
              <a:t>?</a:t>
            </a:r>
            <a:endParaRPr lang="en-US" sz="1400" b="1" i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1400" i="1" dirty="0" smtClean="0"/>
              <a:t>Jo </a:t>
            </a:r>
            <a:r>
              <a:rPr lang="lt-LT" sz="1400" i="1" dirty="0" smtClean="0"/>
              <a:t>Šeima</a:t>
            </a:r>
            <a:r>
              <a:rPr lang="en-US" sz="1400" i="1" dirty="0" smtClean="0"/>
              <a:t>;</a:t>
            </a:r>
            <a:endParaRPr lang="lt-LT" sz="1400" i="1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i="1" dirty="0" smtClean="0"/>
              <a:t>Mokiniai</a:t>
            </a:r>
            <a:r>
              <a:rPr lang="en-US" sz="1400" i="1" dirty="0" smtClean="0"/>
              <a:t>;</a:t>
            </a:r>
            <a:endParaRPr lang="lt-LT" sz="1400" i="1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400" dirty="0" smtClean="0"/>
              <a:t>Jo </a:t>
            </a:r>
            <a:r>
              <a:rPr lang="lt-LT" sz="1400" dirty="0" smtClean="0"/>
              <a:t>neturtas</a:t>
            </a:r>
            <a:r>
              <a:rPr lang="en-US" sz="1400" dirty="0" smtClean="0"/>
              <a:t>.</a:t>
            </a:r>
            <a:endParaRPr lang="lt-LT" sz="1400" dirty="0" smtClean="0"/>
          </a:p>
          <a:p>
            <a:pPr marL="514350" indent="-514350">
              <a:buNone/>
            </a:pPr>
            <a:r>
              <a:rPr lang="en-US" sz="1400" dirty="0" smtClean="0"/>
              <a:t>  </a:t>
            </a:r>
            <a:endParaRPr lang="lt-LT" sz="1400" dirty="0" smtClean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7772400" cy="762000"/>
          </a:xfrm>
        </p:spPr>
        <p:txBody>
          <a:bodyPr>
            <a:normAutofit/>
          </a:bodyPr>
          <a:lstStyle/>
          <a:p>
            <a:pPr algn="l"/>
            <a:r>
              <a:rPr lang="en-US" sz="3200" b="1" i="1" dirty="0" err="1" smtClean="0"/>
              <a:t>Atsakymai</a:t>
            </a:r>
            <a:endParaRPr lang="en-US" sz="3200" b="1" i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8001000" cy="3810000"/>
          </a:xfrm>
        </p:spPr>
        <p:txBody>
          <a:bodyPr>
            <a:normAutofit fontScale="77500" lnSpcReduction="20000"/>
          </a:bodyPr>
          <a:lstStyle/>
          <a:p>
            <a:pPr marL="514350" indent="-514350" algn="l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B) SOKRATAS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A) TURTINGAS PIRKLYS IR SOKRATO KALTINTOJAS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A) </a:t>
            </a:r>
            <a:r>
              <a:rPr lang="lt-LT" b="1" dirty="0" smtClean="0">
                <a:solidFill>
                  <a:schemeClr val="tx1"/>
                </a:solidFill>
              </a:rPr>
              <a:t>Į VYRUS ATĖNIEČIUS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B) </a:t>
            </a:r>
            <a:r>
              <a:rPr lang="lt-LT" b="1" dirty="0" smtClean="0">
                <a:solidFill>
                  <a:schemeClr val="tx1"/>
                </a:solidFill>
              </a:rPr>
              <a:t>UŽ FILOSOFIJĄ IR TYRINĖJIMĄ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C) SIELA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C) </a:t>
            </a:r>
            <a:r>
              <a:rPr lang="lt-LT" b="1" dirty="0" smtClean="0">
                <a:solidFill>
                  <a:schemeClr val="tx1"/>
                </a:solidFill>
              </a:rPr>
              <a:t>PILIEČIO TEISIŲ ATĖMIMAS, IŠVARYMAS IŠ MIESTO ARBA NUŽUDYMAS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A) </a:t>
            </a:r>
            <a:r>
              <a:rPr lang="lt-LT" b="1" dirty="0" smtClean="0">
                <a:solidFill>
                  <a:schemeClr val="tx1"/>
                </a:solidFill>
              </a:rPr>
              <a:t>NUSIKALSTAMAS KĖSINIMAS NUŽUDYTI ŽMOGŲ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A) NIEKAS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C) JO NETURTAS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lt-LT" dirty="0" smtClean="0"/>
          </a:p>
          <a:p>
            <a:pPr marL="514350" indent="-514350"/>
            <a:endParaRPr lang="lt-LT" dirty="0" smtClean="0"/>
          </a:p>
          <a:p>
            <a:pPr marL="514350" indent="-514350"/>
            <a:endParaRPr lang="lt-LT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lt-LT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en-US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24578" name="Picture 2" descr="SusijÄ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74996">
            <a:off x="6119906" y="4267200"/>
            <a:ext cx="2395444" cy="230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1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/>
              <a:t>Klausimai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vadov</a:t>
            </a:r>
            <a:r>
              <a:rPr lang="lt-LT" sz="3600" b="1" i="1" dirty="0" smtClean="0"/>
              <a:t>ėlyje</a:t>
            </a:r>
            <a:endParaRPr lang="en-US" sz="3600" b="1" i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1676400"/>
            <a:ext cx="8610600" cy="4495800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Koks Sokrato kalbos tikslas? Iš ko matyti, kad filosofas nesiekia teismo malonės?</a:t>
            </a:r>
          </a:p>
          <a:p>
            <a:pPr marL="514350" indent="-514350" algn="just">
              <a:buFont typeface="+mj-lt"/>
              <a:buAutoNum type="arabicPeriod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Kokią problemą, kalbėdamas jį teisiantiems, svarsto Sokratas?</a:t>
            </a:r>
          </a:p>
          <a:p>
            <a:pPr marL="514350" indent="-514350" algn="just">
              <a:buFont typeface="+mj-lt"/>
              <a:buAutoNum type="arabicPeriod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Kodėl, pasak Sokrato, mirties bausmė labiausiai pakenktų patiems atėniečiams? Nurodykite bent dvi priežastis.</a:t>
            </a:r>
          </a:p>
          <a:p>
            <a:pPr marL="514350" indent="-514350" algn="just">
              <a:buFont typeface="+mj-lt"/>
              <a:buAutoNum type="arabicPeriod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Kokiais argumentais Sokratas grindžia savo poziciją?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7772400" cy="1295399"/>
          </a:xfrm>
        </p:spPr>
        <p:txBody>
          <a:bodyPr>
            <a:normAutofit/>
          </a:bodyPr>
          <a:lstStyle/>
          <a:p>
            <a:pPr algn="l"/>
            <a:r>
              <a:rPr lang="lt-LT" sz="3200" i="1" u="sng" dirty="0" smtClean="0"/>
              <a:t>Užduotis. </a:t>
            </a:r>
            <a:r>
              <a:rPr lang="lt-LT" sz="3200" i="1" u="sng" dirty="0" smtClean="0"/>
              <a:t>Patvirtinti arba paneigti teiginius.</a:t>
            </a:r>
            <a:r>
              <a:rPr lang="lt-LT" sz="3200" b="1" i="1" dirty="0" smtClean="0"/>
              <a:t/>
            </a:r>
            <a:br>
              <a:rPr lang="lt-LT" sz="3200" b="1" i="1" dirty="0" smtClean="0"/>
            </a:br>
            <a:r>
              <a:rPr lang="lt-LT" sz="3200" b="1" i="1" dirty="0" smtClean="0"/>
              <a:t>IŠ TREČIOSIOS KALBOS 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type="subTitle" idx="1"/>
          </p:nvPr>
        </p:nvSpPr>
        <p:spPr>
          <a:xfrm>
            <a:off x="457200" y="1981200"/>
            <a:ext cx="8305800" cy="4267200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Ateityje Sokratas bus vadinamas išminčiumi, sugėdinant tuos, kurie jį nuteisė.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Sokratas nuteistas, nes kalbėjo ne tai, ką norėjo girdėti kiti.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Sokratą nužudžiusių vyrų laukia padėka ir garbinimas.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Nuo mirties pabėgti yra lengva.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Blogybė yra mirtresnė už mirtį.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Sokratas yra išteisinamas, o  kaltintojai pasitraukia į piktybę ir neteisybę.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Žmogus turi pats stengtis, kad būtų kuo geresnis.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7772400" cy="917575"/>
          </a:xfrm>
        </p:spPr>
        <p:txBody>
          <a:bodyPr>
            <a:normAutofit/>
          </a:bodyPr>
          <a:lstStyle/>
          <a:p>
            <a:pPr algn="l"/>
            <a:r>
              <a:rPr lang="lt-LT" sz="3200" b="1" i="1" dirty="0" smtClean="0"/>
              <a:t>Atsakymai</a:t>
            </a:r>
            <a:endParaRPr lang="en-US" sz="32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8077200" cy="37338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Taip</a:t>
            </a: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Taip</a:t>
            </a: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Ne</a:t>
            </a:r>
            <a:r>
              <a:rPr lang="lt-LT" b="1" dirty="0" smtClean="0">
                <a:solidFill>
                  <a:schemeClr val="tx1"/>
                </a:solidFill>
              </a:rPr>
              <a:t>, </a:t>
            </a:r>
            <a:r>
              <a:rPr lang="lt-LT" b="1" dirty="0" smtClean="0">
                <a:solidFill>
                  <a:schemeClr val="tx1"/>
                </a:solidFill>
              </a:rPr>
              <a:t>jų laukia kerštas</a:t>
            </a: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Taip</a:t>
            </a: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Taip</a:t>
            </a: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Ne</a:t>
            </a:r>
            <a:r>
              <a:rPr lang="lt-LT" b="1" dirty="0" smtClean="0">
                <a:solidFill>
                  <a:schemeClr val="tx1"/>
                </a:solidFill>
              </a:rPr>
              <a:t>, </a:t>
            </a:r>
            <a:r>
              <a:rPr lang="lt-LT" b="1" dirty="0" smtClean="0">
                <a:solidFill>
                  <a:schemeClr val="tx1"/>
                </a:solidFill>
              </a:rPr>
              <a:t>Sokratas </a:t>
            </a:r>
            <a:r>
              <a:rPr lang="lt-LT" b="1" dirty="0" smtClean="0">
                <a:solidFill>
                  <a:schemeClr val="tx1"/>
                </a:solidFill>
              </a:rPr>
              <a:t>pasitraukia į mirtį.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Taip</a:t>
            </a:r>
            <a:endParaRPr lang="lt-LT" b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1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 smtClean="0"/>
              <a:t>Klausimai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vadov</a:t>
            </a:r>
            <a:r>
              <a:rPr lang="lt-LT" sz="3600" b="1" i="1" dirty="0" smtClean="0"/>
              <a:t>ėlyje</a:t>
            </a:r>
            <a:endParaRPr lang="en-US" sz="3600" b="1" i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1676400"/>
            <a:ext cx="8610600" cy="44958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Kas yra šio kalbos fragmento adresatas?</a:t>
            </a:r>
          </a:p>
          <a:p>
            <a:pPr marL="514350" indent="-514350" algn="just">
              <a:buFont typeface="+mj-lt"/>
              <a:buAutoNum type="arabicPeriod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Kaip pats filosofas yra apsisprendęs elgtis? Kokie jo motyvai?</a:t>
            </a:r>
          </a:p>
          <a:p>
            <a:pPr marL="514350" indent="-514350" algn="just">
              <a:buFont typeface="+mj-lt"/>
              <a:buAutoNum type="arabicPeriod"/>
            </a:pPr>
            <a:endParaRPr lang="lt-LT" b="1" dirty="0" smtClean="0">
              <a:solidFill>
                <a:schemeClr val="tx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lt-LT" b="1" dirty="0" smtClean="0">
                <a:solidFill>
                  <a:schemeClr val="tx1"/>
                </a:solidFill>
              </a:rPr>
              <a:t>Kaip Sokratas vertina teisėjus, pasmerkusius jį mirti?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/>
              <a:t>APIBENDRINIMAS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8153400" cy="419100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Ar Sokratas yra principingas Atėnų pilietis? Kodėl?</a:t>
            </a:r>
            <a:endParaRPr lang="en-US" b="1" dirty="0" smtClean="0">
              <a:solidFill>
                <a:schemeClr val="tx1"/>
              </a:solidFill>
            </a:endParaRPr>
          </a:p>
          <a:p>
            <a:pPr algn="just"/>
            <a:endParaRPr lang="lt-LT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Pateikite Sokrato charakteristiką (remiantis ištraukomis).</a:t>
            </a:r>
          </a:p>
          <a:p>
            <a:pPr algn="just">
              <a:buFont typeface="Wingdings" pitchFamily="2" charset="2"/>
              <a:buChar char="q"/>
            </a:pPr>
            <a:endParaRPr lang="lt-LT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Ar įkalintas ir nuteistas Sokratas yra laisvas žmogus?</a:t>
            </a:r>
          </a:p>
          <a:p>
            <a:pPr algn="just">
              <a:buFont typeface="Wingdings" pitchFamily="2" charset="2"/>
              <a:buChar char="q"/>
            </a:pPr>
            <a:endParaRPr lang="lt-LT" b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Ar iš tiesų principai ir įsitikinimai svarbesni už gyvybę?</a:t>
            </a:r>
            <a:r>
              <a:rPr lang="en-US" b="1" dirty="0" smtClean="0">
                <a:solidFill>
                  <a:schemeClr val="tx1"/>
                </a:solidFill>
              </a:rPr>
              <a:t> U</a:t>
            </a:r>
            <a:r>
              <a:rPr lang="lt-LT" b="1" dirty="0" smtClean="0">
                <a:solidFill>
                  <a:schemeClr val="tx1"/>
                </a:solidFill>
              </a:rPr>
              <a:t>ž / prieš.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4191000" cy="1066800"/>
          </a:xfrm>
        </p:spPr>
        <p:txBody>
          <a:bodyPr/>
          <a:lstStyle/>
          <a:p>
            <a:pPr algn="l"/>
            <a:r>
              <a:rPr lang="lt-LT" b="1" i="1" u="sng" dirty="0" smtClean="0"/>
              <a:t>Namų darbai</a:t>
            </a:r>
            <a:endParaRPr lang="en-US" b="1" i="1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2133600"/>
            <a:ext cx="3886200" cy="1752600"/>
          </a:xfrm>
        </p:spPr>
        <p:txBody>
          <a:bodyPr>
            <a:normAutofit fontScale="92500"/>
          </a:bodyPr>
          <a:lstStyle/>
          <a:p>
            <a:r>
              <a:rPr lang="en-US" b="1" i="1" dirty="0" smtClean="0">
                <a:solidFill>
                  <a:schemeClr val="tx1"/>
                </a:solidFill>
              </a:rPr>
              <a:t>PERSKAITYTI </a:t>
            </a:r>
          </a:p>
          <a:p>
            <a:r>
              <a:rPr lang="lt-LT" b="1" i="1" dirty="0" smtClean="0">
                <a:solidFill>
                  <a:schemeClr val="tx1"/>
                </a:solidFill>
              </a:rPr>
              <a:t>Sofokli</a:t>
            </a:r>
            <a:r>
              <a:rPr lang="en-US" b="1" i="1" dirty="0" smtClean="0">
                <a:solidFill>
                  <a:schemeClr val="tx1"/>
                </a:solidFill>
              </a:rPr>
              <a:t>o</a:t>
            </a:r>
            <a:r>
              <a:rPr lang="lt-LT" b="1" i="1" dirty="0" smtClean="0">
                <a:solidFill>
                  <a:schemeClr val="tx1"/>
                </a:solidFill>
              </a:rPr>
              <a:t> </a:t>
            </a:r>
            <a:r>
              <a:rPr lang="en-US" b="1" i="1" dirty="0" smtClean="0">
                <a:solidFill>
                  <a:schemeClr val="tx1"/>
                </a:solidFill>
              </a:rPr>
              <a:t>“</a:t>
            </a:r>
            <a:r>
              <a:rPr lang="lt-LT" b="1" i="1" dirty="0" smtClean="0">
                <a:solidFill>
                  <a:schemeClr val="tx1"/>
                </a:solidFill>
              </a:rPr>
              <a:t>Antigonė</a:t>
            </a:r>
            <a:r>
              <a:rPr lang="en-US" b="1" i="1" dirty="0" smtClean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b="1" i="1" dirty="0" smtClean="0">
                <a:solidFill>
                  <a:schemeClr val="tx1"/>
                </a:solidFill>
              </a:rPr>
              <a:t>(</a:t>
            </a:r>
            <a:r>
              <a:rPr lang="en-US" b="1" i="1" dirty="0" smtClean="0">
                <a:solidFill>
                  <a:schemeClr val="tx1"/>
                </a:solidFill>
              </a:rPr>
              <a:t>v</a:t>
            </a:r>
            <a:r>
              <a:rPr lang="lt-LT" b="1" i="1" dirty="0" smtClean="0">
                <a:solidFill>
                  <a:schemeClr val="tx1"/>
                </a:solidFill>
              </a:rPr>
              <a:t>adovėlis, </a:t>
            </a:r>
            <a:r>
              <a:rPr lang="ru-RU" b="1" i="1" dirty="0" smtClean="0">
                <a:solidFill>
                  <a:schemeClr val="tx1"/>
                </a:solidFill>
              </a:rPr>
              <a:t>77</a:t>
            </a:r>
            <a:r>
              <a:rPr lang="en-US" b="1" i="1" dirty="0" smtClean="0">
                <a:solidFill>
                  <a:schemeClr val="tx1"/>
                </a:solidFill>
              </a:rPr>
              <a:t>-106 </a:t>
            </a:r>
            <a:r>
              <a:rPr lang="en-US" b="1" i="1" dirty="0" err="1" smtClean="0">
                <a:solidFill>
                  <a:schemeClr val="tx1"/>
                </a:solidFill>
              </a:rPr>
              <a:t>psl</a:t>
            </a:r>
            <a:r>
              <a:rPr lang="en-US" b="1" i="1" dirty="0" smtClean="0">
                <a:solidFill>
                  <a:schemeClr val="tx1"/>
                </a:solidFill>
              </a:rPr>
              <a:t>.)</a:t>
            </a:r>
            <a:endParaRPr lang="en-US" b="1" i="1" dirty="0">
              <a:solidFill>
                <a:schemeClr val="tx1"/>
              </a:solidFill>
            </a:endParaRPr>
          </a:p>
        </p:txBody>
      </p:sp>
      <p:pic>
        <p:nvPicPr>
          <p:cNvPr id="26626" name="Picture 2" descr="Vaizdo rezultatas pagal uÅ¾klausÄ âskaitytiâ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838200"/>
            <a:ext cx="3781425" cy="512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1088</Words>
  <Application>Microsoft Office PowerPoint</Application>
  <PresentationFormat>On-screen Show (4:3)</PresentationFormat>
  <Paragraphs>176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Nuo Sokrato prie Platono</vt:lpstr>
      <vt:lpstr>Kas yra filosofija?</vt:lpstr>
      <vt:lpstr>Sokratas (469 pr. Kr.- 399 pr. Kr.) </vt:lpstr>
      <vt:lpstr>Sokrato pasirinkimai</vt:lpstr>
      <vt:lpstr>Sokrato paradoksalumas</vt:lpstr>
      <vt:lpstr>Sokratas - politikas</vt:lpstr>
      <vt:lpstr>Platonas (422-347 m. pr. m. e)</vt:lpstr>
      <vt:lpstr>Platono idėjos</vt:lpstr>
      <vt:lpstr>SOKRATO APOLOGIJA</vt:lpstr>
      <vt:lpstr>Užduotis. Parinkti teisingą variantą. IŠ PIRMOSIOS KALBOS </vt:lpstr>
      <vt:lpstr>Atsakymai</vt:lpstr>
      <vt:lpstr>Klausimai vadovėlyje</vt:lpstr>
      <vt:lpstr>Užduotis. Patvirtinti arba paneigti teiginius. IŠ TREČIOSIOS KALBOS </vt:lpstr>
      <vt:lpstr>Atsakymai</vt:lpstr>
      <vt:lpstr>Klausimai vadovėlyje</vt:lpstr>
      <vt:lpstr>APIBENDRINIMAS</vt:lpstr>
      <vt:lpstr>Namų darbai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 Sokrato prie Platono</dc:title>
  <dc:creator>Dell</dc:creator>
  <cp:lastModifiedBy>Dell</cp:lastModifiedBy>
  <cp:revision>20</cp:revision>
  <dcterms:created xsi:type="dcterms:W3CDTF">2006-08-16T00:00:00Z</dcterms:created>
  <dcterms:modified xsi:type="dcterms:W3CDTF">2018-10-07T13:35:03Z</dcterms:modified>
</cp:coreProperties>
</file>