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8" r:id="rId4"/>
    <p:sldId id="257" r:id="rId5"/>
    <p:sldId id="259" r:id="rId6"/>
    <p:sldId id="260" r:id="rId7"/>
    <p:sldId id="267" r:id="rId8"/>
    <p:sldId id="269" r:id="rId9"/>
    <p:sldId id="261" r:id="rId10"/>
    <p:sldId id="271" r:id="rId11"/>
    <p:sldId id="266" r:id="rId12"/>
    <p:sldId id="270" r:id="rId13"/>
    <p:sldId id="264" r:id="rId14"/>
    <p:sldId id="262" r:id="rId15"/>
    <p:sldId id="272" r:id="rId16"/>
    <p:sldId id="263" r:id="rId17"/>
    <p:sldId id="265" r:id="rId1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6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DEEFE-B6EE-4856-96AF-A1C3C638A061}" type="datetimeFigureOut">
              <a:rPr lang="lt-LT" smtClean="0"/>
              <a:t>2014.11.22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3DC08-3EE5-45F3-9B69-21A3CED17FF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DEEFE-B6EE-4856-96AF-A1C3C638A061}" type="datetimeFigureOut">
              <a:rPr lang="lt-LT" smtClean="0"/>
              <a:t>2014.11.22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3DC08-3EE5-45F3-9B69-21A3CED17FF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DEEFE-B6EE-4856-96AF-A1C3C638A061}" type="datetimeFigureOut">
              <a:rPr lang="lt-LT" smtClean="0"/>
              <a:t>2014.11.22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3DC08-3EE5-45F3-9B69-21A3CED17FF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DEEFE-B6EE-4856-96AF-A1C3C638A061}" type="datetimeFigureOut">
              <a:rPr lang="lt-LT" smtClean="0"/>
              <a:t>2014.11.22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3DC08-3EE5-45F3-9B69-21A3CED17FF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DEEFE-B6EE-4856-96AF-A1C3C638A061}" type="datetimeFigureOut">
              <a:rPr lang="lt-LT" smtClean="0"/>
              <a:t>2014.11.22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3DC08-3EE5-45F3-9B69-21A3CED17FF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DEEFE-B6EE-4856-96AF-A1C3C638A061}" type="datetimeFigureOut">
              <a:rPr lang="lt-LT" smtClean="0"/>
              <a:t>2014.11.22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3DC08-3EE5-45F3-9B69-21A3CED17FF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DEEFE-B6EE-4856-96AF-A1C3C638A061}" type="datetimeFigureOut">
              <a:rPr lang="lt-LT" smtClean="0"/>
              <a:t>2014.11.22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3DC08-3EE5-45F3-9B69-21A3CED17FF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DEEFE-B6EE-4856-96AF-A1C3C638A061}" type="datetimeFigureOut">
              <a:rPr lang="lt-LT" smtClean="0"/>
              <a:t>2014.11.22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3DC08-3EE5-45F3-9B69-21A3CED17FF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DEEFE-B6EE-4856-96AF-A1C3C638A061}" type="datetimeFigureOut">
              <a:rPr lang="lt-LT" smtClean="0"/>
              <a:t>2014.11.22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3DC08-3EE5-45F3-9B69-21A3CED17FF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DEEFE-B6EE-4856-96AF-A1C3C638A061}" type="datetimeFigureOut">
              <a:rPr lang="lt-LT" smtClean="0"/>
              <a:t>2014.11.22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3DC08-3EE5-45F3-9B69-21A3CED17FF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DEEFE-B6EE-4856-96AF-A1C3C638A061}" type="datetimeFigureOut">
              <a:rPr lang="lt-LT" smtClean="0"/>
              <a:t>2014.11.22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3DC08-3EE5-45F3-9B69-21A3CED17FF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DEEFE-B6EE-4856-96AF-A1C3C638A061}" type="datetimeFigureOut">
              <a:rPr lang="lt-LT" smtClean="0"/>
              <a:t>2014.11.22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3DC08-3EE5-45F3-9B69-21A3CED17FF7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Mokslo šaknys karčios, bet vaisiai saldūs</a:t>
            </a:r>
            <a:endParaRPr lang="lt-LT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t-LT" sz="4800" b="1" dirty="0" smtClean="0">
                <a:solidFill>
                  <a:schemeClr val="tx1"/>
                </a:solidFill>
              </a:rPr>
              <a:t>Trijų mėnesių </a:t>
            </a:r>
            <a:r>
              <a:rPr lang="lt-LT" sz="4800" b="1" dirty="0" smtClean="0">
                <a:solidFill>
                  <a:schemeClr val="tx1"/>
                </a:solidFill>
              </a:rPr>
              <a:t>mokslo </a:t>
            </a:r>
            <a:r>
              <a:rPr lang="lt-LT" sz="4800" b="1" dirty="0" smtClean="0">
                <a:solidFill>
                  <a:schemeClr val="tx1"/>
                </a:solidFill>
              </a:rPr>
              <a:t>derliaus nuėmimas</a:t>
            </a:r>
            <a:endParaRPr lang="lt-LT" sz="4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Picture 2" descr="C:\Users\Ieva\Desktop\1498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8551"/>
            <a:ext cx="5472608" cy="68194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400" dirty="0" smtClean="0"/>
              <a:t>Iššifruokite ir užrašykite į sąsiuvinius kalbininko J. Jablonskio mintį. </a:t>
            </a:r>
          </a:p>
          <a:p>
            <a:endParaRPr lang="lt-LT" sz="4400" dirty="0"/>
          </a:p>
          <a:p>
            <a:r>
              <a:rPr lang="lt-LT" sz="4400" dirty="0" smtClean="0"/>
              <a:t>Kiekviena suolų eilė  turi iššifruoti po 2 eilutes.</a:t>
            </a:r>
            <a:endParaRPr lang="lt-LT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026" name="Picture 2" descr="C:\Users\Ieva\Desktop\P1210638.png"/>
          <p:cNvPicPr>
            <a:picLocks noChangeAspect="1" noChangeArrowheads="1"/>
          </p:cNvPicPr>
          <p:nvPr/>
        </p:nvPicPr>
        <p:blipFill>
          <a:blip r:embed="rId2" cstate="print"/>
          <a:srcRect t="24545" b="8144"/>
          <a:stretch>
            <a:fillRect/>
          </a:stretch>
        </p:blipFill>
        <p:spPr bwMode="auto">
          <a:xfrm>
            <a:off x="-144016" y="332656"/>
            <a:ext cx="9396536" cy="6048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Kur girdėti šie žodžiai?  Parašykite kūrinių pavadinimus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lt-LT" dirty="0" smtClean="0"/>
              <a:t>Nuo pat mažų dienų jį žavėjo šie keisti padarai.  Valandų valandas jis slapčia juos stebėdavo.(Slibinų stebėtojai buvo laikomi ištižėliais ir vėplomis, todėl jie turėdavo slėptis.)</a:t>
            </a:r>
          </a:p>
          <a:p>
            <a:r>
              <a:rPr lang="lt-LT" dirty="0" smtClean="0"/>
              <a:t>Vaikystėje auksinės šiaudų šviesos sušildyti žmonės  ir užaugę, net pasenę, negali jos užmiršti – ji lydi žmogų iki paskutinio atodūsio.</a:t>
            </a:r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86808" y="0"/>
            <a:ext cx="4557192" cy="3240360"/>
          </a:xfrm>
        </p:spPr>
        <p:txBody>
          <a:bodyPr/>
          <a:lstStyle/>
          <a:p>
            <a:r>
              <a:rPr lang="lt-LT" dirty="0" smtClean="0"/>
              <a:t>Paveiksliukų sąsajos</a:t>
            </a:r>
            <a:endParaRPr lang="lt-LT" dirty="0"/>
          </a:p>
        </p:txBody>
      </p:sp>
      <p:pic>
        <p:nvPicPr>
          <p:cNvPr id="2051" name="Picture 3" descr="C:\Users\Ieva\Desktop\d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624"/>
            <a:ext cx="4446588" cy="3175000"/>
          </a:xfrm>
          <a:prstGeom prst="rect">
            <a:avLst/>
          </a:prstGeom>
          <a:noFill/>
        </p:spPr>
      </p:pic>
      <p:pic>
        <p:nvPicPr>
          <p:cNvPr id="2052" name="Picture 4" descr="C:\Users\Ieva\Desktop\Kate-Bush-Lionheart-Tour-Br-383438.jpg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 rot="20719299">
            <a:off x="1557067" y="2075972"/>
            <a:ext cx="2088232" cy="2048228"/>
          </a:xfrm>
          <a:prstGeom prst="heart">
            <a:avLst/>
          </a:prstGeom>
          <a:noFill/>
        </p:spPr>
      </p:pic>
      <p:pic>
        <p:nvPicPr>
          <p:cNvPr id="2055" name="Picture 7" descr="C:\Users\Ieva\Desktop\suit-of-arm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2636912"/>
            <a:ext cx="2627784" cy="3734668"/>
          </a:xfrm>
          <a:prstGeom prst="rect">
            <a:avLst/>
          </a:prstGeom>
          <a:noFill/>
        </p:spPr>
      </p:pic>
      <p:pic>
        <p:nvPicPr>
          <p:cNvPr id="2054" name="Picture 6" descr="C:\Users\Ieva\Desktop\balandis_paprasta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7" y="4395869"/>
            <a:ext cx="2627783" cy="2462131"/>
          </a:xfrm>
          <a:prstGeom prst="rect">
            <a:avLst/>
          </a:prstGeom>
          <a:noFill/>
        </p:spPr>
      </p:pic>
      <p:pic>
        <p:nvPicPr>
          <p:cNvPr id="10" name="Picture 2" descr="C:\Users\Ieva\Desktop\tumblr_m3pbngdigL1rshne3o1_500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908770"/>
            <a:ext cx="4415018" cy="2949231"/>
          </a:xfrm>
          <a:prstGeom prst="rect">
            <a:avLst/>
          </a:prstGeom>
          <a:noFill/>
        </p:spPr>
      </p:pic>
      <p:sp>
        <p:nvSpPr>
          <p:cNvPr id="11" name="Stačiakampis 10"/>
          <p:cNvSpPr/>
          <p:nvPr/>
        </p:nvSpPr>
        <p:spPr>
          <a:xfrm>
            <a:off x="0" y="620688"/>
            <a:ext cx="971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6600" dirty="0" smtClean="0"/>
              <a:t>1</a:t>
            </a:r>
            <a:r>
              <a:rPr lang="lt-LT" dirty="0" smtClean="0"/>
              <a:t>.</a:t>
            </a:r>
            <a:endParaRPr lang="lt-LT" dirty="0"/>
          </a:p>
        </p:txBody>
      </p:sp>
      <p:sp>
        <p:nvSpPr>
          <p:cNvPr id="12" name="Stačiakampis 11"/>
          <p:cNvSpPr/>
          <p:nvPr/>
        </p:nvSpPr>
        <p:spPr>
          <a:xfrm>
            <a:off x="323528" y="4077072"/>
            <a:ext cx="11521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5400" dirty="0" smtClean="0"/>
              <a:t>2.</a:t>
            </a:r>
            <a:endParaRPr lang="lt-LT" sz="5400" dirty="0"/>
          </a:p>
        </p:txBody>
      </p:sp>
      <p:sp>
        <p:nvSpPr>
          <p:cNvPr id="13" name="Stačiakampis 12"/>
          <p:cNvSpPr/>
          <p:nvPr/>
        </p:nvSpPr>
        <p:spPr>
          <a:xfrm>
            <a:off x="6228184" y="2708920"/>
            <a:ext cx="76815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6000" dirty="0" smtClean="0"/>
              <a:t>3.</a:t>
            </a:r>
            <a:endParaRPr lang="lt-LT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Padėkite vaikinukui saugiai pasiekti kitą upės krantą.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 fontScale="85000" lnSpcReduction="20000"/>
          </a:bodyPr>
          <a:lstStyle/>
          <a:p>
            <a:r>
              <a:rPr lang="lt-LT" dirty="0" smtClean="0"/>
              <a:t>Kiekvieną kartą  jums neteisingai sukirčiavus, bangos kyla vis aukščiau  galima padaryti tik 2 klaidas.</a:t>
            </a:r>
          </a:p>
          <a:p>
            <a:pPr>
              <a:buNone/>
            </a:pPr>
            <a:endParaRPr lang="lt-LT" sz="3600" dirty="0" smtClean="0"/>
          </a:p>
          <a:p>
            <a:r>
              <a:rPr lang="lt-LT" sz="3600" dirty="0" smtClean="0"/>
              <a:t>Želia</a:t>
            </a:r>
          </a:p>
          <a:p>
            <a:r>
              <a:rPr lang="lt-LT" sz="3600" dirty="0" smtClean="0"/>
              <a:t>Obuolys</a:t>
            </a:r>
          </a:p>
          <a:p>
            <a:r>
              <a:rPr lang="lt-LT" sz="3600" dirty="0" smtClean="0"/>
              <a:t>Knyga</a:t>
            </a:r>
          </a:p>
          <a:p>
            <a:r>
              <a:rPr lang="lt-LT" sz="3600" dirty="0" smtClean="0"/>
              <a:t>Šaukia</a:t>
            </a:r>
          </a:p>
          <a:p>
            <a:r>
              <a:rPr lang="lt-LT" sz="3600" dirty="0" smtClean="0"/>
              <a:t>Auksinio plauko, </a:t>
            </a:r>
          </a:p>
          <a:p>
            <a:r>
              <a:rPr lang="lt-LT" sz="3600" dirty="0" smtClean="0"/>
              <a:t>Miške</a:t>
            </a:r>
          </a:p>
          <a:p>
            <a:r>
              <a:rPr lang="lt-LT" sz="3600" dirty="0" smtClean="0"/>
              <a:t>Kailis</a:t>
            </a:r>
          </a:p>
          <a:p>
            <a:r>
              <a:rPr lang="lt-LT" sz="3600" dirty="0" smtClean="0"/>
              <a:t>Kaukas</a:t>
            </a:r>
            <a:endParaRPr lang="lt-LT" sz="3600" dirty="0" smtClean="0"/>
          </a:p>
          <a:p>
            <a:r>
              <a:rPr lang="lt-LT" sz="3600" dirty="0" smtClean="0"/>
              <a:t>Beržas</a:t>
            </a:r>
          </a:p>
        </p:txBody>
      </p:sp>
      <p:pic>
        <p:nvPicPr>
          <p:cNvPr id="3075" name="Picture 3" descr="C:\Users\Ieva\Desktop\thumb_COLOURBOX658063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902319"/>
            <a:ext cx="7207201" cy="69191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288032"/>
            <a:ext cx="8229600" cy="645333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lt-LT" sz="2800" b="1" dirty="0">
                <a:latin typeface="Comic Sans MS" pitchFamily="66" charset="0"/>
              </a:rPr>
              <a:t>Klaidučio personažą nupiešė Vilius </a:t>
            </a:r>
          </a:p>
          <a:p>
            <a:pPr algn="ctr">
              <a:buNone/>
            </a:pPr>
            <a:r>
              <a:rPr lang="lt-LT" sz="2800" b="1" dirty="0" smtClean="0">
                <a:latin typeface="Comic Sans MS" pitchFamily="66" charset="0"/>
              </a:rPr>
              <a:t>Klaida </a:t>
            </a:r>
            <a:r>
              <a:rPr lang="lt-LT" sz="2800" b="1" dirty="0">
                <a:latin typeface="Comic Sans MS" pitchFamily="66" charset="0"/>
              </a:rPr>
              <a:t>- jam išaugusi uodega. </a:t>
            </a:r>
            <a:r>
              <a:rPr lang="lt-LT" sz="2800" b="1" dirty="0" smtClean="0">
                <a:latin typeface="Comic Sans MS" pitchFamily="66" charset="0"/>
              </a:rPr>
              <a:t>Klaidutis</a:t>
            </a:r>
          </a:p>
          <a:p>
            <a:pPr algn="ctr">
              <a:buNone/>
            </a:pPr>
            <a:r>
              <a:rPr lang="lt-LT" sz="2800" b="1" dirty="0" smtClean="0">
                <a:latin typeface="Comic Sans MS" pitchFamily="66" charset="0"/>
              </a:rPr>
              <a:t>visiškai </a:t>
            </a:r>
            <a:r>
              <a:rPr lang="lt-LT" sz="2800" b="1" dirty="0">
                <a:latin typeface="Comic Sans MS" pitchFamily="66" charset="0"/>
              </a:rPr>
              <a:t>nemoka taisyklingai lietuviškai kalbėti, todėl iš sielvarto </a:t>
            </a:r>
            <a:r>
              <a:rPr lang="lt-LT" sz="2800" b="1" dirty="0" smtClean="0">
                <a:latin typeface="Comic Sans MS" pitchFamily="66" charset="0"/>
              </a:rPr>
              <a:t>šypsosi.</a:t>
            </a:r>
            <a:endParaRPr lang="lt-LT" sz="2800" b="1" dirty="0">
              <a:latin typeface="Comic Sans MS" pitchFamily="66" charset="0"/>
            </a:endParaRPr>
          </a:p>
          <a:p>
            <a:pPr algn="ctr">
              <a:buNone/>
            </a:pPr>
            <a:r>
              <a:rPr lang="lt-LT" sz="2800" b="1" dirty="0" smtClean="0">
                <a:latin typeface="Comic Sans MS" pitchFamily="66" charset="0"/>
              </a:rPr>
              <a:t>Jam </a:t>
            </a:r>
            <a:r>
              <a:rPr lang="lt-LT" sz="2800" b="1" dirty="0">
                <a:latin typeface="Comic Sans MS" pitchFamily="66" charset="0"/>
              </a:rPr>
              <a:t>sunku ir todėl, kad jis teturi tik po </a:t>
            </a:r>
            <a:r>
              <a:rPr lang="lt-LT" sz="2800" b="1" dirty="0" smtClean="0">
                <a:latin typeface="Comic Sans MS" pitchFamily="66" charset="0"/>
              </a:rPr>
              <a:t>tris</a:t>
            </a:r>
          </a:p>
          <a:p>
            <a:pPr algn="ctr">
              <a:buNone/>
            </a:pPr>
            <a:r>
              <a:rPr lang="lt-LT" sz="2800" b="1" dirty="0" smtClean="0">
                <a:latin typeface="Comic Sans MS" pitchFamily="66" charset="0"/>
              </a:rPr>
              <a:t>rankos </a:t>
            </a:r>
            <a:r>
              <a:rPr lang="lt-LT" sz="2800" b="1" dirty="0">
                <a:latin typeface="Comic Sans MS" pitchFamily="66" charset="0"/>
              </a:rPr>
              <a:t>pirštus. Jam sunkoka </a:t>
            </a:r>
            <a:r>
              <a:rPr lang="lt-LT" sz="2800" b="1" dirty="0" smtClean="0">
                <a:latin typeface="Comic Sans MS" pitchFamily="66" charset="0"/>
              </a:rPr>
              <a:t>rašyti.</a:t>
            </a:r>
            <a:endParaRPr lang="lt-LT" sz="2800" b="1" dirty="0">
              <a:latin typeface="Comic Sans MS" pitchFamily="66" charset="0"/>
            </a:endParaRPr>
          </a:p>
          <a:p>
            <a:pPr algn="ctr">
              <a:buNone/>
            </a:pPr>
            <a:r>
              <a:rPr lang="lt-LT" sz="2800" b="1" dirty="0" smtClean="0">
                <a:latin typeface="Comic Sans MS" pitchFamily="66" charset="0"/>
              </a:rPr>
              <a:t>O </a:t>
            </a:r>
            <a:r>
              <a:rPr lang="lt-LT" sz="2800" b="1" dirty="0">
                <a:latin typeface="Comic Sans MS" pitchFamily="66" charset="0"/>
              </a:rPr>
              <a:t>dėl to, kad nemoka lietuvių kalbos ir kremtasi, jam nebeauga plaukai.</a:t>
            </a:r>
            <a:r>
              <a:rPr lang="lt-LT" sz="2800" b="1" dirty="0" smtClean="0">
                <a:latin typeface="Comic Sans MS" pitchFamily="66" charset="0"/>
              </a:rPr>
              <a:t/>
            </a:r>
            <a:br>
              <a:rPr lang="lt-LT" sz="2800" b="1" dirty="0" smtClean="0">
                <a:latin typeface="Comic Sans MS" pitchFamily="66" charset="0"/>
              </a:rPr>
            </a:br>
            <a:endParaRPr lang="lt-LT" sz="2800" b="1" dirty="0" smtClean="0">
              <a:latin typeface="Comic Sans MS" pitchFamily="66" charset="0"/>
            </a:endParaRPr>
          </a:p>
          <a:p>
            <a:pPr algn="ctr">
              <a:buNone/>
            </a:pPr>
            <a:r>
              <a:rPr lang="lt-LT" sz="2800" b="1" dirty="0" smtClean="0">
                <a:latin typeface="Comic Sans MS" pitchFamily="66" charset="0"/>
              </a:rPr>
              <a:t>Moralas</a:t>
            </a:r>
            <a:r>
              <a:rPr lang="lt-LT" sz="2800" b="1" dirty="0">
                <a:latin typeface="Comic Sans MS" pitchFamily="66" charset="0"/>
              </a:rPr>
              <a:t>: vaikai, mokykitės lietuvių kalbą, ne tai kaip aš.</a:t>
            </a:r>
            <a:r>
              <a:rPr lang="lt-LT" sz="2800" b="1" dirty="0" smtClean="0">
                <a:latin typeface="Comic Sans MS" pitchFamily="66" charset="0"/>
              </a:rPr>
              <a:t/>
            </a:r>
            <a:br>
              <a:rPr lang="lt-LT" sz="2800" b="1" dirty="0" smtClean="0">
                <a:latin typeface="Comic Sans MS" pitchFamily="66" charset="0"/>
              </a:rPr>
            </a:br>
            <a:r>
              <a:rPr lang="lt-LT" sz="2800" b="1" dirty="0" smtClean="0">
                <a:latin typeface="Comic Sans MS" pitchFamily="66" charset="0"/>
              </a:rPr>
              <a:t/>
            </a:r>
            <a:br>
              <a:rPr lang="lt-LT" sz="2800" b="1" dirty="0" smtClean="0">
                <a:latin typeface="Comic Sans MS" pitchFamily="66" charset="0"/>
              </a:rPr>
            </a:br>
            <a:r>
              <a:rPr lang="lt-LT" sz="2800" b="1" dirty="0">
                <a:latin typeface="Comic Sans MS" pitchFamily="66" charset="0"/>
              </a:rPr>
              <a:t>  </a:t>
            </a:r>
            <a:r>
              <a:rPr lang="lt-LT" sz="2800" b="1" i="1" dirty="0">
                <a:latin typeface="Comic Sans MS" pitchFamily="66" charset="0"/>
              </a:rPr>
              <a:t>Vilius</a:t>
            </a:r>
            <a:endParaRPr lang="lt-LT" sz="28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FF0000"/>
                </a:solidFill>
              </a:rPr>
              <a:t>Ištaisykite  Klaidučio klaidas</a:t>
            </a:r>
            <a:br>
              <a:rPr lang="lt-LT" dirty="0" smtClean="0">
                <a:solidFill>
                  <a:srgbClr val="FF0000"/>
                </a:solidFill>
              </a:rPr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lt-LT" sz="4400" dirty="0" smtClean="0">
                <a:solidFill>
                  <a:srgbClr val="FF0000"/>
                </a:solidFill>
              </a:rPr>
              <a:t>Megzta </a:t>
            </a:r>
            <a:r>
              <a:rPr lang="lt-LT" sz="4400" dirty="0" err="1" smtClean="0">
                <a:solidFill>
                  <a:srgbClr val="FF0000"/>
                </a:solidFill>
              </a:rPr>
              <a:t>kyšenė</a:t>
            </a:r>
            <a:endParaRPr lang="lt-LT" sz="44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lt-LT" sz="4400" dirty="0" err="1" smtClean="0">
                <a:solidFill>
                  <a:srgbClr val="FF0000"/>
                </a:solidFill>
              </a:rPr>
              <a:t>Ušžiepti</a:t>
            </a:r>
            <a:r>
              <a:rPr lang="lt-LT" sz="4400" dirty="0" smtClean="0">
                <a:solidFill>
                  <a:srgbClr val="FF0000"/>
                </a:solidFill>
              </a:rPr>
              <a:t> </a:t>
            </a:r>
            <a:r>
              <a:rPr lang="lt-LT" sz="4400" dirty="0" err="1" smtClean="0">
                <a:solidFill>
                  <a:srgbClr val="FF0000"/>
                </a:solidFill>
              </a:rPr>
              <a:t>dektuką</a:t>
            </a:r>
            <a:endParaRPr lang="lt-LT" sz="44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lt-LT" sz="4400" dirty="0" err="1" smtClean="0">
                <a:solidFill>
                  <a:srgbClr val="FF0000"/>
                </a:solidFill>
              </a:rPr>
              <a:t>Runktynes</a:t>
            </a:r>
            <a:r>
              <a:rPr lang="lt-LT" sz="4400" dirty="0" smtClean="0">
                <a:solidFill>
                  <a:srgbClr val="FF0000"/>
                </a:solidFill>
              </a:rPr>
              <a:t> laimėjom</a:t>
            </a:r>
          </a:p>
          <a:p>
            <a:pPr algn="ctr">
              <a:buNone/>
            </a:pPr>
            <a:r>
              <a:rPr lang="lt-LT" sz="4400" dirty="0" err="1" smtClean="0">
                <a:solidFill>
                  <a:srgbClr val="FF0000"/>
                </a:solidFill>
              </a:rPr>
              <a:t>Pavysdžiai</a:t>
            </a:r>
            <a:endParaRPr lang="lt-LT" sz="44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lt-LT" sz="4400" dirty="0" err="1" smtClean="0">
                <a:solidFill>
                  <a:srgbClr val="FF0000"/>
                </a:solidFill>
              </a:rPr>
              <a:t>usigavo</a:t>
            </a:r>
            <a:endParaRPr lang="lt-LT" sz="4400" dirty="0" smtClean="0">
              <a:solidFill>
                <a:srgbClr val="FF0000"/>
              </a:solidFill>
            </a:endParaRPr>
          </a:p>
        </p:txBody>
      </p:sp>
      <p:pic>
        <p:nvPicPr>
          <p:cNvPr id="4100" name="Picture 4" descr="C:\Users\Ieva\Desktop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789040"/>
            <a:ext cx="1872208" cy="26678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Užrašykite po 1 užuominą, svarbu, kad atsakymas nebūtų visiškai akivaizdus.</a:t>
            </a:r>
            <a:br>
              <a:rPr lang="lt-LT" b="1" dirty="0" smtClean="0"/>
            </a:b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23528" y="2332037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dirty="0" smtClean="0"/>
              <a:t>Tai gali būti  koks nors tos rūšies teksto ,  pavadinimas, personažo apibūdinimas ir t.t.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282154"/>
          </a:xfrm>
        </p:spPr>
        <p:txBody>
          <a:bodyPr>
            <a:normAutofit/>
          </a:bodyPr>
          <a:lstStyle/>
          <a:p>
            <a:r>
              <a:rPr lang="lt-LT" b="1" dirty="0" smtClean="0"/>
              <a:t>Literatūrinių terminų bankas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34888" y="1268760"/>
            <a:ext cx="8229600" cy="4525963"/>
          </a:xfrm>
        </p:spPr>
        <p:txBody>
          <a:bodyPr/>
          <a:lstStyle/>
          <a:p>
            <a:r>
              <a:rPr lang="lt-LT" sz="4000" dirty="0" smtClean="0"/>
              <a:t>Komiksas</a:t>
            </a:r>
          </a:p>
          <a:p>
            <a:r>
              <a:rPr lang="lt-LT" sz="4000" dirty="0" smtClean="0"/>
              <a:t>Sakmė</a:t>
            </a:r>
          </a:p>
          <a:p>
            <a:r>
              <a:rPr lang="lt-LT" sz="4000" dirty="0" smtClean="0"/>
              <a:t>Įasmeninimas arba paralelizmas</a:t>
            </a:r>
          </a:p>
          <a:p>
            <a:r>
              <a:rPr lang="lt-LT" sz="4000" dirty="0" smtClean="0"/>
              <a:t>Apysaka</a:t>
            </a:r>
          </a:p>
          <a:p>
            <a:r>
              <a:rPr lang="lt-LT" sz="4000" dirty="0" smtClean="0"/>
              <a:t>Interviu</a:t>
            </a:r>
          </a:p>
          <a:p>
            <a:r>
              <a:rPr lang="lt-LT" sz="4000" dirty="0" smtClean="0"/>
              <a:t>Metafora</a:t>
            </a:r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Literatūrinių terminų bankas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400" dirty="0" smtClean="0"/>
              <a:t>Vienos užuominos paskola =  -1 t. </a:t>
            </a:r>
          </a:p>
          <a:p>
            <a:r>
              <a:rPr lang="lt-LT" sz="4400" dirty="0" smtClean="0"/>
              <a:t>Skolintojo palūkanos + 1 t.</a:t>
            </a:r>
            <a:endParaRPr lang="lt-LT" sz="4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Gausiausias žodžių lizdas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5123" name="Picture 3" descr="C:\Users\Ieva\Desktop\ge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916832"/>
            <a:ext cx="6264696" cy="4536504"/>
          </a:xfrm>
          <a:prstGeom prst="rect">
            <a:avLst/>
          </a:prstGeom>
          <a:noFill/>
        </p:spPr>
      </p:pic>
      <p:sp>
        <p:nvSpPr>
          <p:cNvPr id="6" name="Stačiakampis 5"/>
          <p:cNvSpPr/>
          <p:nvPr/>
        </p:nvSpPr>
        <p:spPr>
          <a:xfrm rot="21204469">
            <a:off x="3726548" y="3315038"/>
            <a:ext cx="309634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6600" b="1" dirty="0" smtClean="0">
                <a:solidFill>
                  <a:srgbClr val="00B050"/>
                </a:solidFill>
              </a:rPr>
              <a:t>Šviesti</a:t>
            </a:r>
            <a:endParaRPr lang="lt-LT" sz="6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2492896"/>
            <a:ext cx="8229600" cy="1143000"/>
          </a:xfrm>
        </p:spPr>
        <p:txBody>
          <a:bodyPr>
            <a:noAutofit/>
          </a:bodyPr>
          <a:lstStyle/>
          <a:p>
            <a:r>
              <a:rPr lang="lt-LT" sz="8000" dirty="0" smtClean="0"/>
              <a:t>Pasakyk kitaip</a:t>
            </a:r>
            <a:endParaRPr lang="lt-LT" sz="8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525963"/>
          </a:xfrm>
        </p:spPr>
        <p:txBody>
          <a:bodyPr/>
          <a:lstStyle/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Mokykla</a:t>
            </a:r>
          </a:p>
          <a:p>
            <a:r>
              <a:rPr lang="lt-LT" dirty="0" smtClean="0"/>
              <a:t>Žagsulys</a:t>
            </a:r>
          </a:p>
          <a:p>
            <a:r>
              <a:rPr lang="lt-LT" dirty="0" smtClean="0"/>
              <a:t>Instrukcija</a:t>
            </a:r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8000" dirty="0" smtClean="0"/>
              <a:t>Suvaidink</a:t>
            </a:r>
            <a:endParaRPr lang="lt-LT" sz="8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Nykštuką Nilsą</a:t>
            </a:r>
          </a:p>
          <a:p>
            <a:r>
              <a:rPr lang="lt-LT" dirty="0" smtClean="0"/>
              <a:t>Riterį </a:t>
            </a:r>
          </a:p>
          <a:p>
            <a:r>
              <a:rPr lang="lt-LT" dirty="0" smtClean="0"/>
              <a:t>Žveją</a:t>
            </a:r>
          </a:p>
          <a:p>
            <a:r>
              <a:rPr lang="lt-LT" dirty="0" err="1" smtClean="0"/>
              <a:t>Zuiką</a:t>
            </a:r>
            <a:r>
              <a:rPr lang="lt-LT" dirty="0" smtClean="0"/>
              <a:t> padūkėlį</a:t>
            </a:r>
          </a:p>
          <a:p>
            <a:r>
              <a:rPr lang="lt-LT" dirty="0" smtClean="0"/>
              <a:t>Prometėją</a:t>
            </a:r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Kurie obuoliukai jau sunkokę?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Pasi</a:t>
            </a:r>
            <a:r>
              <a:rPr lang="lt-LT" dirty="0"/>
              <a:t>k</a:t>
            </a:r>
            <a:r>
              <a:rPr lang="lt-LT" dirty="0" smtClean="0"/>
              <a:t>eiskite sąsiuviniais su suolo draugu ir įvertinkite jo darbą pamokoje.</a:t>
            </a:r>
          </a:p>
          <a:p>
            <a:endParaRPr lang="lt-LT" dirty="0" smtClean="0"/>
          </a:p>
          <a:p>
            <a:r>
              <a:rPr lang="lt-LT" dirty="0" smtClean="0"/>
              <a:t>Jei užduotys atliktos teisingai obuoliukas raudonas</a:t>
            </a:r>
          </a:p>
          <a:p>
            <a:r>
              <a:rPr lang="lt-LT" dirty="0" smtClean="0"/>
              <a:t>Jei užduotys atliktos, bet yra klaidų  - geltonas</a:t>
            </a:r>
          </a:p>
          <a:p>
            <a:r>
              <a:rPr lang="lt-LT" dirty="0" smtClean="0"/>
              <a:t>Jei užduotys neatliktos obuoliukas žalias</a:t>
            </a:r>
            <a:endParaRPr lang="lt-L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312</Words>
  <Application>Microsoft Office PowerPoint</Application>
  <PresentationFormat>Demonstracija ekrane (4:3)</PresentationFormat>
  <Paragraphs>67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17</vt:i4>
      </vt:variant>
    </vt:vector>
  </HeadingPairs>
  <TitlesOfParts>
    <vt:vector size="18" baseType="lpstr">
      <vt:lpstr>Office tema</vt:lpstr>
      <vt:lpstr>Mokslo šaknys karčios, bet vaisiai saldūs</vt:lpstr>
      <vt:lpstr>Skaidrė 2</vt:lpstr>
      <vt:lpstr>Skaidrė 3</vt:lpstr>
      <vt:lpstr>Skaidrė 4</vt:lpstr>
      <vt:lpstr>Kur girdėti šie žodžiai?  Parašykite kūrinių pavadinimus</vt:lpstr>
      <vt:lpstr>Paveiksliukų sąsajos</vt:lpstr>
      <vt:lpstr>Padėkite vaikinukui saugiai pasiekti kitą upės krantą. </vt:lpstr>
      <vt:lpstr>Skaidrė 8</vt:lpstr>
      <vt:lpstr>Ištaisykite  Klaidučio klaidas </vt:lpstr>
      <vt:lpstr>Užrašykite po 1 užuominą, svarbu, kad atsakymas nebūtų visiškai akivaizdus. </vt:lpstr>
      <vt:lpstr>Literatūrinių terminų bankas</vt:lpstr>
      <vt:lpstr>Literatūrinių terminų bankas</vt:lpstr>
      <vt:lpstr>Gausiausias žodžių lizdas </vt:lpstr>
      <vt:lpstr>Pasakyk kitaip</vt:lpstr>
      <vt:lpstr>Skaidrė 15</vt:lpstr>
      <vt:lpstr>Suvaidink</vt:lpstr>
      <vt:lpstr>Kurie obuoliukai jau sunkokę?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dc:creator>Ieva</dc:creator>
  <cp:lastModifiedBy>Ieva</cp:lastModifiedBy>
  <cp:revision>25</cp:revision>
  <dcterms:created xsi:type="dcterms:W3CDTF">2014-11-22T08:28:11Z</dcterms:created>
  <dcterms:modified xsi:type="dcterms:W3CDTF">2014-11-22T12:30:11Z</dcterms:modified>
</cp:coreProperties>
</file>