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2018-02-11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3000" b="-5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581400"/>
            <a:ext cx="7696200" cy="1470025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+mn-lt"/>
              </a:rPr>
              <a:t>Jonas Biliūnas. </a:t>
            </a:r>
            <a:r>
              <a:rPr lang="lt-LT" b="1" dirty="0" smtClean="0">
                <a:solidFill>
                  <a:schemeClr val="bg1"/>
                </a:solidFill>
                <a:latin typeface="+mn-lt"/>
              </a:rPr>
              <a:t>Asmenybė</a:t>
            </a:r>
            <a:r>
              <a:rPr lang="lt-LT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lt-LT" dirty="0" smtClean="0">
                <a:solidFill>
                  <a:schemeClr val="bg1"/>
                </a:solidFill>
                <a:latin typeface="+mn-lt"/>
              </a:rPr>
            </a:br>
            <a:r>
              <a:rPr lang="lt-LT" dirty="0" smtClean="0">
                <a:solidFill>
                  <a:schemeClr val="bg1"/>
                </a:solidFill>
                <a:latin typeface="+mn-lt"/>
              </a:rPr>
              <a:t>Jonas Biliūnas. </a:t>
            </a:r>
            <a:r>
              <a:rPr lang="lt-LT" b="1" i="1" dirty="0" smtClean="0">
                <a:solidFill>
                  <a:schemeClr val="bg1"/>
                </a:solidFill>
                <a:latin typeface="+mn-lt"/>
              </a:rPr>
              <a:t>Liūdna pasaka</a:t>
            </a:r>
            <a:endParaRPr lang="en-US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6019800"/>
            <a:ext cx="5638800" cy="685800"/>
          </a:xfrm>
        </p:spPr>
        <p:txBody>
          <a:bodyPr>
            <a:normAutofit/>
          </a:bodyPr>
          <a:lstStyle/>
          <a:p>
            <a:r>
              <a:rPr lang="lt-LT" sz="2800" b="1" i="1" dirty="0" smtClean="0">
                <a:solidFill>
                  <a:schemeClr val="tx1"/>
                </a:solidFill>
              </a:rPr>
              <a:t>Vyr. mokytoja D. Rutkauskaitė</a:t>
            </a:r>
            <a:endParaRPr lang="en-US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838201"/>
            <a:ext cx="7772400" cy="1066800"/>
          </a:xfrm>
        </p:spPr>
        <p:txBody>
          <a:bodyPr>
            <a:normAutofit/>
          </a:bodyPr>
          <a:lstStyle/>
          <a:p>
            <a:r>
              <a:rPr lang="lt-LT" sz="4000" b="1" i="1" dirty="0" smtClean="0"/>
              <a:t>Epochos situacija</a:t>
            </a:r>
            <a:endParaRPr lang="en-US" sz="40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8077200" cy="3048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Realistinė literatūra nuo socialinių temų nukreipia žvilgsnį į asmens psichologiją, moralines prieštaras.</a:t>
            </a:r>
          </a:p>
          <a:p>
            <a:pPr algn="just"/>
            <a:endParaRPr lang="lt-LT" sz="24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Prozos pasakojimas darosi subjektyvesnis, sudėtingesnis.</a:t>
            </a:r>
          </a:p>
          <a:p>
            <a:pPr algn="just"/>
            <a:endParaRPr lang="lt-LT" sz="24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Prozos atsinaujinimas siejamas su J. Biliūnu, nes jo kūryba yra tam tikras ribos ženklas.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Trumpi faktai apie J. Biliūną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2438400"/>
            <a:ext cx="8153400" cy="28194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Tėvai norėjo, kad jis pasirinktų kunigystę.</a:t>
            </a: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Autorius pasirenka rašytojo profesionalo kelią.</a:t>
            </a: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Literatūrą studijavo Leipcige ir Ciūriche.</a:t>
            </a: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Teko patirti skurdą ir nepriteklių.</a:t>
            </a: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Sirgo džiova.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Veikla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8200" y="2667000"/>
            <a:ext cx="7620000" cy="2286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Dar besimokydamas Liepojos gimnazijoje, buvo subūręs slaptą lietuvių moksleivių lavinimosi būrelį.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endParaRPr lang="lt-LT" sz="24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Visus skatino puoselėti gimtąją kalbą, domėtis Lietuvos kultūra, istorija.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1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772400" cy="1470025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latin typeface="+mn-lt"/>
              </a:rPr>
              <a:t>Kūryba</a:t>
            </a:r>
            <a:endParaRPr lang="en-US" sz="4000" b="1" dirty="0">
              <a:latin typeface="+mn-lt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38200" y="2362200"/>
            <a:ext cx="7467600" cy="28956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Pirmieji kūriniai – darbininkiškos temos apsakymai.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endParaRPr lang="lt-LT" sz="24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Vėliau – psichologinio realizmo novelės (“Kliudžiau”, “Vagis”).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just"/>
            <a:endParaRPr lang="lt-LT" sz="2400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400" dirty="0" smtClean="0">
                <a:solidFill>
                  <a:schemeClr val="tx1"/>
                </a:solidFill>
              </a:rPr>
              <a:t>Sirgdamas parašo “Lazdą”, “Ubagą”, “Liūdną pasaką”.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228601"/>
            <a:ext cx="7772400" cy="762000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Kūrybos bruožai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4864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Autobiografiška.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Pasakotojas primena autorių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  <a:endParaRPr lang="lt-LT" sz="2200" dirty="0" smtClean="0">
              <a:solidFill>
                <a:schemeClr val="tx1"/>
              </a:solidFill>
            </a:endParaRPr>
          </a:p>
          <a:p>
            <a:pPr algn="just"/>
            <a:r>
              <a:rPr lang="en-US" sz="2200" dirty="0" smtClean="0">
                <a:solidFill>
                  <a:schemeClr val="tx1"/>
                </a:solidFill>
              </a:rPr>
              <a:t>a) </a:t>
            </a:r>
            <a:r>
              <a:rPr lang="lt-LT" sz="2200" dirty="0" smtClean="0">
                <a:solidFill>
                  <a:schemeClr val="tx1"/>
                </a:solidFill>
              </a:rPr>
              <a:t>Pirmas asmuo.</a:t>
            </a:r>
          </a:p>
          <a:p>
            <a:pPr algn="just"/>
            <a:r>
              <a:rPr lang="en-US" sz="2200" dirty="0" smtClean="0">
                <a:solidFill>
                  <a:schemeClr val="tx1"/>
                </a:solidFill>
              </a:rPr>
              <a:t>b</a:t>
            </a:r>
            <a:r>
              <a:rPr lang="en-US" sz="2200" dirty="0" smtClean="0">
                <a:solidFill>
                  <a:schemeClr val="tx1"/>
                </a:solidFill>
              </a:rPr>
              <a:t>) </a:t>
            </a:r>
            <a:r>
              <a:rPr lang="lt-LT" sz="2200" dirty="0" smtClean="0">
                <a:solidFill>
                  <a:schemeClr val="tx1"/>
                </a:solidFill>
              </a:rPr>
              <a:t>Dalyvauja veiksme.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Toks subjektyvumas primena išpažintį, yra intensyvesnis (nei </a:t>
            </a:r>
            <a:r>
              <a:rPr lang="ru-RU" sz="2200" dirty="0" smtClean="0">
                <a:solidFill>
                  <a:schemeClr val="tx1"/>
                </a:solidFill>
              </a:rPr>
              <a:t>3 </a:t>
            </a:r>
            <a:r>
              <a:rPr lang="en-US" sz="2200" dirty="0" err="1" smtClean="0">
                <a:solidFill>
                  <a:schemeClr val="tx1"/>
                </a:solidFill>
              </a:rPr>
              <a:t>asmens</a:t>
            </a:r>
            <a:r>
              <a:rPr lang="en-US" sz="2200" dirty="0" smtClean="0">
                <a:solidFill>
                  <a:schemeClr val="tx1"/>
                </a:solidFill>
              </a:rPr>
              <a:t>).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err="1" smtClean="0">
                <a:solidFill>
                  <a:schemeClr val="tx1"/>
                </a:solidFill>
              </a:rPr>
              <a:t>Svarbus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lt-LT" sz="2200" dirty="0" smtClean="0">
                <a:solidFill>
                  <a:schemeClr val="tx1"/>
                </a:solidFill>
              </a:rPr>
              <a:t>ž</a:t>
            </a:r>
            <a:r>
              <a:rPr lang="en-US" sz="2200" dirty="0" err="1" smtClean="0">
                <a:solidFill>
                  <a:schemeClr val="tx1"/>
                </a:solidFill>
              </a:rPr>
              <a:t>mogaus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vidinis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pasaulis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Autorius gilinasi į veikėjų išgyvenimus, analizuoja psichologines būsenas.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Kūrinio centre – žmogaus santykis su kitu, sąžinė, atsakomybės, atjautos temos.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Būdingas glaustas pasakojimas, dėmesys detalėms.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Nuoseklu.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Išvadų nesiūlo – skaitytojas ieško atsakymų pats.</a:t>
            </a:r>
          </a:p>
          <a:p>
            <a:pPr algn="just">
              <a:buFont typeface="Arial" pitchFamily="34" charset="0"/>
              <a:buChar char="•"/>
            </a:pPr>
            <a:r>
              <a:rPr lang="lt-LT" sz="2200" dirty="0" smtClean="0">
                <a:solidFill>
                  <a:schemeClr val="tx1"/>
                </a:solidFill>
              </a:rPr>
              <a:t>Ramus ir švelnus kalbėjimo tonas.</a:t>
            </a:r>
          </a:p>
          <a:p>
            <a:endParaRPr lang="en-US" sz="22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8000"/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r>
              <a:rPr lang="lt-LT" b="1" i="1" dirty="0" smtClean="0"/>
              <a:t>LIŪDNA PASAKA</a:t>
            </a:r>
            <a:endParaRPr lang="en-US" b="1" i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765175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Kompozicija</a:t>
            </a:r>
            <a:endParaRPr lang="en-US" sz="40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14400" y="2286000"/>
            <a:ext cx="7315200" cy="213360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Prakalba “Baltasai šešėlis” – impresionistinė maniera.</a:t>
            </a:r>
          </a:p>
          <a:p>
            <a:pPr marL="457200" indent="-457200" algn="l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Susitikimas su Juozapota – realistinė maniera.</a:t>
            </a:r>
          </a:p>
          <a:p>
            <a:pPr marL="457200" indent="-457200" algn="l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Juozapotos istorija – neoromantinė tradicija.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917575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Tema</a:t>
            </a:r>
            <a:endParaRPr lang="en-US" sz="40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9200" y="2286000"/>
            <a:ext cx="6400800" cy="1752600"/>
          </a:xfrm>
        </p:spPr>
        <p:txBody>
          <a:bodyPr>
            <a:normAutofit/>
          </a:bodyPr>
          <a:lstStyle/>
          <a:p>
            <a:pPr algn="just"/>
            <a:r>
              <a:rPr lang="lt-LT" sz="2400" dirty="0" smtClean="0">
                <a:solidFill>
                  <a:schemeClr val="tx1"/>
                </a:solidFill>
              </a:rPr>
              <a:t>Tragiškas Banių šeimos likimas. </a:t>
            </a:r>
          </a:p>
          <a:p>
            <a:pPr algn="just"/>
            <a:r>
              <a:rPr lang="lt-LT" sz="2400" dirty="0" smtClean="0">
                <a:solidFill>
                  <a:schemeClr val="tx1"/>
                </a:solidFill>
              </a:rPr>
              <a:t>Tai visos tautos likimas </a:t>
            </a:r>
            <a:r>
              <a:rPr lang="ru-RU" sz="2400" dirty="0" smtClean="0">
                <a:solidFill>
                  <a:schemeClr val="tx1"/>
                </a:solidFill>
              </a:rPr>
              <a:t>1863 </a:t>
            </a:r>
            <a:r>
              <a:rPr lang="en-US" sz="2400" dirty="0" smtClean="0">
                <a:solidFill>
                  <a:schemeClr val="tx1"/>
                </a:solidFill>
              </a:rPr>
              <a:t>m</a:t>
            </a:r>
            <a:r>
              <a:rPr lang="lt-LT" sz="2400" dirty="0" smtClean="0">
                <a:solidFill>
                  <a:schemeClr val="tx1"/>
                </a:solidFill>
              </a:rPr>
              <a:t>. sukilimo metu.</a:t>
            </a:r>
          </a:p>
          <a:p>
            <a:pPr algn="just"/>
            <a:r>
              <a:rPr lang="lt-LT" sz="2400" dirty="0" smtClean="0">
                <a:solidFill>
                  <a:schemeClr val="tx1"/>
                </a:solidFill>
              </a:rPr>
              <a:t>Petrą ir kitus išveda viltis.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Juozapotos lemtis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2362200"/>
            <a:ext cx="7620000" cy="1752600"/>
          </a:xfrm>
        </p:spPr>
        <p:txBody>
          <a:bodyPr>
            <a:normAutofit/>
          </a:bodyPr>
          <a:lstStyle/>
          <a:p>
            <a:pPr algn="just"/>
            <a:r>
              <a:rPr lang="lt-LT" sz="2400" dirty="0" smtClean="0">
                <a:solidFill>
                  <a:schemeClr val="tx1"/>
                </a:solidFill>
              </a:rPr>
              <a:t>Vienos likusios namuose Juozapotos nerimas, baugios nuojautos.</a:t>
            </a:r>
          </a:p>
          <a:p>
            <a:pPr algn="just"/>
            <a:r>
              <a:rPr lang="lt-LT" sz="2400" dirty="0" smtClean="0">
                <a:solidFill>
                  <a:schemeClr val="tx1"/>
                </a:solidFill>
              </a:rPr>
              <a:t>Kai kartuvėse pamato savo vyrą, dvasia miršta.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Du kūrinio laikai</a:t>
            </a:r>
            <a:endParaRPr lang="en-US" sz="4000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152710" cy="19862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33410"/>
                <a:gridCol w="2019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VASARA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000" dirty="0" smtClean="0"/>
                        <a:t>Pasakotojas iš šalies;</a:t>
                      </a:r>
                    </a:p>
                    <a:p>
                      <a:r>
                        <a:rPr lang="lt-LT" sz="2000" dirty="0" smtClean="0"/>
                        <a:t>Pirmas asmuo;</a:t>
                      </a:r>
                    </a:p>
                    <a:p>
                      <a:r>
                        <a:rPr lang="lt-LT" sz="2000" dirty="0" smtClean="0"/>
                        <a:t>Mėgsta</a:t>
                      </a:r>
                      <a:r>
                        <a:rPr lang="lt-LT" sz="2000" baseline="0" dirty="0" smtClean="0"/>
                        <a:t> knygas.</a:t>
                      </a:r>
                    </a:p>
                    <a:p>
                      <a:r>
                        <a:rPr lang="lt-LT" sz="2000" baseline="0" dirty="0" smtClean="0"/>
                        <a:t>DABARTIS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dirty="0" smtClean="0"/>
                        <a:t>Veikėja</a:t>
                      </a:r>
                      <a:r>
                        <a:rPr lang="lt-LT" sz="2000" baseline="0" dirty="0" smtClean="0"/>
                        <a:t> – sena moteris.</a:t>
                      </a:r>
                    </a:p>
                    <a:p>
                      <a:r>
                        <a:rPr lang="lt-LT" sz="2000" baseline="0" dirty="0" smtClean="0"/>
                        <a:t>Svarbus jos paveikslas.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1198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038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1863 </a:t>
                      </a:r>
                      <a:r>
                        <a:rPr lang="en-US" dirty="0" smtClean="0"/>
                        <a:t>m.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Baud</a:t>
                      </a:r>
                      <a:r>
                        <a:rPr lang="lt-LT" sz="2000" dirty="0" smtClean="0"/>
                        <a:t>žiava,</a:t>
                      </a:r>
                      <a:r>
                        <a:rPr lang="lt-LT" sz="2000" baseline="0" dirty="0" smtClean="0"/>
                        <a:t> sukilimas  (istorinis kontekstas);</a:t>
                      </a:r>
                    </a:p>
                    <a:p>
                      <a:r>
                        <a:rPr lang="lt-LT" sz="2000" baseline="0" dirty="0" smtClean="0"/>
                        <a:t>Petras ir Juozapota Baniai (šeimos idilė);</a:t>
                      </a:r>
                    </a:p>
                    <a:p>
                      <a:r>
                        <a:rPr lang="lt-LT" sz="2000" baseline="0" dirty="0" smtClean="0"/>
                        <a:t>Vyras – į sukilimą;</a:t>
                      </a:r>
                    </a:p>
                    <a:p>
                      <a:r>
                        <a:rPr lang="lt-LT" sz="2000" baseline="0" dirty="0" smtClean="0"/>
                        <a:t>Petro paveikslas;</a:t>
                      </a:r>
                    </a:p>
                    <a:p>
                      <a:r>
                        <a:rPr lang="lt-LT" sz="2000" baseline="0" dirty="0" smtClean="0"/>
                        <a:t>Juozapotos nuojauta;</a:t>
                      </a:r>
                    </a:p>
                    <a:p>
                      <a:r>
                        <a:rPr lang="lt-LT" sz="2000" baseline="0" dirty="0" smtClean="0"/>
                        <a:t>Juozapotos sapnas;</a:t>
                      </a:r>
                    </a:p>
                    <a:p>
                      <a:r>
                        <a:rPr lang="lt-LT" sz="2000" baseline="0" dirty="0" smtClean="0"/>
                        <a:t>Juozapota siuva marškinius;</a:t>
                      </a:r>
                    </a:p>
                    <a:p>
                      <a:r>
                        <a:rPr lang="lt-LT" sz="2000" baseline="0" dirty="0" smtClean="0"/>
                        <a:t>Nepažįstamos moters apsilankymas;</a:t>
                      </a:r>
                    </a:p>
                    <a:p>
                      <a:r>
                        <a:rPr lang="lt-LT" sz="2000" baseline="0" dirty="0" smtClean="0"/>
                        <a:t>Juozapota ieško vyro;</a:t>
                      </a:r>
                    </a:p>
                    <a:p>
                      <a:r>
                        <a:rPr lang="lt-LT" sz="2000" baseline="0" dirty="0" smtClean="0"/>
                        <a:t>Kelionė į miestą.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3810000" cy="30480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10000"/>
              </a:tblGrid>
              <a:tr h="724769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JUOZAPOTOS</a:t>
                      </a:r>
                      <a:r>
                        <a:rPr lang="lt-LT" baseline="0" dirty="0" smtClean="0"/>
                        <a:t> KELIONĖS</a:t>
                      </a:r>
                      <a:endParaRPr lang="en-US" dirty="0"/>
                    </a:p>
                  </a:txBody>
                  <a:tcPr/>
                </a:tc>
              </a:tr>
              <a:tr h="2323231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Į mišką;</a:t>
                      </a:r>
                    </a:p>
                    <a:p>
                      <a:r>
                        <a:rPr lang="lt-LT" sz="2400" dirty="0" smtClean="0"/>
                        <a:t>Į</a:t>
                      </a:r>
                      <a:r>
                        <a:rPr lang="lt-LT" sz="2400" baseline="0" dirty="0" smtClean="0"/>
                        <a:t> miestą;</a:t>
                      </a:r>
                    </a:p>
                    <a:p>
                      <a:r>
                        <a:rPr lang="lt-LT" sz="2400" baseline="0" dirty="0" smtClean="0"/>
                        <a:t>Amžinos klajonės.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617" y="478613"/>
            <a:ext cx="3919383" cy="5922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rmAutofit/>
          </a:bodyPr>
          <a:lstStyle/>
          <a:p>
            <a:r>
              <a:rPr lang="lt-LT" sz="4000" b="1" dirty="0" smtClean="0"/>
              <a:t>MINI apklausa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2667000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Kokia liga serga pasakotojas?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Kokie istoriniai įvykiai minimi kūrinyje?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Pagrindinių veikėjų vardai?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Apie ką Juozapotos sapnas?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lt-LT" sz="2400" dirty="0" smtClean="0">
                <a:solidFill>
                  <a:schemeClr val="tx1"/>
                </a:solidFill>
              </a:rPr>
              <a:t>Kur Juozapota randa savo vyrą?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rmAutofit/>
          </a:bodyPr>
          <a:lstStyle/>
          <a:p>
            <a:r>
              <a:rPr lang="lt-LT" sz="4000" b="1" smtClean="0"/>
              <a:t>Atsakymai</a:t>
            </a:r>
            <a:endParaRPr lang="en-US" sz="40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2286000"/>
            <a:ext cx="6400800" cy="2209800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lt-LT" sz="2400" smtClean="0">
                <a:solidFill>
                  <a:schemeClr val="tx1"/>
                </a:solidFill>
              </a:rPr>
              <a:t>Džiova.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smtClean="0">
                <a:solidFill>
                  <a:schemeClr val="tx1"/>
                </a:solidFill>
              </a:rPr>
              <a:t>1863</a:t>
            </a:r>
            <a:r>
              <a:rPr lang="en-US" sz="2400" smtClean="0">
                <a:solidFill>
                  <a:schemeClr val="tx1"/>
                </a:solidFill>
              </a:rPr>
              <a:t> m. sukilimas</a:t>
            </a:r>
            <a:r>
              <a:rPr lang="lt-LT" sz="2400" smtClean="0">
                <a:solidFill>
                  <a:schemeClr val="tx1"/>
                </a:solidFill>
              </a:rPr>
              <a:t>.</a:t>
            </a:r>
            <a:endParaRPr lang="en-US" sz="240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400" smtClean="0">
                <a:solidFill>
                  <a:schemeClr val="tx1"/>
                </a:solidFill>
              </a:rPr>
              <a:t>Petras ir Juozapota Baniai</a:t>
            </a:r>
            <a:r>
              <a:rPr lang="lt-LT" sz="2400" smtClean="0">
                <a:solidFill>
                  <a:schemeClr val="tx1"/>
                </a:solidFill>
              </a:rPr>
              <a:t>.</a:t>
            </a:r>
            <a:endParaRPr lang="en-US" sz="240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lt-LT" sz="2400" smtClean="0">
                <a:solidFill>
                  <a:schemeClr val="tx1"/>
                </a:solidFill>
              </a:rPr>
              <a:t>Kūdikį.</a:t>
            </a:r>
          </a:p>
          <a:p>
            <a:pPr marL="514350" indent="-514350" algn="l">
              <a:buFont typeface="+mj-lt"/>
              <a:buAutoNum type="arabicPeriod"/>
            </a:pPr>
            <a:r>
              <a:rPr lang="lt-LT" sz="2400" smtClean="0">
                <a:solidFill>
                  <a:schemeClr val="tx1"/>
                </a:solidFill>
              </a:rPr>
              <a:t>Mieste.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422</Words>
  <Application>Microsoft Office PowerPoint</Application>
  <PresentationFormat>On-screen Show 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Jonas Biliūnas. Asmenybė Jonas Biliūnas. Liūdna pasaka</vt:lpstr>
      <vt:lpstr>Epochos situacija</vt:lpstr>
      <vt:lpstr>Trumpi faktai apie J. Biliūną</vt:lpstr>
      <vt:lpstr>Veikla</vt:lpstr>
      <vt:lpstr>Kūryba</vt:lpstr>
      <vt:lpstr>Kūrybos bruožai</vt:lpstr>
      <vt:lpstr>LIŪDNA PASAKA</vt:lpstr>
      <vt:lpstr>Kompozicija</vt:lpstr>
      <vt:lpstr>Tema</vt:lpstr>
      <vt:lpstr>Juozapotos lemtis</vt:lpstr>
      <vt:lpstr>Du kūrinio laikai</vt:lpstr>
      <vt:lpstr>Slide 12</vt:lpstr>
      <vt:lpstr>MINI apklausa</vt:lpstr>
      <vt:lpstr>Atsakymai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Jonas Biliūnas</dc:title>
  <dc:creator>Dell</dc:creator>
  <cp:lastModifiedBy>Dell</cp:lastModifiedBy>
  <cp:revision>5</cp:revision>
  <dcterms:created xsi:type="dcterms:W3CDTF">2006-08-16T00:00:00Z</dcterms:created>
  <dcterms:modified xsi:type="dcterms:W3CDTF">2018-02-11T10:26:53Z</dcterms:modified>
</cp:coreProperties>
</file>