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2018-10-19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7772400" cy="1774825"/>
          </a:xfrm>
        </p:spPr>
        <p:txBody>
          <a:bodyPr>
            <a:normAutofit fontScale="90000"/>
          </a:bodyPr>
          <a:lstStyle/>
          <a:p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OSKARAS VAILDAS</a:t>
            </a:r>
            <a:br>
              <a:rPr lang="lt-LT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t-LT" sz="3100" b="1" dirty="0" smtClean="0"/>
              <a:t>Oscar Fingal O’Flahertie Wills Wilde</a:t>
            </a:r>
            <a:r>
              <a:rPr lang="lt-LT" sz="3100" dirty="0" smtClean="0"/>
              <a:t>)</a:t>
            </a:r>
            <a:r>
              <a:rPr lang="lt-LT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lt-LT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2800" dirty="0" smtClean="0"/>
              <a:t> 1854 spalio 16 d.– 1900 lapkričio 30 d. </a:t>
            </a:r>
            <a:r>
              <a:rPr lang="lt-LT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40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791200"/>
            <a:ext cx="4800600" cy="838200"/>
          </a:xfrm>
        </p:spPr>
        <p:txBody>
          <a:bodyPr>
            <a:normAutofit/>
          </a:bodyPr>
          <a:lstStyle/>
          <a:p>
            <a:r>
              <a:rPr lang="lt-LT" sz="2400" b="1" i="1" dirty="0" smtClean="0">
                <a:solidFill>
                  <a:schemeClr val="tx1"/>
                </a:solidFill>
              </a:rPr>
              <a:t>Vyr. mokytoja D. Rutkauskaitė</a:t>
            </a:r>
            <a:endParaRPr lang="en-US" sz="24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6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610600" cy="1470025"/>
          </a:xfrm>
        </p:spPr>
        <p:txBody>
          <a:bodyPr>
            <a:normAutofit/>
          </a:bodyPr>
          <a:lstStyle/>
          <a:p>
            <a:r>
              <a:rPr lang="lt-LT" sz="4000" b="1" dirty="0" smtClean="0">
                <a:latin typeface="+mn-lt"/>
              </a:rPr>
              <a:t>O. </a:t>
            </a:r>
            <a:r>
              <a:rPr lang="lt-LT" sz="4000" b="1" dirty="0" smtClean="0">
                <a:latin typeface="+mn-lt"/>
              </a:rPr>
              <a:t>Vaildas – romano veikėjų prototipas? </a:t>
            </a:r>
            <a:endParaRPr lang="en-US" sz="4000" b="1" dirty="0">
              <a:latin typeface="+mn-lt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2438400"/>
            <a:ext cx="8153400" cy="32004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lt-LT" sz="5100" dirty="0" smtClean="0">
                <a:solidFill>
                  <a:schemeClr val="tx1"/>
                </a:solidFill>
              </a:rPr>
              <a:t>Knygos autoriaus nuomone, trys veikėjai – Grėjus, Holvardas ir Votonas – atspindi jį patį ir jo troškimus:</a:t>
            </a:r>
          </a:p>
          <a:p>
            <a:pPr marL="914400" indent="-914400" algn="just">
              <a:buAutoNum type="alphaLcParenR"/>
            </a:pPr>
            <a:r>
              <a:rPr lang="lt-LT" sz="5100" dirty="0" smtClean="0">
                <a:solidFill>
                  <a:schemeClr val="tx1"/>
                </a:solidFill>
              </a:rPr>
              <a:t>aplinkiniai rašytoją matė kaip Henrį (cinišką, arogantišką), </a:t>
            </a:r>
          </a:p>
          <a:p>
            <a:pPr marL="914400" indent="-914400" algn="just">
              <a:buAutoNum type="alphaLcParenR"/>
            </a:pPr>
            <a:r>
              <a:rPr lang="lt-LT" sz="5100" dirty="0" smtClean="0">
                <a:solidFill>
                  <a:schemeClr val="tx1"/>
                </a:solidFill>
              </a:rPr>
              <a:t>jis save įsivaizdavo Beziliu (meniškos sielos, nuoširdų), </a:t>
            </a:r>
          </a:p>
          <a:p>
            <a:pPr marL="914400" indent="-914400" algn="just">
              <a:buAutoNum type="alphaLcParenR"/>
            </a:pPr>
            <a:r>
              <a:rPr lang="lt-LT" sz="5100" dirty="0" smtClean="0">
                <a:solidFill>
                  <a:schemeClr val="tx1"/>
                </a:solidFill>
              </a:rPr>
              <a:t>norėjo būti Dorianu (amžinai jaunu, gražiu, visų mylimu).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>
            <a:normAutofit/>
          </a:bodyPr>
          <a:lstStyle/>
          <a:p>
            <a:r>
              <a:rPr lang="lt-LT" sz="4000" b="1" dirty="0" smtClean="0"/>
              <a:t>Kas svarbu O. Vaildui?</a:t>
            </a:r>
            <a:endParaRPr lang="en-US" sz="40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2209800"/>
            <a:ext cx="8077200" cy="3505200"/>
          </a:xfrm>
        </p:spPr>
        <p:txBody>
          <a:bodyPr>
            <a:normAutofit fontScale="55000" lnSpcReduction="20000"/>
          </a:bodyPr>
          <a:lstStyle/>
          <a:p>
            <a:pPr algn="just"/>
            <a:endParaRPr lang="lt-LT" sz="4000" dirty="0" smtClean="0">
              <a:solidFill>
                <a:schemeClr val="tx1"/>
              </a:solidFill>
            </a:endParaRPr>
          </a:p>
          <a:p>
            <a:pPr algn="just"/>
            <a:endParaRPr lang="lt-LT" sz="4000" dirty="0" smtClean="0">
              <a:solidFill>
                <a:schemeClr val="tx1"/>
              </a:solidFill>
            </a:endParaRPr>
          </a:p>
          <a:p>
            <a:pPr algn="just"/>
            <a:r>
              <a:rPr lang="lt-LT" sz="5800" dirty="0" smtClean="0">
                <a:solidFill>
                  <a:schemeClr val="tx1"/>
                </a:solidFill>
              </a:rPr>
              <a:t>Oskaras Vaildas labiausiai gilinosi į grožio, dorovės ryšius, nepaisė viešosios nuomonės, didžiuodamasis demonstravo savo kitoniškumą.</a:t>
            </a:r>
            <a:br>
              <a:rPr lang="lt-LT" sz="5800" dirty="0" smtClean="0">
                <a:solidFill>
                  <a:schemeClr val="tx1"/>
                </a:solidFill>
              </a:rPr>
            </a:br>
            <a:r>
              <a:rPr lang="lt-LT" sz="5800" dirty="0" smtClean="0"/>
              <a:t/>
            </a:r>
            <a:br>
              <a:rPr lang="lt-LT" sz="5800" dirty="0" smtClean="0"/>
            </a:br>
            <a:r>
              <a:rPr lang="lt-LT" sz="5800" dirty="0" smtClean="0"/>
              <a:t/>
            </a:r>
            <a:br>
              <a:rPr lang="lt-LT" sz="5800" dirty="0" smtClean="0"/>
            </a:br>
            <a:endParaRPr lang="en-US" sz="5800" dirty="0" smtClean="0"/>
          </a:p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>
            <a:normAutofit/>
          </a:bodyPr>
          <a:lstStyle/>
          <a:p>
            <a:r>
              <a:rPr lang="lt-LT" sz="4000" b="1" dirty="0" smtClean="0"/>
              <a:t>Ko siekiama šiuo romanu?</a:t>
            </a:r>
            <a:endParaRPr lang="en-US" sz="40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2743200"/>
            <a:ext cx="8610600" cy="31242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lt-LT" sz="2800" dirty="0" smtClean="0">
                <a:solidFill>
                  <a:schemeClr val="tx1"/>
                </a:solidFill>
              </a:rPr>
              <a:t>Romane nagrinėjama dvigubo gyvenimo tema.</a:t>
            </a:r>
          </a:p>
          <a:p>
            <a:pPr algn="just">
              <a:buFont typeface="Arial" pitchFamily="34" charset="0"/>
              <a:buChar char="•"/>
            </a:pPr>
            <a:r>
              <a:rPr lang="lt-LT" sz="2800" dirty="0" smtClean="0">
                <a:solidFill>
                  <a:schemeClr val="tx1"/>
                </a:solidFill>
              </a:rPr>
              <a:t>Knygos tikslas yra demaskuoti bevertį išorinį grožį, parodyti jo tuštumą. </a:t>
            </a:r>
          </a:p>
          <a:p>
            <a:pPr algn="just">
              <a:buFont typeface="Arial" pitchFamily="34" charset="0"/>
              <a:buChar char="•"/>
            </a:pPr>
            <a:r>
              <a:rPr lang="lt-LT" sz="2800" dirty="0" smtClean="0">
                <a:solidFill>
                  <a:schemeClr val="tx1"/>
                </a:solidFill>
              </a:rPr>
              <a:t>Kūrinys atskleidžia jautrumo, nuoširdumo ir tikrumo svarbą tiek romane, tiek realiame gyvenime.</a:t>
            </a:r>
            <a:r>
              <a:rPr lang="lt-LT" sz="2800" dirty="0" smtClean="0"/>
              <a:t/>
            </a:r>
            <a:br>
              <a:rPr lang="lt-LT" sz="2800" dirty="0" smtClean="0"/>
            </a:br>
            <a:r>
              <a:rPr lang="lt-LT" sz="2800" dirty="0" smtClean="0"/>
              <a:t/>
            </a:r>
            <a:br>
              <a:rPr lang="lt-LT" sz="2800" dirty="0" smtClean="0"/>
            </a:br>
            <a:endParaRPr lang="en-US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143000"/>
          </a:xfrm>
        </p:spPr>
        <p:txBody>
          <a:bodyPr>
            <a:normAutofit/>
          </a:bodyPr>
          <a:lstStyle/>
          <a:p>
            <a:r>
              <a:rPr lang="lt-LT" sz="4000" b="1" dirty="0" smtClean="0"/>
              <a:t>Dar šis tas...</a:t>
            </a:r>
            <a:endParaRPr lang="en-US" sz="40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14400" y="1600200"/>
            <a:ext cx="7391400" cy="2362200"/>
          </a:xfrm>
        </p:spPr>
        <p:txBody>
          <a:bodyPr>
            <a:noAutofit/>
          </a:bodyPr>
          <a:lstStyle/>
          <a:p>
            <a:pPr algn="just"/>
            <a:r>
              <a:rPr lang="lt-LT" sz="2400" dirty="0" smtClean="0">
                <a:solidFill>
                  <a:schemeClr val="tx1"/>
                </a:solidFill>
              </a:rPr>
              <a:t>A) Pats Doriano Grėjaus vardas dažnai naudojamas kaip amžinos jaunystės sinonimas. </a:t>
            </a:r>
          </a:p>
          <a:p>
            <a:pPr algn="just"/>
            <a:endParaRPr lang="lt-LT" sz="2400" dirty="0" smtClean="0">
              <a:solidFill>
                <a:schemeClr val="tx1"/>
              </a:solidFill>
            </a:endParaRPr>
          </a:p>
          <a:p>
            <a:pPr algn="just"/>
            <a:r>
              <a:rPr lang="lt-LT" sz="2400" dirty="0" smtClean="0">
                <a:solidFill>
                  <a:schemeClr val="tx1"/>
                </a:solidFill>
              </a:rPr>
              <a:t>B) Doriano Grėjaus sindromu vadinamos didelės pastangos paslėpti kūno senėjimo požymius.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4578" name="Picture 2" descr="Vaizdo rezultatas pagal užklausą „jaunas ir senas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3886200"/>
            <a:ext cx="5897366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8200" y="457200"/>
            <a:ext cx="7772400" cy="1470025"/>
          </a:xfrm>
        </p:spPr>
        <p:txBody>
          <a:bodyPr>
            <a:normAutofit/>
          </a:bodyPr>
          <a:lstStyle/>
          <a:p>
            <a:r>
              <a:rPr lang="lt-LT" sz="4000" b="1" dirty="0" smtClean="0">
                <a:latin typeface="+mn-lt"/>
              </a:rPr>
              <a:t>UŽDUOTYS</a:t>
            </a:r>
            <a:endParaRPr lang="en-US" sz="4000" b="1" dirty="0">
              <a:latin typeface="+mn-lt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47800" y="2590800"/>
            <a:ext cx="6400800" cy="1752600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4 </a:t>
            </a:r>
            <a:r>
              <a:rPr lang="lt-LT" b="1" dirty="0" smtClean="0">
                <a:solidFill>
                  <a:schemeClr val="tx1"/>
                </a:solidFill>
              </a:rPr>
              <a:t>užduotis – 9</a:t>
            </a:r>
            <a:r>
              <a:rPr lang="ru-RU" b="1" dirty="0" smtClean="0">
                <a:solidFill>
                  <a:schemeClr val="tx1"/>
                </a:solidFill>
              </a:rPr>
              <a:t>3 </a:t>
            </a:r>
            <a:r>
              <a:rPr lang="en-US" b="1" dirty="0" err="1" smtClean="0">
                <a:solidFill>
                  <a:schemeClr val="tx1"/>
                </a:solidFill>
              </a:rPr>
              <a:t>puslapyje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b="1" dirty="0" smtClean="0">
                <a:solidFill>
                  <a:schemeClr val="tx1"/>
                </a:solidFill>
              </a:rPr>
              <a:t>1, 2, 3, 5, 8 u</a:t>
            </a:r>
            <a:r>
              <a:rPr lang="lt-LT" b="1" dirty="0" smtClean="0">
                <a:solidFill>
                  <a:schemeClr val="tx1"/>
                </a:solidFill>
              </a:rPr>
              <a:t>žduotys – 9</a:t>
            </a:r>
            <a:r>
              <a:rPr lang="ru-RU" b="1" dirty="0" smtClean="0">
                <a:solidFill>
                  <a:schemeClr val="tx1"/>
                </a:solidFill>
              </a:rPr>
              <a:t>5 </a:t>
            </a:r>
            <a:r>
              <a:rPr lang="en-US" b="1" dirty="0" err="1" smtClean="0">
                <a:solidFill>
                  <a:schemeClr val="tx1"/>
                </a:solidFill>
              </a:rPr>
              <a:t>puslapyje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b="1" dirty="0" smtClean="0">
                <a:solidFill>
                  <a:schemeClr val="tx1"/>
                </a:solidFill>
              </a:rPr>
              <a:t>18, 19 </a:t>
            </a:r>
            <a:r>
              <a:rPr lang="lt-LT" b="1" dirty="0" smtClean="0">
                <a:solidFill>
                  <a:schemeClr val="tx1"/>
                </a:solidFill>
              </a:rPr>
              <a:t>užduotys – </a:t>
            </a:r>
            <a:r>
              <a:rPr lang="ru-RU" b="1" dirty="0" smtClean="0">
                <a:solidFill>
                  <a:schemeClr val="tx1"/>
                </a:solidFill>
              </a:rPr>
              <a:t>96 </a:t>
            </a:r>
            <a:r>
              <a:rPr lang="en-US" b="1" dirty="0" err="1" smtClean="0">
                <a:solidFill>
                  <a:schemeClr val="tx1"/>
                </a:solidFill>
              </a:rPr>
              <a:t>puslapyje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>
            <a:normAutofit/>
          </a:bodyPr>
          <a:lstStyle/>
          <a:p>
            <a:r>
              <a:rPr lang="lt-LT" sz="4000" b="1" i="1" dirty="0" smtClean="0"/>
              <a:t>TRUMPI FAKTAI</a:t>
            </a:r>
            <a:endParaRPr lang="en-US" sz="4000" b="1" i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81000" y="1600200"/>
            <a:ext cx="4876800" cy="4800600"/>
          </a:xfrm>
        </p:spPr>
        <p:txBody>
          <a:bodyPr>
            <a:normAutofit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</a:rPr>
              <a:t> Airių kilmės anglų dramaturgas, poetas, rašytojas. </a:t>
            </a:r>
          </a:p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</a:rPr>
              <a:t>Laikomas vienu žymiausių karalienės Viktorijos laikmečio dramaturgų. </a:t>
            </a:r>
          </a:p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</a:rPr>
              <a:t>Jo vardą išgarsino pjesės, aforizmai, taip pat romanas „Doriano Grėjaus portretas“.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ell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600200"/>
            <a:ext cx="3200400" cy="4537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524000"/>
            <a:ext cx="8153400" cy="44958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lt-LT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Poeto išsilavinimas </a:t>
            </a: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– Dublino Trejybės koledže studijavo klasikinę literatūrą, vėliau su pagyrimu baigė Oksfordo universitetą.</a:t>
            </a:r>
          </a:p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lt-LT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Poeto elgesys ir idėjos </a:t>
            </a: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– maištingi, ekstravagantiški.</a:t>
            </a:r>
          </a:p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lt-LT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Kūrybos principas </a:t>
            </a: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– „menininkas yra gražių daiktų kūrėjas.”</a:t>
            </a:r>
          </a:p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lt-LT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Kūrybos žanrai </a:t>
            </a: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– aforizmai, eilėraščiai, straipsniai, pasakos, komedijos, romanas.</a:t>
            </a:r>
          </a:p>
          <a:p>
            <a:pPr algn="just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Su žmona Constance Lloyd susilaukė dviejų sūnų – Cyril ir Vyvyan.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7772400" cy="914401"/>
          </a:xfrm>
        </p:spPr>
        <p:txBody>
          <a:bodyPr>
            <a:normAutofit/>
          </a:bodyPr>
          <a:lstStyle/>
          <a:p>
            <a:r>
              <a:rPr lang="lt-LT" sz="4000" b="1" dirty="0" smtClean="0"/>
              <a:t>Įdomesni faktai</a:t>
            </a:r>
            <a:endParaRPr lang="en-US" sz="4000" b="1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381000" y="1371600"/>
            <a:ext cx="8382000" cy="28956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Motina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lt-LT" sz="2200" dirty="0" smtClean="0">
                <a:solidFill>
                  <a:schemeClr val="tx1"/>
                </a:solidFill>
              </a:rPr>
              <a:t>trošk</a:t>
            </a:r>
            <a:r>
              <a:rPr lang="en-US" sz="2200" dirty="0" smtClean="0">
                <a:solidFill>
                  <a:schemeClr val="tx1"/>
                </a:solidFill>
              </a:rPr>
              <a:t>o</a:t>
            </a:r>
            <a:r>
              <a:rPr lang="lt-LT" sz="2200" dirty="0" smtClean="0">
                <a:solidFill>
                  <a:schemeClr val="tx1"/>
                </a:solidFill>
              </a:rPr>
              <a:t> dukters, </a:t>
            </a:r>
            <a:r>
              <a:rPr lang="en-US" sz="2200" dirty="0" err="1" smtClean="0">
                <a:solidFill>
                  <a:schemeClr val="tx1"/>
                </a:solidFill>
              </a:rPr>
              <a:t>tod</a:t>
            </a:r>
            <a:r>
              <a:rPr lang="lt-LT" sz="2200" dirty="0" smtClean="0">
                <a:solidFill>
                  <a:schemeClr val="tx1"/>
                </a:solidFill>
              </a:rPr>
              <a:t>ėl Oskarą iki devynerių rengė kaip mergaitę, užaugino jam ilgus plaukus. </a:t>
            </a: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Gražuolis lepūnėlis ūgtelėjęs tapo koledžų pažiba.</a:t>
            </a:r>
            <a:br>
              <a:rPr lang="lt-LT" sz="2200" dirty="0" smtClean="0">
                <a:solidFill>
                  <a:schemeClr val="tx1"/>
                </a:solidFill>
              </a:rPr>
            </a:br>
            <a:r>
              <a:rPr lang="lt-LT" sz="2200" dirty="0" smtClean="0">
                <a:solidFill>
                  <a:schemeClr val="tx1"/>
                </a:solidFill>
              </a:rPr>
              <a:t>Oskarui sekėsi kalbos, mėgo senąją literatūrą, mitologiją, menus. </a:t>
            </a: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Per daug “negrauždamas” mokslų, O. Vaildas su pagyrimu baigė Oksfordo universitetą. </a:t>
            </a: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Nors neįgijo jokios profesijos, tačiau išsinešė iš jo daugybę </a:t>
            </a:r>
            <a:r>
              <a:rPr lang="lt-LT" sz="2200" u="sng" dirty="0" smtClean="0">
                <a:solidFill>
                  <a:schemeClr val="tx1"/>
                </a:solidFill>
              </a:rPr>
              <a:t>ekstravagantiškų</a:t>
            </a:r>
            <a:r>
              <a:rPr lang="lt-LT" sz="2200" dirty="0" smtClean="0">
                <a:solidFill>
                  <a:schemeClr val="tx1"/>
                </a:solidFill>
              </a:rPr>
              <a:t> idėjų. </a:t>
            </a: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/>
              <a:t/>
            </a:r>
            <a:br>
              <a:rPr lang="lt-LT" sz="2200" dirty="0" smtClean="0"/>
            </a:br>
            <a:endParaRPr lang="en-US" sz="2200" dirty="0"/>
          </a:p>
        </p:txBody>
      </p:sp>
      <p:pic>
        <p:nvPicPr>
          <p:cNvPr id="4098" name="Picture 2" descr="http://www.respublika.lt/uploads/img/catalog/1/photo_for_homepage_1_44244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267200"/>
            <a:ext cx="4261574" cy="2438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962400" y="533400"/>
            <a:ext cx="4953000" cy="59436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Oskaras buvo </a:t>
            </a:r>
            <a:r>
              <a:rPr lang="lt-LT" sz="2200" b="1" dirty="0" smtClean="0">
                <a:solidFill>
                  <a:schemeClr val="tx1"/>
                </a:solidFill>
              </a:rPr>
              <a:t>estetas – maištininkas </a:t>
            </a:r>
            <a:r>
              <a:rPr lang="lt-LT" sz="2200" dirty="0" smtClean="0">
                <a:solidFill>
                  <a:schemeClr val="tx1"/>
                </a:solidFill>
              </a:rPr>
              <a:t>(efektingi drabužiai ir grakšti kalba). </a:t>
            </a:r>
            <a:endParaRPr lang="ru-RU" sz="22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Jis net sukūrė estetinį kostiumą – laisvus marškinius su atverčiama apykakle ir dailiu kaklaraiščiu, dažniausiai žalios spalvos, surišamu stambiu mazgu. </a:t>
            </a:r>
            <a:endParaRPr lang="ru-RU" sz="22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Jis buvo tikras </a:t>
            </a:r>
            <a:r>
              <a:rPr lang="lt-LT" sz="2200" u="sng" dirty="0" smtClean="0">
                <a:solidFill>
                  <a:schemeClr val="tx1"/>
                </a:solidFill>
              </a:rPr>
              <a:t>gėlių vaikas:</a:t>
            </a:r>
            <a:r>
              <a:rPr lang="lt-LT" sz="2200" dirty="0" smtClean="0">
                <a:solidFill>
                  <a:schemeClr val="tx1"/>
                </a:solidFill>
              </a:rPr>
              <a:t> mėgo dideles, įspūdingas aguonas, lelijas ir saulėgrąžas. </a:t>
            </a:r>
            <a:endParaRPr lang="ru-RU" sz="22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Iš  Oskaro šaipėsi, tyčiojosi, piešė jo karikatūras.</a:t>
            </a:r>
            <a:br>
              <a:rPr lang="lt-LT" sz="2200" dirty="0" smtClean="0">
                <a:solidFill>
                  <a:schemeClr val="tx1"/>
                </a:solidFill>
              </a:rPr>
            </a:br>
            <a:r>
              <a:rPr lang="lt-LT" sz="2200" dirty="0" smtClean="0">
                <a:solidFill>
                  <a:schemeClr val="tx1"/>
                </a:solidFill>
              </a:rPr>
              <a:t>Jis rašo eilėraščius, skaito paskaitas ir jį vadina </a:t>
            </a:r>
            <a:r>
              <a:rPr lang="lt-LT" sz="2200" dirty="0" smtClean="0">
                <a:solidFill>
                  <a:schemeClr val="tx1"/>
                </a:solidFill>
                <a:cs typeface="Times New Roman"/>
              </a:rPr>
              <a:t>„</a:t>
            </a:r>
            <a:r>
              <a:rPr lang="lt-LT" sz="2200" dirty="0" smtClean="0">
                <a:solidFill>
                  <a:schemeClr val="tx1"/>
                </a:solidFill>
              </a:rPr>
              <a:t>estetikos profesoriumi”. </a:t>
            </a:r>
            <a:endParaRPr lang="ru-RU" sz="22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t-LT" sz="2200" dirty="0" smtClean="0">
                <a:solidFill>
                  <a:schemeClr val="tx1"/>
                </a:solidFill>
              </a:rPr>
              <a:t>Oskaras važinėja po Ameriką, kitus kraštus ir visus skatina sugrįžti prie grožio idealų. </a:t>
            </a:r>
            <a:br>
              <a:rPr lang="lt-LT" sz="2200" dirty="0" smtClean="0">
                <a:solidFill>
                  <a:schemeClr val="tx1"/>
                </a:solidFill>
              </a:rPr>
            </a:b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3073" name="Picture 1" descr="C:\Users\Dell\Desktop\Oskaras-Vaildas_author_photo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90600"/>
            <a:ext cx="3368842" cy="4800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lt-LT" b="1" i="1" dirty="0" smtClean="0">
                <a:latin typeface="Times New Roman" pitchFamily="18" charset="0"/>
                <a:cs typeface="Times New Roman" pitchFamily="18" charset="0"/>
              </a:rPr>
              <a:t>DORIANO GRĖJAUS PORTRETAS</a:t>
            </a:r>
            <a:endParaRPr lang="en-US" dirty="0"/>
          </a:p>
        </p:txBody>
      </p:sp>
      <p:pic>
        <p:nvPicPr>
          <p:cNvPr id="19458" name="Picture 2" descr="Vaizdo rezultatas pagal užklausą „doriano grėjaus portretas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36698">
            <a:off x="5530032" y="2175786"/>
            <a:ext cx="3172082" cy="4499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604996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+mn-lt"/>
              </a:rPr>
              <a:t>1</a:t>
            </a:r>
            <a:r>
              <a:rPr lang="en-US" sz="2800" dirty="0" smtClean="0">
                <a:latin typeface="+mn-lt"/>
              </a:rPr>
              <a:t>. Tai </a:t>
            </a:r>
            <a:r>
              <a:rPr lang="en-US" sz="2800" dirty="0" err="1" smtClean="0">
                <a:latin typeface="+mn-lt"/>
              </a:rPr>
              <a:t>vienintelis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autoriaus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i</a:t>
            </a:r>
            <a:r>
              <a:rPr lang="lt-LT" sz="2800" dirty="0" smtClean="0">
                <a:latin typeface="+mn-lt"/>
              </a:rPr>
              <a:t>š</a:t>
            </a:r>
            <a:r>
              <a:rPr lang="en-US" sz="2800" dirty="0" err="1" smtClean="0">
                <a:latin typeface="+mn-lt"/>
              </a:rPr>
              <a:t>spausdintas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romanas</a:t>
            </a:r>
            <a:r>
              <a:rPr lang="lt-LT" sz="2800" dirty="0" smtClean="0">
                <a:latin typeface="+mn-lt"/>
              </a:rPr>
              <a:t>.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lt-LT" sz="2800" dirty="0" smtClean="0">
                <a:latin typeface="+mn-lt"/>
              </a:rPr>
              <a:t/>
            </a:r>
            <a:br>
              <a:rPr lang="lt-LT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2. </a:t>
            </a:r>
            <a:r>
              <a:rPr lang="lt-LT" sz="2800" dirty="0" smtClean="0">
                <a:latin typeface="+mn-lt"/>
              </a:rPr>
              <a:t>1890 m. jis pasirodė žurnale </a:t>
            </a:r>
            <a:r>
              <a:rPr lang="lt-LT" sz="2800" i="1" dirty="0" smtClean="0">
                <a:latin typeface="+mn-lt"/>
              </a:rPr>
              <a:t>Lippincott’s Monthly Magazine</a:t>
            </a:r>
            <a:r>
              <a:rPr lang="lt-LT" sz="2800" dirty="0" smtClean="0">
                <a:latin typeface="+mn-lt"/>
              </a:rPr>
              <a:t>.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3. </a:t>
            </a:r>
            <a:r>
              <a:rPr lang="lt-LT" sz="2800" dirty="0" smtClean="0">
                <a:latin typeface="+mn-lt"/>
              </a:rPr>
              <a:t>Romanas parašytas per </a:t>
            </a:r>
            <a:r>
              <a:rPr lang="ru-RU" sz="2800" dirty="0" smtClean="0">
                <a:latin typeface="+mn-lt"/>
              </a:rPr>
              <a:t>3 </a:t>
            </a:r>
            <a:r>
              <a:rPr lang="lt-LT" sz="2800" dirty="0" smtClean="0">
                <a:latin typeface="+mn-lt"/>
              </a:rPr>
              <a:t>savaites. Norėta romaną uždrausti.</a:t>
            </a:r>
            <a:br>
              <a:rPr lang="lt-LT" sz="2800" dirty="0" smtClean="0">
                <a:latin typeface="+mn-lt"/>
              </a:rPr>
            </a:br>
            <a:r>
              <a:rPr lang="lt-LT" sz="2800" dirty="0" smtClean="0">
                <a:latin typeface="+mn-lt"/>
              </a:rPr>
              <a:t/>
            </a:r>
            <a:br>
              <a:rPr lang="lt-LT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4</a:t>
            </a:r>
            <a:r>
              <a:rPr lang="en-US" sz="2800" dirty="0" smtClean="0">
                <a:latin typeface="+mn-lt"/>
              </a:rPr>
              <a:t>. </a:t>
            </a:r>
            <a:r>
              <a:rPr lang="en-US" sz="2800" dirty="0" err="1" smtClean="0">
                <a:latin typeface="+mn-lt"/>
              </a:rPr>
              <a:t>Laikomas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filosofiniu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romanu</a:t>
            </a:r>
            <a:r>
              <a:rPr lang="en-US" sz="2800" dirty="0" smtClean="0">
                <a:latin typeface="+mn-lt"/>
              </a:rPr>
              <a:t>.</a:t>
            </a:r>
            <a:br>
              <a:rPr lang="en-US" sz="2800" dirty="0" smtClean="0">
                <a:latin typeface="+mn-lt"/>
              </a:rPr>
            </a:br>
            <a:r>
              <a:rPr lang="lt-LT" sz="2800" dirty="0" smtClean="0">
                <a:latin typeface="+mn-lt"/>
              </a:rPr>
              <a:t/>
            </a:r>
            <a:br>
              <a:rPr lang="lt-LT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5</a:t>
            </a:r>
            <a:r>
              <a:rPr lang="en-US" sz="2800" dirty="0" smtClean="0">
                <a:latin typeface="+mn-lt"/>
              </a:rPr>
              <a:t>. </a:t>
            </a:r>
            <a:r>
              <a:rPr lang="lt-LT" sz="2800" dirty="0" smtClean="0">
                <a:latin typeface="+mn-lt"/>
              </a:rPr>
              <a:t>Kūrinyje pasakojama apie Dorianą Grėjų – Bezilio Holvardo paveikslo pozuotoją.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6. </a:t>
            </a:r>
            <a:r>
              <a:rPr lang="lt-LT" sz="2800" dirty="0" smtClean="0">
                <a:latin typeface="+mn-lt"/>
              </a:rPr>
              <a:t>Nagrinėjamos nuodėmės, meno, grožio ir 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lt-LT" sz="2800" dirty="0" smtClean="0">
                <a:latin typeface="+mn-lt"/>
              </a:rPr>
              <a:t>kultūros reikšmės idėjos.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err="1" smtClean="0"/>
              <a:t>Dorianas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Gr</a:t>
            </a:r>
            <a:r>
              <a:rPr lang="lt-LT" sz="4000" b="1" dirty="0" smtClean="0"/>
              <a:t>ėjus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76400"/>
            <a:ext cx="8305800" cy="47244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17</a:t>
            </a:r>
            <a:r>
              <a:rPr lang="en-US" sz="2800" dirty="0" smtClean="0">
                <a:solidFill>
                  <a:schemeClr val="tx1"/>
                </a:solidFill>
              </a:rPr>
              <a:t> me</a:t>
            </a:r>
            <a:r>
              <a:rPr lang="lt-LT" sz="2800" dirty="0" smtClean="0">
                <a:solidFill>
                  <a:schemeClr val="tx1"/>
                </a:solidFill>
              </a:rPr>
              <a:t>tų jauna asmenybė.</a:t>
            </a:r>
          </a:p>
          <a:p>
            <a:pPr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lt-LT" sz="2800" dirty="0" smtClean="0">
                <a:solidFill>
                  <a:schemeClr val="tx1"/>
                </a:solidFill>
              </a:rPr>
              <a:t>Gražus, turtingas ir priviligijuotas jaunuolis, turintis viską, ko reikia maloniam gyvenimui.</a:t>
            </a:r>
          </a:p>
          <a:p>
            <a:pPr algn="just">
              <a:buFont typeface="Arial" pitchFamily="34" charset="0"/>
              <a:buChar char="•"/>
            </a:pPr>
            <a:r>
              <a:rPr lang="lt-LT" sz="2800" dirty="0" smtClean="0">
                <a:solidFill>
                  <a:schemeClr val="tx1"/>
                </a:solidFill>
              </a:rPr>
              <a:t>Dorianas pradeda perdėtai vertinti savo grožį, jaunystę, juslinius malonumus ir atitolsta nuo sąžinės, jautrumo. 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t-LT" sz="2800" dirty="0" smtClean="0">
                <a:solidFill>
                  <a:schemeClr val="tx1"/>
                </a:solidFill>
              </a:rPr>
              <a:t>Jaunuolis įsigeidžia neįmanomo – amžinai likti jaunu (tokiu, kaip portrete). </a:t>
            </a:r>
          </a:p>
          <a:p>
            <a:pPr algn="just">
              <a:buFont typeface="Arial" pitchFamily="34" charset="0"/>
              <a:buChar char="•"/>
            </a:pPr>
            <a:r>
              <a:rPr lang="lt-LT" sz="2800" dirty="0" smtClean="0">
                <a:solidFill>
                  <a:schemeClr val="tx1"/>
                </a:solidFill>
              </a:rPr>
              <a:t>Svarbu tai, kad portretas ima keistis. Portretas virsta bjauriu blogiausių pagrindinio veikėjo savybių atspindžiu.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0" y="533401"/>
            <a:ext cx="77724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PIRMI PORTRETO KITIMAI</a:t>
            </a:r>
            <a:endParaRPr lang="en-US" sz="40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2438400"/>
            <a:ext cx="8001000" cy="3581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lt-LT" sz="3800" dirty="0" smtClean="0">
                <a:solidFill>
                  <a:schemeClr val="tx1"/>
                </a:solidFill>
              </a:rPr>
              <a:t>Pagrindinis romano veikėjas neilgai trukus įsimyli gražuolę aktorę Sibilę Vein, bet greitai supranta, jog mylėjo ne ją, o jos vaidybą. Po ginčo su mergina, jis pirmą kartą pastebi portreto pasikeitimą. Įvykiams klostantis toliau, paveikslas darosi vis šlykštesnis, vis daugiau bjaurių nuodėmių „krenta“ ant Doriano sielos.</a:t>
            </a:r>
            <a:br>
              <a:rPr lang="lt-LT" sz="3800" dirty="0" smtClean="0">
                <a:solidFill>
                  <a:schemeClr val="tx1"/>
                </a:solidFill>
              </a:rPr>
            </a:br>
            <a:r>
              <a:rPr lang="lt-LT" dirty="0" smtClean="0">
                <a:solidFill>
                  <a:schemeClr val="tx1"/>
                </a:solidFill>
              </a:rPr>
              <a:t/>
            </a:r>
            <a:br>
              <a:rPr lang="lt-LT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501</Words>
  <Application>Microsoft Office PowerPoint</Application>
  <PresentationFormat>On-screen Show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OSKARAS VAILDAS (Oscar Fingal O’Flahertie Wills Wilde)   1854 spalio 16 d.– 1900 lapkričio 30 d.   </vt:lpstr>
      <vt:lpstr>TRUMPI FAKTAI</vt:lpstr>
      <vt:lpstr>Slide 3</vt:lpstr>
      <vt:lpstr>Įdomesni faktai</vt:lpstr>
      <vt:lpstr>Slide 5</vt:lpstr>
      <vt:lpstr>DORIANO GRĖJAUS PORTRETAS</vt:lpstr>
      <vt:lpstr>1. Tai vienintelis autoriaus išspausdintas romanas.  2. 1890 m. jis pasirodė žurnale Lippincott’s Monthly Magazine.   3. Romanas parašytas per 3 savaites. Norėta romaną uždrausti.  4. Laikomas filosofiniu romanu.  5. Kūrinyje pasakojama apie Dorianą Grėjų – Bezilio Holvardo paveikslo pozuotoją.   6. Nagrinėjamos nuodėmės, meno, grožio ir  kultūros reikšmės idėjos.</vt:lpstr>
      <vt:lpstr>Dorianas Grėjus</vt:lpstr>
      <vt:lpstr>PIRMI PORTRETO KITIMAI</vt:lpstr>
      <vt:lpstr>O. Vaildas – romano veikėjų prototipas? </vt:lpstr>
      <vt:lpstr>Kas svarbu O. Vaildui?</vt:lpstr>
      <vt:lpstr>Ko siekiama šiuo romanu?</vt:lpstr>
      <vt:lpstr>Dar šis tas...</vt:lpstr>
      <vt:lpstr>UŽDUOTYS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Oskaras Vaildas Doriano Grėjaus portretas</dc:title>
  <dc:creator>Dell</dc:creator>
  <cp:lastModifiedBy>Dell</cp:lastModifiedBy>
  <cp:revision>10</cp:revision>
  <dcterms:created xsi:type="dcterms:W3CDTF">2006-08-16T00:00:00Z</dcterms:created>
  <dcterms:modified xsi:type="dcterms:W3CDTF">2018-10-19T15:30:17Z</dcterms:modified>
</cp:coreProperties>
</file>