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2" r:id="rId3"/>
    <p:sldId id="266" r:id="rId4"/>
    <p:sldId id="268" r:id="rId5"/>
    <p:sldId id="269" r:id="rId6"/>
    <p:sldId id="264" r:id="rId7"/>
    <p:sldId id="265" r:id="rId8"/>
    <p:sldId id="271" r:id="rId9"/>
    <p:sldId id="262" r:id="rId10"/>
    <p:sldId id="263" r:id="rId11"/>
    <p:sldId id="260" r:id="rId12"/>
    <p:sldId id="257" r:id="rId13"/>
    <p:sldId id="259" r:id="rId14"/>
    <p:sldId id="270" r:id="rId1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91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374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34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861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02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574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6441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00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7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86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77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F43DF910-CB4E-4B6D-AAC0-E07101C07EC4}" type="datetimeFigureOut">
              <a:rPr lang="lt-LT" smtClean="0"/>
              <a:t>2016.04.08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1856CBC-E2CD-4F0D-AF8F-D6AFEFE6A3E6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16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8090" y="2680707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Marcinkevičiaus poemos ,,Prometėjas“ apibendrinimas, </a:t>
            </a:r>
            <a:br>
              <a:rPr lang="lt-LT" dirty="0" smtClean="0"/>
            </a:br>
            <a:r>
              <a:rPr lang="lt-LT" dirty="0" smtClean="0"/>
              <a:t>paskutinis žingsnis rengiantis rašiniui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28" y="412124"/>
            <a:ext cx="5880323" cy="392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2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Skaitydami citatas iš poemos, nusakykite jos temas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5410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,,</a:t>
            </a:r>
            <a:r>
              <a:rPr lang="lt-LT" dirty="0" err="1" smtClean="0"/>
              <a:t>Ijo</a:t>
            </a:r>
            <a:r>
              <a:rPr lang="lt-LT" dirty="0" smtClean="0"/>
              <a:t>, </a:t>
            </a:r>
            <a:r>
              <a:rPr lang="lt-LT" dirty="0" err="1" smtClean="0"/>
              <a:t>žvaigždėtoji</a:t>
            </a:r>
            <a:r>
              <a:rPr lang="lt-LT" dirty="0" smtClean="0"/>
              <a:t> svajone mano!</a:t>
            </a:r>
          </a:p>
          <a:p>
            <a:r>
              <a:rPr lang="lt-LT" dirty="0" smtClean="0"/>
              <a:t>Tu toldama artėji prie manęs.</a:t>
            </a:r>
          </a:p>
          <a:p>
            <a:r>
              <a:rPr lang="lt-LT" dirty="0" smtClean="0"/>
              <a:t>&lt;...&gt;</a:t>
            </a:r>
          </a:p>
          <a:p>
            <a:r>
              <a:rPr lang="lt-LT" dirty="0" smtClean="0"/>
              <a:t>Aš vėl myliu! Ir vandenį, ir žolę </a:t>
            </a:r>
          </a:p>
          <a:p>
            <a:r>
              <a:rPr lang="lt-LT" dirty="0" smtClean="0"/>
              <a:t>Ir gyvulį ir paukštį ir šią uolą, </a:t>
            </a:r>
          </a:p>
          <a:p>
            <a:r>
              <a:rPr lang="lt-LT" dirty="0" smtClean="0"/>
              <a:t>Kuri yra GYVENIMAS, - visi, </a:t>
            </a:r>
          </a:p>
          <a:p>
            <a:r>
              <a:rPr lang="lt-LT" dirty="0" smtClean="0"/>
              <a:t>Visi mes džiaugsmo ir kančios </a:t>
            </a:r>
            <a:r>
              <a:rPr lang="lt-LT" dirty="0" err="1" smtClean="0"/>
              <a:t>grandinėm</a:t>
            </a:r>
            <a:endParaRPr lang="lt-LT" dirty="0"/>
          </a:p>
          <a:p>
            <a:r>
              <a:rPr lang="lt-LT" dirty="0" smtClean="0"/>
              <a:t>Prikaustyti prie jos , tik tamsoje </a:t>
            </a:r>
          </a:p>
          <a:p>
            <a:r>
              <a:rPr lang="lt-LT" dirty="0" smtClean="0"/>
              <a:t>Nematom ir nemylim vienas kito.“</a:t>
            </a:r>
            <a:endParaRPr lang="lt-L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301" y="12877"/>
            <a:ext cx="3719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41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,,Mažyti, gležnas ir trapus daigeli, </a:t>
            </a:r>
          </a:p>
          <a:p>
            <a:r>
              <a:rPr lang="lt-LT" dirty="0" smtClean="0"/>
              <a:t>Vadinamas </a:t>
            </a:r>
            <a:r>
              <a:rPr lang="lt-LT" dirty="0" err="1" smtClean="0"/>
              <a:t>žmogum</a:t>
            </a:r>
            <a:r>
              <a:rPr lang="lt-LT" dirty="0" smtClean="0"/>
              <a:t>! O kaip tave </a:t>
            </a:r>
          </a:p>
          <a:p>
            <a:r>
              <a:rPr lang="lt-LT" dirty="0" smtClean="0"/>
              <a:t>Apsaugoti, apginti ir išauginti?“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05" y="2534290"/>
            <a:ext cx="5290169" cy="352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56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,,Abu mus baudžia  už ištikimybę, </a:t>
            </a:r>
          </a:p>
          <a:p>
            <a:r>
              <a:rPr lang="lt-LT" dirty="0" smtClean="0"/>
              <a:t>Už tai, kad savo kūno ir širdies</a:t>
            </a:r>
          </a:p>
          <a:p>
            <a:r>
              <a:rPr lang="lt-LT" dirty="0" smtClean="0"/>
              <a:t>Nepardavėm už avį ar už ožką</a:t>
            </a:r>
          </a:p>
          <a:p>
            <a:endParaRPr lang="lt-LT" dirty="0" smtClean="0"/>
          </a:p>
          <a:p>
            <a:r>
              <a:rPr lang="lt-LT" dirty="0" smtClean="0"/>
              <a:t>Matai, žmogus nuo vergo tuo ir skirias,</a:t>
            </a:r>
          </a:p>
          <a:p>
            <a:r>
              <a:rPr lang="lt-LT" dirty="0" smtClean="0"/>
              <a:t>Kad jis pats sau liepia, ir įsako.“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10" y="643171"/>
            <a:ext cx="3715219" cy="557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43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sz="2800" dirty="0" smtClean="0"/>
              <a:t>Vidinė žmogaus laisvė </a:t>
            </a:r>
          </a:p>
          <a:p>
            <a:pPr algn="ctr"/>
            <a:r>
              <a:rPr lang="lt-LT" sz="2800" dirty="0" smtClean="0"/>
              <a:t>Meilė</a:t>
            </a:r>
          </a:p>
          <a:p>
            <a:pPr algn="ctr"/>
            <a:r>
              <a:rPr lang="lt-LT" sz="2800" dirty="0" smtClean="0"/>
              <a:t>Draugystė – išdavystė</a:t>
            </a:r>
          </a:p>
          <a:p>
            <a:pPr algn="ctr"/>
            <a:r>
              <a:rPr lang="lt-LT" sz="2800" dirty="0" smtClean="0"/>
              <a:t>Pasiaukojimas</a:t>
            </a:r>
          </a:p>
          <a:p>
            <a:pPr algn="ctr"/>
            <a:r>
              <a:rPr lang="lt-LT" sz="2800" dirty="0" smtClean="0"/>
              <a:t>Veidmainystė</a:t>
            </a:r>
          </a:p>
          <a:p>
            <a:pPr algn="ctr"/>
            <a:r>
              <a:rPr lang="lt-LT" sz="2800" dirty="0" smtClean="0"/>
              <a:t>Žmogiškumo išbandymas</a:t>
            </a:r>
          </a:p>
          <a:p>
            <a:pPr algn="ctr"/>
            <a:r>
              <a:rPr lang="lt-LT" sz="2800" dirty="0" smtClean="0"/>
              <a:t>Nekaltojo pasmerkimas (</a:t>
            </a:r>
            <a:r>
              <a:rPr lang="lt-LT" sz="2800" dirty="0"/>
              <a:t>B</a:t>
            </a:r>
            <a:r>
              <a:rPr lang="lt-LT" sz="2800" dirty="0" smtClean="0"/>
              <a:t>iblijinės sąsajos)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8185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UGNIES ĮVAIZDŽIAI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112psl. Vadovėlyje</a:t>
            </a:r>
          </a:p>
          <a:p>
            <a:r>
              <a:rPr lang="lt-LT" sz="3200" dirty="0"/>
              <a:t>N</a:t>
            </a:r>
            <a:r>
              <a:rPr lang="lt-LT" sz="3200" dirty="0" smtClean="0"/>
              <a:t>usibraižykite minčių  saulę, debesį ar...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958512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ANTIKOS       /     ŠIUOLAIKINĖ DRAMA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197247"/>
              </p:ext>
            </p:extLst>
          </p:nvPr>
        </p:nvGraphicFramePr>
        <p:xfrm>
          <a:off x="1023938" y="2286000"/>
          <a:ext cx="9720263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778"/>
                <a:gridCol w="6566485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3600" dirty="0" err="1" smtClean="0">
                          <a:solidFill>
                            <a:schemeClr val="tx1"/>
                          </a:solidFill>
                        </a:rPr>
                        <a:t>Panašumai</a:t>
                      </a:r>
                      <a:endParaRPr lang="lt-LT" sz="360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lt-LT" sz="3600" dirty="0" smtClean="0">
                          <a:solidFill>
                            <a:schemeClr val="tx1"/>
                          </a:solidFill>
                        </a:rPr>
                        <a:t>Skirtumai</a:t>
                      </a:r>
                      <a:endParaRPr lang="lt-LT" sz="360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84524" marR="84524"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941713" y="1505325"/>
            <a:ext cx="5125791" cy="2603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chemeClr val="tx1"/>
                </a:solidFill>
                <a:latin typeface="Arial Black" panose="020B0A04020102020204" pitchFamily="34" charset="0"/>
              </a:rPr>
              <a:t>Struktūra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chemeClr val="tx1"/>
                </a:solidFill>
                <a:latin typeface="Arial Black" panose="020B0A04020102020204" pitchFamily="34" charset="0"/>
              </a:rPr>
              <a:t>Kalbėjimo maniera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chemeClr val="tx1"/>
                </a:solidFill>
                <a:latin typeface="Arial Black" panose="020B0A04020102020204" pitchFamily="34" charset="0"/>
              </a:rPr>
              <a:t>Choras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Mito interpretavimas </a:t>
            </a:r>
            <a:endParaRPr lang="lt-LT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275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964" y="160213"/>
            <a:ext cx="9720072" cy="1499616"/>
          </a:xfrm>
        </p:spPr>
        <p:txBody>
          <a:bodyPr/>
          <a:lstStyle/>
          <a:p>
            <a:r>
              <a:rPr lang="lt-LT" dirty="0" smtClean="0"/>
              <a:t>ANTIKOS       /     ŠIUOLAIKINĖ DRAMA</a:t>
            </a:r>
            <a:endParaRPr lang="lt-LT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221442"/>
              </p:ext>
            </p:extLst>
          </p:nvPr>
        </p:nvGraphicFramePr>
        <p:xfrm>
          <a:off x="314179" y="1097273"/>
          <a:ext cx="11563642" cy="55932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8035"/>
                <a:gridCol w="7865607"/>
              </a:tblGrid>
              <a:tr h="348803"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Panašumai</a:t>
                      </a:r>
                      <a:endParaRPr lang="lt-LT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Skirtumai</a:t>
                      </a:r>
                      <a:endParaRPr lang="lt-LT" dirty="0"/>
                    </a:p>
                  </a:txBody>
                  <a:tcPr marL="84524" marR="84524"/>
                </a:tc>
              </a:tr>
              <a:tr h="1482411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Struktūra: </a:t>
                      </a:r>
                      <a:r>
                        <a:rPr lang="lt-LT" sz="2400" kern="1200" dirty="0" smtClean="0">
                          <a:effectLst/>
                        </a:rPr>
                        <a:t>prologas, </a:t>
                      </a:r>
                      <a:r>
                        <a:rPr lang="lt-LT" sz="2400" kern="1200" dirty="0" err="1" smtClean="0">
                          <a:effectLst/>
                        </a:rPr>
                        <a:t>epeisodijai</a:t>
                      </a:r>
                      <a:r>
                        <a:rPr lang="lt-LT" sz="2400" kern="1200" dirty="0" smtClean="0">
                          <a:effectLst/>
                        </a:rPr>
                        <a:t>, </a:t>
                      </a:r>
                      <a:r>
                        <a:rPr lang="lt-LT" sz="2400" kern="1200" dirty="0" err="1" smtClean="0">
                          <a:effectLst/>
                        </a:rPr>
                        <a:t>eksodas</a:t>
                      </a:r>
                      <a:r>
                        <a:rPr lang="lt-LT" sz="2400" kern="1200" dirty="0" smtClean="0">
                          <a:effectLst/>
                        </a:rPr>
                        <a:t>, choro giesmių strofos ir </a:t>
                      </a:r>
                      <a:r>
                        <a:rPr lang="lt-LT" sz="2400" kern="1200" dirty="0" err="1" smtClean="0">
                          <a:effectLst/>
                        </a:rPr>
                        <a:t>antistrofos</a:t>
                      </a:r>
                      <a:endParaRPr lang="lt-LT" sz="24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Choras</a:t>
                      </a:r>
                      <a:r>
                        <a:rPr lang="lt-LT" sz="2400" baseline="0" dirty="0" smtClean="0"/>
                        <a:t> veikia pačioje dramoje, nėra tik stebėtojas</a:t>
                      </a:r>
                      <a:endParaRPr lang="lt-LT" sz="2400" dirty="0"/>
                    </a:p>
                  </a:txBody>
                  <a:tcPr marL="84524" marR="84524"/>
                </a:tc>
              </a:tr>
              <a:tr h="1001907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Choras komentuoja veiksmą</a:t>
                      </a:r>
                      <a:endParaRPr lang="lt-LT" sz="24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lt-LT" sz="2400" kern="1200" dirty="0" smtClean="0">
                          <a:effectLst/>
                        </a:rPr>
                        <a:t> kūrinio personažams skiriamas vaidinimą vaidinančių ir jį stebinčių, komentuojančių žiūrovų statusas.</a:t>
                      </a:r>
                      <a:endParaRPr lang="lt-LT" sz="2400" dirty="0"/>
                    </a:p>
                  </a:txBody>
                  <a:tcPr marL="84524" marR="84524"/>
                </a:tc>
              </a:tr>
              <a:tr h="1182377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Poetiškas,</a:t>
                      </a:r>
                      <a:r>
                        <a:rPr lang="lt-LT" sz="2400" baseline="0" dirty="0" smtClean="0"/>
                        <a:t> </a:t>
                      </a:r>
                      <a:r>
                        <a:rPr lang="lt-LT" sz="2400" dirty="0" smtClean="0"/>
                        <a:t>iškilmingas kalbėjimo būdas</a:t>
                      </a:r>
                      <a:endParaRPr lang="lt-LT" sz="24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lt-LT" sz="2400" kern="1200" dirty="0" smtClean="0">
                          <a:effectLst/>
                        </a:rPr>
                        <a:t>teatro teatre situacija -</a:t>
                      </a:r>
                      <a:r>
                        <a:rPr lang="lt-LT" sz="2400" kern="1200" baseline="0" dirty="0" smtClean="0">
                          <a:effectLst/>
                        </a:rPr>
                        <a:t> </a:t>
                      </a:r>
                      <a:r>
                        <a:rPr lang="lt-LT" sz="2400" kern="1200" dirty="0" smtClean="0">
                          <a:effectLst/>
                        </a:rPr>
                        <a:t>Pakilus scenos uždangai, Okeanas atveda į sceną savo dukteris — chorą ir, kaip stropus režisierius, pradeda spektaklio repeticiją.</a:t>
                      </a:r>
                      <a:endParaRPr lang="lt-LT" sz="2400" dirty="0"/>
                    </a:p>
                  </a:txBody>
                  <a:tcPr marL="84524" marR="84524"/>
                </a:tc>
              </a:tr>
              <a:tr h="1482411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Mitas priimamas kaip pasaulio sukūrimo, tvarkos aiškinimas,   </a:t>
                      </a:r>
                      <a:r>
                        <a:rPr lang="lt-LT" sz="2400" dirty="0" err="1" smtClean="0"/>
                        <a:t>duotybė</a:t>
                      </a:r>
                      <a:r>
                        <a:rPr lang="lt-LT" sz="2400" dirty="0" smtClean="0"/>
                        <a:t>, paveldas.</a:t>
                      </a:r>
                      <a:endParaRPr lang="lt-LT" sz="2400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Reikalauja mąstančio,</a:t>
                      </a:r>
                      <a:r>
                        <a:rPr lang="lt-LT" sz="2400" baseline="0" dirty="0" smtClean="0"/>
                        <a:t> nesusitapatinančio su herojais, virš kasdienybės sugebančio pakilti žmogaus žvilgsnio</a:t>
                      </a:r>
                      <a:endParaRPr lang="lt-LT" sz="2400" dirty="0"/>
                    </a:p>
                  </a:txBody>
                  <a:tcPr marL="84524" marR="8452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40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Veidmainiai herojai arba, gyvenimas  tai - teatras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/>
              <a:t>Teatras teatre išryškina gyvenimo-teatro moralinį dvilypumą, vyraujantį ir valdovo Dzeuso </a:t>
            </a:r>
            <a:r>
              <a:rPr lang="lt-LT" sz="3200" dirty="0" smtClean="0"/>
              <a:t>charakteryje.</a:t>
            </a:r>
            <a:endParaRPr lang="lt-LT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278" y="4297680"/>
            <a:ext cx="2433842" cy="233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005" y="507943"/>
            <a:ext cx="9720072" cy="1499616"/>
          </a:xfrm>
        </p:spPr>
        <p:txBody>
          <a:bodyPr/>
          <a:lstStyle/>
          <a:p>
            <a:r>
              <a:rPr lang="lt-LT" dirty="0" smtClean="0"/>
              <a:t>Stilius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005" y="2828630"/>
            <a:ext cx="9724689" cy="4029370"/>
          </a:xfrm>
        </p:spPr>
        <p:txBody>
          <a:bodyPr>
            <a:normAutofit/>
          </a:bodyPr>
          <a:lstStyle/>
          <a:p>
            <a:pPr algn="ctr"/>
            <a:endParaRPr lang="lt-LT" sz="2800" dirty="0" smtClean="0"/>
          </a:p>
          <a:p>
            <a:pPr algn="ctr"/>
            <a:endParaRPr lang="lt-LT" sz="2800" dirty="0"/>
          </a:p>
          <a:p>
            <a:pPr algn="ctr"/>
            <a:r>
              <a:rPr lang="lt-LT" sz="3200" dirty="0" smtClean="0"/>
              <a:t>Gretinamas arba supriešinamas aukštasis tragedijos </a:t>
            </a:r>
            <a:r>
              <a:rPr lang="lt-LT" sz="3200" dirty="0"/>
              <a:t>ir </a:t>
            </a:r>
            <a:r>
              <a:rPr lang="lt-LT" sz="3200" dirty="0" smtClean="0"/>
              <a:t>žemasis  </a:t>
            </a:r>
            <a:r>
              <a:rPr lang="lt-LT" sz="3200" dirty="0"/>
              <a:t>farso </a:t>
            </a:r>
            <a:r>
              <a:rPr lang="lt-LT" sz="3200" dirty="0" smtClean="0"/>
              <a:t>stilius </a:t>
            </a:r>
          </a:p>
          <a:p>
            <a:pPr algn="ctr"/>
            <a:r>
              <a:rPr lang="lt-LT" sz="3200" dirty="0"/>
              <a:t>a</a:t>
            </a:r>
            <a:r>
              <a:rPr lang="lt-LT" sz="3200" dirty="0" smtClean="0"/>
              <a:t>tskleidžia </a:t>
            </a:r>
            <a:r>
              <a:rPr lang="lt-LT" sz="3200" dirty="0" smtClean="0"/>
              <a:t>įvairiapusę žmogaus </a:t>
            </a:r>
            <a:r>
              <a:rPr lang="lt-LT" sz="3200" dirty="0"/>
              <a:t>būties </a:t>
            </a:r>
            <a:r>
              <a:rPr lang="lt-LT" sz="3200" dirty="0" smtClean="0"/>
              <a:t>problematiką.</a:t>
            </a:r>
            <a:endParaRPr lang="lt-LT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317" y="212484"/>
            <a:ext cx="3547377" cy="33066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58" y="212484"/>
            <a:ext cx="3579661" cy="33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7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5891827" cy="13337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Išaukštinama mąstančio ir kuriančio žmogaus galia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912" y="1918952"/>
            <a:ext cx="7501686" cy="48424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2800" dirty="0" smtClean="0"/>
              <a:t>Tema:  Laisvės vertė </a:t>
            </a:r>
          </a:p>
          <a:p>
            <a:pPr marL="0" indent="0">
              <a:buNone/>
            </a:pP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Problema: 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 </a:t>
            </a:r>
            <a:r>
              <a:rPr lang="lt-LT" sz="2800" dirty="0" smtClean="0"/>
              <a:t>Kodėl nekaltai nuteisiamas Prometėjas? </a:t>
            </a:r>
          </a:p>
          <a:p>
            <a:pPr marL="0" indent="0">
              <a:buNone/>
            </a:pPr>
            <a:r>
              <a:rPr lang="lt-LT" sz="2800" dirty="0" smtClean="0"/>
              <a:t>Kokią kainą reikia užmokėti už laisvę?</a:t>
            </a:r>
          </a:p>
          <a:p>
            <a:pPr marL="0" indent="0">
              <a:buNone/>
            </a:pP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Pagrindinė mintis: 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Net </a:t>
            </a:r>
            <a:r>
              <a:rPr lang="lt-LT" sz="2800" dirty="0" smtClean="0"/>
              <a:t>ir sukaustytas grandinėmis, įkalintas žmogus, gali būti laisvas savo dvasia.</a:t>
            </a:r>
          </a:p>
          <a:p>
            <a:pPr marL="0" indent="0">
              <a:buNone/>
            </a:pPr>
            <a:r>
              <a:rPr lang="lt-LT" sz="2800" dirty="0" smtClean="0"/>
              <a:t>Fizinė kančia </a:t>
            </a:r>
            <a:r>
              <a:rPr lang="lt-LT" sz="2800" dirty="0" smtClean="0"/>
              <a:t>atveria supratimą, kad tavo minčių sukaustyti niekas negali, nes jos priklauso tik tau vienam.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8" y="128789"/>
            <a:ext cx="3719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5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lt-LT" sz="2800" dirty="0"/>
          </a:p>
          <a:p>
            <a:pPr algn="ctr"/>
            <a:endParaRPr lang="lt-LT" sz="2800" dirty="0" smtClean="0"/>
          </a:p>
          <a:p>
            <a:pPr algn="ctr"/>
            <a:r>
              <a:rPr lang="lt-LT" sz="2800" dirty="0" smtClean="0"/>
              <a:t>,,Mituose </a:t>
            </a:r>
            <a:r>
              <a:rPr lang="lt-LT" sz="2800" dirty="0"/>
              <a:t>užfiksuoti herojų veikimo modeliai „užpildomi“ šių dienų žmogui artima elgesio ir mąstymo motyvacija, nes „mitas, kaip tuščia antikinė vaza, turi būti pripiltas mūsų dienų, mūsų žmogaus, mūsų tikrovės ir konfliktų“.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489" y="682580"/>
            <a:ext cx="3426710" cy="237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64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276" y="148966"/>
            <a:ext cx="2101671" cy="2641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Rašinių temos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86" y="2670048"/>
            <a:ext cx="9720071" cy="4023360"/>
          </a:xfrm>
        </p:spPr>
        <p:txBody>
          <a:bodyPr>
            <a:normAutofit fontScale="85000" lnSpcReduction="20000"/>
          </a:bodyPr>
          <a:lstStyle/>
          <a:p>
            <a:endParaRPr lang="lt-LT" dirty="0"/>
          </a:p>
          <a:p>
            <a:pPr algn="ctr"/>
            <a:r>
              <a:rPr lang="lt-LT" sz="3900" dirty="0" smtClean="0"/>
              <a:t>1. Ugnies įvaizdžiai Justino Marcinkevičiaus poemoje ,,Prometėjas“</a:t>
            </a:r>
          </a:p>
          <a:p>
            <a:pPr algn="ctr"/>
            <a:r>
              <a:rPr lang="lt-LT" sz="3900" dirty="0" smtClean="0"/>
              <a:t>2. Parašykite laišką Prometėjui, </a:t>
            </a:r>
            <a:r>
              <a:rPr lang="lt-LT" sz="3100" dirty="0" smtClean="0"/>
              <a:t>jame išdėstykite, kaip supratote jo likimą, vardan ko jis pasiaukojo, ką atrado. Papasakokite, kaip siūlote ,,apsaugoti, apginti ir išauginti žmogų“</a:t>
            </a:r>
          </a:p>
          <a:p>
            <a:pPr algn="ctr"/>
            <a:r>
              <a:rPr lang="lt-LT" sz="3900" dirty="0" smtClean="0"/>
              <a:t>3. Remdamiesi poema ,,Prometėjas“ pagrįskite arba paneikite: žmogus nusipelno laisvės. </a:t>
            </a:r>
          </a:p>
          <a:p>
            <a:r>
              <a:rPr lang="lt-LT" sz="3900" dirty="0" smtClean="0"/>
              <a:t> </a:t>
            </a:r>
            <a:endParaRPr lang="lt-LT" sz="3900" dirty="0"/>
          </a:p>
        </p:txBody>
      </p:sp>
    </p:spTree>
    <p:extLst>
      <p:ext uri="{BB962C8B-B14F-4D97-AF65-F5344CB8AC3E}">
        <p14:creationId xmlns:p14="http://schemas.microsoft.com/office/powerpoint/2010/main" val="53035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103</TotalTime>
  <Words>453</Words>
  <Application>Microsoft Office PowerPoint</Application>
  <PresentationFormat>Pasirinktinai</PresentationFormat>
  <Paragraphs>75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Integral</vt:lpstr>
      <vt:lpstr>      Marcinkevičiaus poemos ,,Prometėjas“ apibendrinimas,  paskutinis žingsnis rengiantis rašiniui</vt:lpstr>
      <vt:lpstr>Skaitydami citatas iš poemos, nusakykite jos temas</vt:lpstr>
      <vt:lpstr>PowerPoint pristatymas</vt:lpstr>
      <vt:lpstr>PowerPoint pristatymas</vt:lpstr>
      <vt:lpstr>PowerPoint pristatymas</vt:lpstr>
      <vt:lpstr>Temos</vt:lpstr>
      <vt:lpstr>UGNIES ĮVAIZDŽIAI</vt:lpstr>
      <vt:lpstr>ANTIKOS       /     ŠIUOLAIKINĖ DRAMA</vt:lpstr>
      <vt:lpstr>ANTIKOS       /     ŠIUOLAIKINĖ DRAMA</vt:lpstr>
      <vt:lpstr>Veidmainiai herojai arba, gyvenimas  tai - teatras</vt:lpstr>
      <vt:lpstr>Stilius</vt:lpstr>
      <vt:lpstr>Išaukštinama mąstančio ir kuriančio žmogaus galia</vt:lpstr>
      <vt:lpstr>PowerPoint pristatymas</vt:lpstr>
      <vt:lpstr>Rašinių temos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Marcinkevičiaus poemos ,,Prometėjas“ apibendrinimas,  paskutinis žingsnis rengiantis rašiniui</dc:title>
  <dc:creator>Ieva</dc:creator>
  <cp:lastModifiedBy>Vartotojas</cp:lastModifiedBy>
  <cp:revision>16</cp:revision>
  <dcterms:created xsi:type="dcterms:W3CDTF">2016-04-05T16:00:10Z</dcterms:created>
  <dcterms:modified xsi:type="dcterms:W3CDTF">2016-04-08T09:29:06Z</dcterms:modified>
</cp:coreProperties>
</file>