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92" r:id="rId2"/>
  </p:sldMasterIdLst>
  <p:notesMasterIdLst>
    <p:notesMasterId r:id="rId20"/>
  </p:notesMasterIdLst>
  <p:handoutMasterIdLst>
    <p:handoutMasterId r:id="rId21"/>
  </p:handoutMasterIdLst>
  <p:sldIdLst>
    <p:sldId id="257" r:id="rId3"/>
    <p:sldId id="268" r:id="rId4"/>
    <p:sldId id="264" r:id="rId5"/>
    <p:sldId id="281" r:id="rId6"/>
    <p:sldId id="259" r:id="rId7"/>
    <p:sldId id="261" r:id="rId8"/>
    <p:sldId id="262" r:id="rId9"/>
    <p:sldId id="263" r:id="rId10"/>
    <p:sldId id="282" r:id="rId11"/>
    <p:sldId id="271" r:id="rId12"/>
    <p:sldId id="283" r:id="rId13"/>
    <p:sldId id="272" r:id="rId14"/>
    <p:sldId id="277" r:id="rId15"/>
    <p:sldId id="280" r:id="rId16"/>
    <p:sldId id="273" r:id="rId17"/>
    <p:sldId id="284" r:id="rId18"/>
    <p:sldId id="285" r:id="rId19"/>
  </p:sldIdLst>
  <p:sldSz cx="12188825" cy="6858000"/>
  <p:notesSz cx="6858000" cy="9144000"/>
  <p:defaultTextStyle>
    <a:defPPr>
      <a:defRPr lang="en-U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orient="horz" pos="945">
          <p15:clr>
            <a:srgbClr val="A4A3A4"/>
          </p15:clr>
        </p15:guide>
        <p15:guide id="3" orient="horz" pos="3888">
          <p15:clr>
            <a:srgbClr val="A4A3A4"/>
          </p15:clr>
        </p15:guide>
        <p15:guide id="4" orient="horz" pos="192">
          <p15:clr>
            <a:srgbClr val="A4A3A4"/>
          </p15:clr>
        </p15:guide>
        <p15:guide id="5" orient="horz" pos="1072">
          <p15:clr>
            <a:srgbClr val="A4A3A4"/>
          </p15:clr>
        </p15:guide>
        <p15:guide id="6" pos="3839">
          <p15:clr>
            <a:srgbClr val="A4A3A4"/>
          </p15:clr>
        </p15:guide>
        <p15:guide id="7" pos="704">
          <p15:clr>
            <a:srgbClr val="A4A3A4"/>
          </p15:clr>
        </p15:guide>
        <p15:guide id="8" pos="7102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948" autoAdjust="0"/>
    <p:restoredTop sz="96192" autoAdjust="0"/>
  </p:normalViewPr>
  <p:slideViewPr>
    <p:cSldViewPr showGuides="1">
      <p:cViewPr varScale="1">
        <p:scale>
          <a:sx n="75" d="100"/>
          <a:sy n="75" d="100"/>
        </p:scale>
        <p:origin x="-552" y="-84"/>
      </p:cViewPr>
      <p:guideLst>
        <p:guide orient="horz" pos="2160"/>
        <p:guide orient="horz" pos="945"/>
        <p:guide orient="horz" pos="3888"/>
        <p:guide orient="horz" pos="192"/>
        <p:guide orient="horz" pos="1072"/>
        <p:guide pos="3839"/>
        <p:guide pos="704"/>
        <p:guide pos="71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79" d="100"/>
          <a:sy n="79" d="100"/>
        </p:scale>
        <p:origin x="1644" y="96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>
              <a:solidFill>
                <a:schemeClr val="tx2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73C59C-4E16-4A64-A766-34DB213E11B3}" type="datetimeFigureOut">
              <a:rPr lang="en-US">
                <a:solidFill>
                  <a:schemeClr val="tx2"/>
                </a:solidFill>
              </a:rPr>
              <a:pPr/>
              <a:t>6/5/2014</a:t>
            </a:fld>
            <a:endParaRPr>
              <a:solidFill>
                <a:schemeClr val="tx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D77566-CD65-4859-9FA1-43956DC85B8C}" type="slidenum">
              <a:rPr>
                <a:solidFill>
                  <a:schemeClr val="tx2"/>
                </a:solidFill>
              </a:rPr>
              <a:pPr/>
              <a:t>‹#›</a:t>
            </a:fld>
            <a:endParaRPr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087983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95CF31C-F757-429C-A789-86504F04C3BE}" type="datetimeFigureOut">
              <a:rPr lang="en-US"/>
              <a:pPr/>
              <a:t>6/5/2014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8796F01-7154-41E0-B48B-A6921757531A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44077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96F01-7154-41E0-B48B-A6921757531A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077057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96F01-7154-41E0-B48B-A6921757531A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848047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96F01-7154-41E0-B48B-A6921757531A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848047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96F01-7154-41E0-B48B-A6921757531A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848047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96F01-7154-41E0-B48B-A6921757531A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848047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96F01-7154-41E0-B48B-A6921757531A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848047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auto"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12190572" cy="6858000"/>
            <a:chOff x="0" y="0"/>
            <a:chExt cx="12190572" cy="6858000"/>
          </a:xfrm>
        </p:grpSpPr>
        <p:sp>
          <p:nvSpPr>
            <p:cNvPr id="13" name="Rectangle 12"/>
            <p:cNvSpPr/>
            <p:nvPr/>
          </p:nvSpPr>
          <p:spPr>
            <a:xfrm>
              <a:off x="1620" y="0"/>
              <a:ext cx="12188952" cy="685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58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algn="ctr"/>
              <a:endParaRPr/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0" y="0"/>
              <a:ext cx="4742741" cy="6858000"/>
              <a:chOff x="0" y="0"/>
              <a:chExt cx="4742741" cy="6858000"/>
            </a:xfrm>
          </p:grpSpPr>
          <p:pic>
            <p:nvPicPr>
              <p:cNvPr id="9" name="Picture 8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4591594" cy="6858000"/>
              </a:xfrm>
              <a:prstGeom prst="rect">
                <a:avLst/>
              </a:prstGeom>
            </p:spPr>
          </p:pic>
          <p:sp>
            <p:nvSpPr>
              <p:cNvPr id="10" name="Rectangle 9"/>
              <p:cNvSpPr/>
              <p:nvPr/>
            </p:nvSpPr>
            <p:spPr>
              <a:xfrm>
                <a:off x="4605581" y="0"/>
                <a:ext cx="137160" cy="6858000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6A09E-12D5-4B1D-B8BB-C300B1DDD423}" type="datetime1">
              <a:rPr lang="en-US" smtClean="0"/>
              <a:pPr/>
              <a:t>6/5/2014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79346" y="4927600"/>
            <a:ext cx="7008574" cy="1244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 b="0" cap="none" spc="0">
                <a:ln w="0"/>
                <a:solidFill>
                  <a:schemeClr val="accent2"/>
                </a:solidFill>
                <a:effectLst/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79346" y="1498601"/>
            <a:ext cx="7008574" cy="3298825"/>
          </a:xfrm>
        </p:spPr>
        <p:txBody>
          <a:bodyPr>
            <a:normAutofit/>
          </a:bodyPr>
          <a:lstStyle>
            <a:lvl1pPr algn="l">
              <a:lnSpc>
                <a:spcPct val="90000"/>
              </a:lnSpc>
              <a:defRPr sz="5400" b="0" cap="none" spc="0" baseline="0">
                <a:ln w="0"/>
                <a:solidFill>
                  <a:schemeClr val="tx2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="" xmlns:p14="http://schemas.microsoft.com/office/powerpoint/2010/main" val="33220121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9377B-053C-438C-8A98-92C419A6701C}" type="datetime1">
              <a:rPr lang="en-US" smtClean="0"/>
              <a:pPr/>
              <a:t>6/5/2014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0BA0E-20D0-4E7C-B286-26C960A6788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</p:spTree>
    <p:extLst>
      <p:ext uri="{BB962C8B-B14F-4D97-AF65-F5344CB8AC3E}">
        <p14:creationId xmlns="" xmlns:p14="http://schemas.microsoft.com/office/powerpoint/2010/main" val="286535971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bg bwMode="auto"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1620" y="0"/>
            <a:ext cx="12188952" cy="6858000"/>
            <a:chOff x="1620" y="0"/>
            <a:chExt cx="12188952" cy="6858000"/>
          </a:xfrm>
        </p:grpSpPr>
        <p:sp>
          <p:nvSpPr>
            <p:cNvPr id="4" name="Rectangle 3"/>
            <p:cNvSpPr/>
            <p:nvPr/>
          </p:nvSpPr>
          <p:spPr>
            <a:xfrm>
              <a:off x="1620" y="0"/>
              <a:ext cx="12188952" cy="685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58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algn="ctr"/>
              <a:endParaRPr/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98818" y="0"/>
              <a:ext cx="4591594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7481252" y="0"/>
              <a:ext cx="137160" cy="68580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solidFill>
                  <a:schemeClr val="tx2"/>
                </a:solidFill>
              </a:endParaRPr>
            </a:p>
          </p:txBody>
        </p:sp>
      </p:grp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818" y="0"/>
            <a:ext cx="4591594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CEF46-0123-4A75-9835-49DC49D53DE2}" type="datetime1">
              <a:rPr lang="en-US" smtClean="0"/>
              <a:pPr/>
              <a:t>6/5/2014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237149" y="4927600"/>
            <a:ext cx="7008574" cy="1244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 b="0" cap="none" spc="0">
                <a:ln w="0"/>
                <a:solidFill>
                  <a:schemeClr val="accent2"/>
                </a:solidFill>
                <a:effectLst/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237149" y="1498601"/>
            <a:ext cx="7008574" cy="3298825"/>
          </a:xfrm>
        </p:spPr>
        <p:txBody>
          <a:bodyPr>
            <a:normAutofit/>
          </a:bodyPr>
          <a:lstStyle>
            <a:lvl1pPr algn="l">
              <a:lnSpc>
                <a:spcPct val="90000"/>
              </a:lnSpc>
              <a:defRPr sz="5400" b="0" cap="none" spc="0" baseline="0">
                <a:ln w="0"/>
                <a:solidFill>
                  <a:schemeClr val="tx2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="" xmlns:p14="http://schemas.microsoft.com/office/powerpoint/2010/main" val="30525827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309" y="1701800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7559" y="1701800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6378D-18AE-47D1-B10A-42F623B40082}" type="datetime1">
              <a:rPr lang="en-US" smtClean="0"/>
              <a:pPr/>
              <a:t>6/5/2014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2504592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1372" y="1608836"/>
            <a:ext cx="4973041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7309" y="2209800"/>
            <a:ext cx="4977104" cy="3962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01622" y="1608836"/>
            <a:ext cx="4973041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7559" y="2209800"/>
            <a:ext cx="4977104" cy="3962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F6AE8-D704-41F6-B16A-5547B5672AC1}" type="datetime1">
              <a:rPr lang="en-US" smtClean="0"/>
              <a:pPr/>
              <a:t>6/5/2014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2007289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B9538-6F63-4C0B-916D-ED3F4E0A1B28}" type="datetime1">
              <a:rPr lang="en-US" smtClean="0"/>
              <a:pPr/>
              <a:t>6/5/2014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0484519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F15BF-7116-4A9E-8022-5A2DC937F971}" type="datetime1">
              <a:rPr lang="en-US" smtClean="0"/>
              <a:pPr/>
              <a:t>6/5/2014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950725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961368" y="0"/>
            <a:ext cx="7922736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5612" y="1701800"/>
            <a:ext cx="3351927" cy="2844800"/>
          </a:xfrm>
        </p:spPr>
        <p:txBody>
          <a:bodyPr anchor="b">
            <a:normAutofit/>
          </a:bodyPr>
          <a:lstStyle>
            <a:lvl1pPr algn="l">
              <a:defRPr sz="20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9236" y="482600"/>
            <a:ext cx="6805427" cy="5892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5612" y="4648200"/>
            <a:ext cx="3351927" cy="17272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8DC91-5A3B-40CE-8C1D-279A8EF6E008}" type="datetime1">
              <a:rPr lang="en-US" smtClean="0"/>
              <a:pPr/>
              <a:t>6/5/2014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8911093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082258" y="0"/>
            <a:ext cx="802431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7765" y="4800600"/>
            <a:ext cx="7313295" cy="762000"/>
          </a:xfrm>
        </p:spPr>
        <p:txBody>
          <a:bodyPr anchor="b">
            <a:normAutofit/>
          </a:bodyPr>
          <a:lstStyle>
            <a:lvl1pPr algn="l">
              <a:defRPr sz="20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37765" y="279401"/>
            <a:ext cx="7313295" cy="4448175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7765" y="5562600"/>
            <a:ext cx="7313295" cy="8128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7C20A-B94A-4E20-B4B2-88A7825AE904}" type="datetime1">
              <a:rPr lang="en-US" smtClean="0"/>
              <a:pPr/>
              <a:t>6/5/2014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2137259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CA53D-4C84-40AA-983E-A1E818A7FEFC}" type="datetime1">
              <a:rPr lang="en-US" smtClean="0"/>
              <a:pPr/>
              <a:t>6/5/2014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1761983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52633" y="274638"/>
            <a:ext cx="1422030" cy="589756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7309" y="274638"/>
            <a:ext cx="8532178" cy="589756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2FCEE-AE66-4EAB-9C04-97F8A56A6354}" type="datetime1">
              <a:rPr lang="en-US" smtClean="0"/>
              <a:pPr/>
              <a:t>6/5/2014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2369152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620" y="0"/>
            <a:ext cx="12188952" cy="6858000"/>
            <a:chOff x="1620" y="0"/>
            <a:chExt cx="12188952" cy="6858000"/>
          </a:xfrm>
        </p:grpSpPr>
        <p:sp>
          <p:nvSpPr>
            <p:cNvPr id="10" name="Rectangle 9"/>
            <p:cNvSpPr/>
            <p:nvPr/>
          </p:nvSpPr>
          <p:spPr>
            <a:xfrm>
              <a:off x="1620" y="0"/>
              <a:ext cx="12188952" cy="685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58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algn="ctr"/>
              <a:endParaRPr/>
            </a:p>
          </p:txBody>
        </p:sp>
        <p:sp>
          <p:nvSpPr>
            <p:cNvPr id="8" name="Rectangle 7"/>
            <p:cNvSpPr/>
            <p:nvPr/>
          </p:nvSpPr>
          <p:spPr>
            <a:xfrm>
              <a:off x="304721" y="0"/>
              <a:ext cx="11579384" cy="68580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algn="ctr"/>
              <a:endParaRPr/>
            </a:p>
          </p:txBody>
        </p:sp>
      </p:grp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17309" y="6400801"/>
            <a:ext cx="2742486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l">
              <a:defRPr sz="12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fld id="{859468AF-EFCF-4AAD-ACF4-3BA83EC4AF4E}" type="datetime1">
              <a:rPr lang="en-US" smtClean="0"/>
              <a:pPr/>
              <a:t>6/5/2014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07842" y="6400801"/>
            <a:ext cx="6216301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ctr">
              <a:defRPr sz="12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7146" y="6400801"/>
            <a:ext cx="1107518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r">
              <a:defRPr sz="12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7309" y="1701800"/>
            <a:ext cx="10157354" cy="44704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1397000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="" xmlns:p14="http://schemas.microsoft.com/office/powerpoint/2010/main" val="2060187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l" defTabSz="1218987" rtl="0" eaLnBrk="1" latinLnBrk="0" hangingPunct="1">
        <a:lnSpc>
          <a:spcPct val="85000"/>
        </a:lnSpc>
        <a:spcBef>
          <a:spcPct val="0"/>
        </a:spcBef>
        <a:buNone/>
        <a:tabLst/>
        <a:defRPr sz="4400" b="0" kern="1200" cap="none" baseline="0">
          <a:solidFill>
            <a:schemeClr val="accent2"/>
          </a:solidFill>
          <a:effectLst/>
          <a:latin typeface="+mj-lt"/>
          <a:ea typeface="+mj-ea"/>
          <a:cs typeface="+mj-cs"/>
        </a:defRPr>
      </a:lvl1pPr>
    </p:titleStyle>
    <p:bodyStyle>
      <a:lvl1pPr marL="304747" indent="-304747" algn="l" defTabSz="1218987" rtl="0" eaLnBrk="1" latinLnBrk="0" hangingPunct="1">
        <a:lnSpc>
          <a:spcPct val="95000"/>
        </a:lnSpc>
        <a:spcBef>
          <a:spcPts val="1866"/>
        </a:spcBef>
        <a:buClr>
          <a:schemeClr val="accent6">
            <a:lumMod val="75000"/>
          </a:schemeClr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31392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75000"/>
          </a:schemeClr>
        </a:buClr>
        <a:buSzPct val="100000"/>
        <a:buFont typeface="Century Gothic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58037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75000"/>
          </a:schemeClr>
        </a:buClr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584683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75000"/>
          </a:schemeClr>
        </a:buClr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11328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75000"/>
          </a:schemeClr>
        </a:buClr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437973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75000"/>
          </a:schemeClr>
        </a:buClr>
        <a:buSzPct val="90000"/>
        <a:buFont typeface="Century Gothic" pitchFamily="34" charset="0"/>
        <a:buChar char="–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6pPr>
      <a:lvl7pPr marL="2864619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75000"/>
          </a:schemeClr>
        </a:buClr>
        <a:buSzPct val="90000"/>
        <a:buFont typeface="Century Gothic" pitchFamily="34" charset="0"/>
        <a:buChar char="–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7pPr>
      <a:lvl8pPr marL="3291264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75000"/>
          </a:schemeClr>
        </a:buClr>
        <a:buSzPct val="90000"/>
        <a:buFont typeface="Century Gothic" pitchFamily="34" charset="0"/>
        <a:buChar char="–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8pPr>
      <a:lvl9pPr marL="3778859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75000"/>
          </a:schemeClr>
        </a:buClr>
        <a:buSzPct val="90000"/>
        <a:buFont typeface="Century Gothic" pitchFamily="34" charset="0"/>
        <a:buChar char="–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://pramogos.delfi.lt/music/muzikine-premjera-anyksciu-silelio-eilemis-uzdainave-liudni-slibinai-abaranauskas-isvirstu-is-koto.d?id=59642635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lt-LT" sz="8800" b="1" dirty="0" smtClean="0"/>
              <a:t>Atsakymai</a:t>
            </a:r>
            <a:endParaRPr lang="en-US" sz="8800" b="1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b="1" dirty="0" smtClean="0"/>
              <a:t>Literatūrinė viktorina</a:t>
            </a:r>
            <a:endParaRPr lang="en-US" b="1" dirty="0"/>
          </a:p>
        </p:txBody>
      </p:sp>
    </p:spTree>
    <p:extLst>
      <p:ext uri="{BB962C8B-B14F-4D97-AF65-F5344CB8AC3E}">
        <p14:creationId xmlns="" xmlns:p14="http://schemas.microsoft.com/office/powerpoint/2010/main" val="16898878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17309" y="76200"/>
            <a:ext cx="4619913" cy="6138882"/>
          </a:xfrm>
        </p:spPr>
        <p:txBody>
          <a:bodyPr>
            <a:normAutofit fontScale="90000"/>
          </a:bodyPr>
          <a:lstStyle/>
          <a:p>
            <a:r>
              <a:rPr lang="lt-LT" b="1" dirty="0" smtClean="0">
                <a:solidFill>
                  <a:schemeClr val="accent1">
                    <a:lumMod val="75000"/>
                  </a:schemeClr>
                </a:solidFill>
              </a:rPr>
              <a:t>1 klausimas</a:t>
            </a:r>
            <a:br>
              <a:rPr lang="lt-LT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lt-LT" b="1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lt-LT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lt-LT" b="1" dirty="0" smtClean="0">
                <a:solidFill>
                  <a:schemeClr val="accent1">
                    <a:lumMod val="75000"/>
                  </a:schemeClr>
                </a:solidFill>
              </a:rPr>
              <a:t>A. „Sizifas“</a:t>
            </a:r>
            <a:br>
              <a:rPr lang="lt-LT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lt-LT" b="1" dirty="0" smtClean="0">
                <a:solidFill>
                  <a:schemeClr val="accent1">
                    <a:lumMod val="75000"/>
                  </a:schemeClr>
                </a:solidFill>
              </a:rPr>
              <a:t>C. Mito esmė – ritinti akmenį į kalną, akmuo vėl nukrenta atgal...</a:t>
            </a:r>
            <a:r>
              <a:rPr lang="pt-BR" i="1" dirty="0" smtClean="0"/>
              <a:t> Sizifo</a:t>
            </a:r>
            <a:r>
              <a:rPr lang="pt-BR" dirty="0" smtClean="0"/>
              <a:t> darbas - sunkus, nepabaigiamas ir beprasmis darbas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242" name="Picture 2" descr="C:\Users\benas\Desktop\uniformos\250px-Sisyphus_by_von_Stuck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08660" y="642918"/>
            <a:ext cx="4470424" cy="52572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1403" y="76200"/>
            <a:ext cx="6323259" cy="5781692"/>
          </a:xfrm>
        </p:spPr>
        <p:txBody>
          <a:bodyPr>
            <a:normAutofit/>
          </a:bodyPr>
          <a:lstStyle/>
          <a:p>
            <a:r>
              <a:rPr lang="lt-LT" b="1" dirty="0" smtClean="0"/>
              <a:t>2 klausimas</a:t>
            </a:r>
            <a:br>
              <a:rPr lang="lt-LT" b="1" dirty="0" smtClean="0"/>
            </a:br>
            <a:r>
              <a:rPr lang="lt-LT" b="1" dirty="0" smtClean="0"/>
              <a:t/>
            </a:r>
            <a:br>
              <a:rPr lang="lt-LT" b="1" dirty="0" smtClean="0"/>
            </a:br>
            <a:r>
              <a:rPr lang="lt-LT" b="1" dirty="0" smtClean="0"/>
              <a:t/>
            </a:r>
            <a:br>
              <a:rPr lang="lt-LT" b="1" dirty="0" smtClean="0"/>
            </a:br>
            <a:r>
              <a:rPr lang="lt-LT" b="1" dirty="0" smtClean="0"/>
              <a:t> Realizmas</a:t>
            </a:r>
            <a:br>
              <a:rPr lang="lt-LT" b="1" dirty="0" smtClean="0"/>
            </a:br>
            <a:endParaRPr lang="en-US" b="1" dirty="0"/>
          </a:p>
        </p:txBody>
      </p:sp>
      <p:pic>
        <p:nvPicPr>
          <p:cNvPr id="1026" name="Picture 2" descr="C:\Users\benas\Desktop\uniformos\Žemaitė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65190" y="1571612"/>
            <a:ext cx="2901696" cy="36088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299532194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lt-LT" b="1" dirty="0" smtClean="0"/>
              <a:t>M.Pečkauskaitė, </a:t>
            </a:r>
            <a:r>
              <a:rPr lang="lt-LT" dirty="0" smtClean="0"/>
              <a:t>Šatrijos Ragana, mokytoja, bitininkė, ,,Sename dvare”</a:t>
            </a:r>
            <a:endParaRPr lang="lt-LT" b="1" dirty="0" smtClean="0"/>
          </a:p>
          <a:p>
            <a:pPr>
              <a:lnSpc>
                <a:spcPct val="90000"/>
              </a:lnSpc>
            </a:pPr>
            <a:r>
              <a:rPr lang="lt-LT" b="1" dirty="0" smtClean="0"/>
              <a:t>J.Mačiulis, </a:t>
            </a:r>
            <a:r>
              <a:rPr lang="lt-LT" dirty="0" smtClean="0"/>
              <a:t>Maironis, kunigas, ,,Trakų pilis”, </a:t>
            </a:r>
            <a:endParaRPr lang="lt-LT" b="1" dirty="0" smtClean="0"/>
          </a:p>
          <a:p>
            <a:pPr>
              <a:lnSpc>
                <a:spcPct val="90000"/>
              </a:lnSpc>
            </a:pPr>
            <a:r>
              <a:rPr lang="lt-LT" b="1" dirty="0" smtClean="0"/>
              <a:t>A.Baranauskas, </a:t>
            </a:r>
            <a:r>
              <a:rPr lang="lt-LT" dirty="0" err="1" smtClean="0"/>
              <a:t>Jurkštas</a:t>
            </a:r>
            <a:r>
              <a:rPr lang="lt-LT" dirty="0" smtClean="0"/>
              <a:t> </a:t>
            </a:r>
            <a:r>
              <a:rPr lang="lt-LT" dirty="0" err="1" smtClean="0"/>
              <a:t>Smalaūsis</a:t>
            </a:r>
            <a:r>
              <a:rPr lang="lt-LT" dirty="0" smtClean="0"/>
              <a:t>, vyskupas, ,,,Anykščių šilelis”</a:t>
            </a:r>
            <a:endParaRPr lang="lt-LT" b="1" dirty="0" smtClean="0"/>
          </a:p>
          <a:p>
            <a:pPr>
              <a:lnSpc>
                <a:spcPct val="90000"/>
              </a:lnSpc>
            </a:pPr>
            <a:r>
              <a:rPr lang="lt-LT" b="1" dirty="0" smtClean="0"/>
              <a:t>J. Žymantienė.</a:t>
            </a:r>
            <a:r>
              <a:rPr lang="lt-LT" dirty="0" smtClean="0"/>
              <a:t> Žemaitė, namų šeimininkė, ,,Marti”.</a:t>
            </a:r>
            <a:endParaRPr lang="lt-LT" b="1" dirty="0" smtClean="0"/>
          </a:p>
          <a:p>
            <a:pPr>
              <a:lnSpc>
                <a:spcPct val="90000"/>
              </a:lnSpc>
              <a:buNone/>
            </a:pPr>
            <a:endParaRPr lang="en-US" dirty="0" smtClean="0"/>
          </a:p>
          <a:p>
            <a:endParaRPr lang="lt-LT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3 klausimas (3 taškai)</a:t>
            </a:r>
            <a:endParaRPr lang="lt-LT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2852734"/>
          </a:xfrm>
        </p:spPr>
        <p:txBody>
          <a:bodyPr>
            <a:normAutofit fontScale="90000"/>
          </a:bodyPr>
          <a:lstStyle/>
          <a:p>
            <a:r>
              <a:rPr lang="lt-LT" b="1" dirty="0" smtClean="0">
                <a:solidFill>
                  <a:schemeClr val="accent6">
                    <a:lumMod val="75000"/>
                  </a:schemeClr>
                </a:solidFill>
              </a:rPr>
              <a:t>4 klausimas</a:t>
            </a:r>
            <a:br>
              <a:rPr lang="lt-LT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lt-LT" b="1" dirty="0" smtClean="0">
                <a:solidFill>
                  <a:schemeClr val="accent6">
                    <a:lumMod val="75000"/>
                  </a:schemeClr>
                </a:solidFill>
              </a:rPr>
              <a:t>Jonas Biliūnas ir jo Laimės žiburys (yra kūrinys „Laimės žiburys“), o čia jo antkapinis paminklas Anykščiuose.</a:t>
            </a:r>
            <a:br>
              <a:rPr lang="lt-LT" b="1" dirty="0" smtClean="0">
                <a:solidFill>
                  <a:schemeClr val="accent6">
                    <a:lumMod val="75000"/>
                  </a:schemeClr>
                </a:solidFill>
              </a:rPr>
            </a:br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2050" name="Picture 2" descr="C:\Users\benas\Desktop\uniformos\J.Biliuna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36628" y="2571744"/>
            <a:ext cx="4307291" cy="29289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 descr="C:\Users\benas\Desktop\uniformos\12112129259714_laimes zibury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23238" y="3259152"/>
            <a:ext cx="2214578" cy="33378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299532194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5977235" cy="6496072"/>
          </a:xfrm>
        </p:spPr>
        <p:txBody>
          <a:bodyPr/>
          <a:lstStyle/>
          <a:p>
            <a:r>
              <a:rPr lang="lt-LT" b="1" dirty="0" smtClean="0"/>
              <a:t>5 klausimas</a:t>
            </a:r>
            <a:br>
              <a:rPr lang="lt-LT" b="1" dirty="0" smtClean="0"/>
            </a:br>
            <a:r>
              <a:rPr lang="lt-LT" b="1" dirty="0" smtClean="0"/>
              <a:t/>
            </a:r>
            <a:br>
              <a:rPr lang="lt-LT" b="1" dirty="0" smtClean="0"/>
            </a:br>
            <a:r>
              <a:rPr lang="lt-LT" b="1" dirty="0" smtClean="0"/>
              <a:t>A. Jonas Mačiulis</a:t>
            </a:r>
            <a:br>
              <a:rPr lang="lt-LT" b="1" dirty="0" smtClean="0"/>
            </a:br>
            <a:r>
              <a:rPr lang="lt-LT" b="1" dirty="0" smtClean="0"/>
              <a:t>B. Romantizmas</a:t>
            </a:r>
            <a:br>
              <a:rPr lang="lt-LT" b="1" dirty="0" smtClean="0"/>
            </a:br>
            <a:r>
              <a:rPr lang="lt-LT" b="1" dirty="0" smtClean="0"/>
              <a:t>C. Rinkinys „Pavasario balsai“</a:t>
            </a:r>
            <a:endParaRPr lang="en-US" b="1" dirty="0"/>
          </a:p>
        </p:txBody>
      </p:sp>
      <p:pic>
        <p:nvPicPr>
          <p:cNvPr id="4098" name="Picture 2" descr="C:\Users\benas\Desktop\uniformos\maironis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94676" y="642918"/>
            <a:ext cx="2573036" cy="38242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299532194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3619781" cy="5638816"/>
          </a:xfrm>
        </p:spPr>
        <p:txBody>
          <a:bodyPr>
            <a:normAutofit fontScale="90000"/>
          </a:bodyPr>
          <a:lstStyle/>
          <a:p>
            <a:r>
              <a:rPr lang="lt-LT" b="1" dirty="0" smtClean="0">
                <a:solidFill>
                  <a:schemeClr val="accent2">
                    <a:lumMod val="75000"/>
                  </a:schemeClr>
                </a:solidFill>
              </a:rPr>
              <a:t>6 klausimas</a:t>
            </a:r>
            <a:br>
              <a:rPr lang="lt-LT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lt-LT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lt-LT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lt-LT" b="1" dirty="0" smtClean="0">
                <a:solidFill>
                  <a:schemeClr val="accent2">
                    <a:lumMod val="75000"/>
                  </a:schemeClr>
                </a:solidFill>
              </a:rPr>
              <a:t>A. Martyno Mažvydo „Katekizmas“</a:t>
            </a:r>
            <a:br>
              <a:rPr lang="lt-LT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lt-LT" b="1" dirty="0" smtClean="0">
                <a:solidFill>
                  <a:schemeClr val="accent2">
                    <a:lumMod val="75000"/>
                  </a:schemeClr>
                </a:solidFill>
              </a:rPr>
              <a:t>B. 1547 m. Karaliaučiuje</a:t>
            </a:r>
            <a:br>
              <a:rPr lang="lt-LT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lt-LT" b="1" dirty="0" smtClean="0">
                <a:solidFill>
                  <a:schemeClr val="accent2">
                    <a:lumMod val="75000"/>
                  </a:schemeClr>
                </a:solidFill>
              </a:rPr>
              <a:t>C. Vilniaus universiteto bibliotekoje</a:t>
            </a:r>
            <a:br>
              <a:rPr lang="lt-LT" b="1" dirty="0" smtClean="0">
                <a:solidFill>
                  <a:schemeClr val="accent2">
                    <a:lumMod val="75000"/>
                  </a:schemeClr>
                </a:solidFill>
              </a:rPr>
            </a:br>
            <a:endParaRPr lang="en-US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6146" name="Picture 2" descr="C:\Users\benas\Desktop\uniformos\vilniaus-universiteto-bibliotekoje-saugomas-vertingu-knygu-lobynas-4f744f0da37c6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37090" y="1142984"/>
            <a:ext cx="6769796" cy="4470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99532194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C:\Users\Ieva\Desktop\Vaizganta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295881" y="0"/>
            <a:ext cx="1892944" cy="2889806"/>
          </a:xfrm>
          <a:prstGeom prst="rect">
            <a:avLst/>
          </a:prstGeom>
          <a:noFill/>
        </p:spPr>
      </p:pic>
      <p:pic>
        <p:nvPicPr>
          <p:cNvPr id="7" name="Picture 5" descr="C:\Users\Ieva\Desktop\satrijaR3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82044" y="0"/>
            <a:ext cx="2097384" cy="4149080"/>
          </a:xfrm>
          <a:prstGeom prst="rect">
            <a:avLst/>
          </a:prstGeom>
          <a:noFill/>
        </p:spPr>
      </p:pic>
      <p:pic>
        <p:nvPicPr>
          <p:cNvPr id="9" name="Picture 4" descr="C:\Users\Ieva\Desktop\Vincas-Kreve-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371461" y="2996952"/>
            <a:ext cx="1817364" cy="244445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8268" y="0"/>
            <a:ext cx="5760640" cy="6741368"/>
          </a:xfrm>
        </p:spPr>
        <p:txBody>
          <a:bodyPr>
            <a:normAutofit fontScale="90000"/>
          </a:bodyPr>
          <a:lstStyle/>
          <a:p>
            <a:r>
              <a:rPr lang="lt-LT" b="1" dirty="0" smtClean="0">
                <a:solidFill>
                  <a:srgbClr val="00B050"/>
                </a:solidFill>
              </a:rPr>
              <a:t>7 klausimas</a:t>
            </a:r>
            <a:br>
              <a:rPr lang="lt-LT" b="1" dirty="0" smtClean="0">
                <a:solidFill>
                  <a:srgbClr val="00B050"/>
                </a:solidFill>
              </a:rPr>
            </a:br>
            <a:r>
              <a:rPr lang="lt-LT" b="1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lt-LT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lt-LT" b="1" dirty="0" smtClean="0">
                <a:solidFill>
                  <a:schemeClr val="accent6">
                    <a:lumMod val="75000"/>
                  </a:schemeClr>
                </a:solidFill>
              </a:rPr>
              <a:t>Šie žmonės priklauso I </a:t>
            </a:r>
            <a:r>
              <a:rPr lang="lt-LT" b="1" dirty="0" err="1" smtClean="0">
                <a:solidFill>
                  <a:schemeClr val="accent6">
                    <a:lumMod val="75000"/>
                  </a:schemeClr>
                </a:solidFill>
              </a:rPr>
              <a:t>neoromantikų</a:t>
            </a:r>
            <a:r>
              <a:rPr lang="lt-LT" b="1" dirty="0" smtClean="0">
                <a:solidFill>
                  <a:schemeClr val="accent6">
                    <a:lumMod val="75000"/>
                  </a:schemeClr>
                </a:solidFill>
              </a:rPr>
              <a:t> kartai.</a:t>
            </a:r>
            <a:br>
              <a:rPr lang="lt-LT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lt-LT" b="1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lt-LT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lt-LT" b="1" dirty="0" smtClean="0">
                <a:solidFill>
                  <a:schemeClr val="accent6">
                    <a:lumMod val="75000"/>
                  </a:schemeClr>
                </a:solidFill>
              </a:rPr>
              <a:t>Sofija Kymantaitė- Čiurlionienė, </a:t>
            </a:r>
            <a:br>
              <a:rPr lang="lt-LT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lt-LT" b="1" dirty="0" smtClean="0">
                <a:solidFill>
                  <a:schemeClr val="accent6">
                    <a:lumMod val="75000"/>
                  </a:schemeClr>
                </a:solidFill>
              </a:rPr>
              <a:t>J. Tumas –Vaižgantas, Šatrijos Ragana, V. Krėvė –Mickevičius </a:t>
            </a:r>
            <a:endParaRPr lang="en-US" b="1" dirty="0">
              <a:solidFill>
                <a:srgbClr val="00B050"/>
              </a:solidFill>
            </a:endParaRPr>
          </a:p>
        </p:txBody>
      </p:sp>
      <p:pic>
        <p:nvPicPr>
          <p:cNvPr id="5" name="Picture 2" descr="C:\Users\Ieva\Desktop\Ciurlionis-Kymantaite.jpg"/>
          <p:cNvPicPr>
            <a:picLocks noGrp="1" noChangeAspect="1" noChangeArrowheads="1"/>
          </p:cNvPicPr>
          <p:nvPr>
            <p:ph idx="1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2710036" cy="416305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99532194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837828" y="2387600"/>
            <a:ext cx="10157354" cy="4470400"/>
          </a:xfrm>
        </p:spPr>
        <p:txBody>
          <a:bodyPr>
            <a:normAutofit/>
          </a:bodyPr>
          <a:lstStyle/>
          <a:p>
            <a:r>
              <a:rPr lang="lt-LT" b="1" dirty="0" smtClean="0"/>
              <a:t>1 grupės žodžiai</a:t>
            </a:r>
          </a:p>
          <a:p>
            <a:r>
              <a:rPr lang="lt-LT" dirty="0" smtClean="0"/>
              <a:t>,,Nusikaltimas ir bausmė”, ,,Ubagas”</a:t>
            </a:r>
          </a:p>
          <a:p>
            <a:r>
              <a:rPr lang="lt-LT" b="1" dirty="0" smtClean="0"/>
              <a:t>2 grupės žodžiai</a:t>
            </a:r>
          </a:p>
          <a:p>
            <a:r>
              <a:rPr lang="lt-LT" dirty="0" smtClean="0"/>
              <a:t>Mykoliukas ir </a:t>
            </a:r>
            <a:r>
              <a:rPr lang="lt-LT" dirty="0" err="1" smtClean="0"/>
              <a:t>Severiutė</a:t>
            </a:r>
            <a:r>
              <a:rPr lang="lt-LT" dirty="0" smtClean="0"/>
              <a:t>, </a:t>
            </a:r>
            <a:r>
              <a:rPr lang="lt-LT" dirty="0" smtClean="0"/>
              <a:t>,,Marti”</a:t>
            </a:r>
            <a:endParaRPr lang="lt-LT" dirty="0" smtClean="0"/>
          </a:p>
          <a:p>
            <a:r>
              <a:rPr lang="lt-LT" b="1" dirty="0" smtClean="0"/>
              <a:t>3 grupės žodžiai</a:t>
            </a:r>
          </a:p>
          <a:p>
            <a:r>
              <a:rPr lang="lt-LT" dirty="0" smtClean="0"/>
              <a:t> </a:t>
            </a:r>
            <a:r>
              <a:rPr lang="lt-LT" dirty="0" err="1" smtClean="0"/>
              <a:t>Bičiuolis</a:t>
            </a:r>
            <a:r>
              <a:rPr lang="lt-LT" dirty="0" smtClean="0"/>
              <a:t>, ,,Napoleonu norėjau būti”</a:t>
            </a:r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xfrm>
            <a:off x="1053852" y="1268760"/>
            <a:ext cx="10157354" cy="1397000"/>
          </a:xfrm>
        </p:spPr>
        <p:txBody>
          <a:bodyPr>
            <a:normAutofit fontScale="90000"/>
          </a:bodyPr>
          <a:lstStyle/>
          <a:p>
            <a:r>
              <a:rPr lang="lt-LT" b="1" dirty="0" smtClean="0"/>
              <a:t>8 klausimas</a:t>
            </a:r>
            <a:br>
              <a:rPr lang="lt-LT" b="1" dirty="0" smtClean="0"/>
            </a:br>
            <a:r>
              <a:rPr lang="lt-LT" b="1" dirty="0" smtClean="0"/>
              <a:t>Literatūrinis ,,Pasakyk kitaip”</a:t>
            </a:r>
            <a:br>
              <a:rPr lang="lt-LT" b="1" dirty="0" smtClean="0"/>
            </a:br>
            <a:r>
              <a:rPr lang="lt-LT" b="1" dirty="0" smtClean="0"/>
              <a:t>(2 taškai) </a:t>
            </a:r>
            <a:r>
              <a:rPr lang="lt-LT" dirty="0" smtClean="0"/>
              <a:t/>
            </a:r>
            <a:br>
              <a:rPr lang="lt-LT" dirty="0" smtClean="0"/>
            </a:br>
            <a:endParaRPr lang="lt-LT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Users\benas\Desktop\uniformos\2760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38428" y="3641551"/>
            <a:ext cx="4762500" cy="3171825"/>
          </a:xfrm>
          <a:prstGeom prst="rect">
            <a:avLst/>
          </a:prstGeom>
          <a:noFill/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93686" y="3286124"/>
            <a:ext cx="6262987" cy="2584456"/>
          </a:xfrm>
        </p:spPr>
        <p:txBody>
          <a:bodyPr>
            <a:normAutofit/>
          </a:bodyPr>
          <a:lstStyle/>
          <a:p>
            <a:endParaRPr lang="en-US" sz="3600" b="1" i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49796" y="2564904"/>
            <a:ext cx="10157354" cy="2138354"/>
          </a:xfrm>
        </p:spPr>
        <p:txBody>
          <a:bodyPr>
            <a:normAutofit fontScale="90000"/>
          </a:bodyPr>
          <a:lstStyle/>
          <a:p>
            <a:r>
              <a:rPr lang="lt-LT" b="1" dirty="0" smtClean="0">
                <a:solidFill>
                  <a:schemeClr val="accent2">
                    <a:lumMod val="75000"/>
                  </a:schemeClr>
                </a:solidFill>
              </a:rPr>
              <a:t>9 klausimas</a:t>
            </a:r>
            <a:br>
              <a:rPr lang="lt-LT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lt-LT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lt-LT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lt-LT" b="1" dirty="0" smtClean="0">
                <a:solidFill>
                  <a:schemeClr val="accent2">
                    <a:lumMod val="75000"/>
                  </a:schemeClr>
                </a:solidFill>
              </a:rPr>
              <a:t>A. Liūdna pasaka (J. Biliūnas)</a:t>
            </a:r>
            <a:br>
              <a:rPr lang="lt-LT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lt-LT" b="1" dirty="0" smtClean="0">
                <a:solidFill>
                  <a:schemeClr val="accent2">
                    <a:lumMod val="75000"/>
                  </a:schemeClr>
                </a:solidFill>
              </a:rPr>
              <a:t>B. ,,Vagis” (J. Biliūnas)</a:t>
            </a:r>
            <a:br>
              <a:rPr lang="lt-LT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lt-LT" b="1" dirty="0" smtClean="0">
                <a:solidFill>
                  <a:schemeClr val="accent2">
                    <a:lumMod val="75000"/>
                  </a:schemeClr>
                </a:solidFill>
              </a:rPr>
              <a:t>C. ,,Gražu, gražiau, gražiausia” (V. </a:t>
            </a:r>
            <a:r>
              <a:rPr lang="lt-LT" b="1" dirty="0" smtClean="0">
                <a:solidFill>
                  <a:schemeClr val="accent2">
                    <a:lumMod val="75000"/>
                  </a:schemeClr>
                </a:solidFill>
              </a:rPr>
              <a:t>Kudirka</a:t>
            </a:r>
            <a:r>
              <a:rPr lang="lt-LT" b="1" dirty="0" smtClean="0">
                <a:solidFill>
                  <a:schemeClr val="accent2">
                    <a:lumMod val="75000"/>
                  </a:schemeClr>
                </a:solidFill>
              </a:rPr>
              <a:t>)</a:t>
            </a:r>
            <a:br>
              <a:rPr lang="lt-LT" b="1" dirty="0" smtClean="0">
                <a:solidFill>
                  <a:schemeClr val="accent2">
                    <a:lumMod val="75000"/>
                  </a:schemeClr>
                </a:solidFill>
              </a:rPr>
            </a:br>
            <a:endParaRPr lang="en-US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1629916" y="1844824"/>
            <a:ext cx="10157354" cy="4470400"/>
          </a:xfrm>
        </p:spPr>
        <p:txBody>
          <a:bodyPr>
            <a:normAutofit/>
          </a:bodyPr>
          <a:lstStyle/>
          <a:p>
            <a:endParaRPr lang="lt-LT" dirty="0" smtClean="0"/>
          </a:p>
          <a:p>
            <a:endParaRPr lang="lt-LT" dirty="0" smtClean="0"/>
          </a:p>
          <a:p>
            <a:r>
              <a:rPr lang="lt-LT" dirty="0" smtClean="0"/>
              <a:t>1 K. Donelaitis poema ,,Metai”</a:t>
            </a:r>
          </a:p>
          <a:p>
            <a:r>
              <a:rPr lang="lt-LT" dirty="0" smtClean="0"/>
              <a:t>2. J. </a:t>
            </a:r>
            <a:r>
              <a:rPr lang="lt-LT" dirty="0" err="1" smtClean="0"/>
              <a:t>Biliūnas,,Liūdna</a:t>
            </a:r>
            <a:r>
              <a:rPr lang="lt-LT" dirty="0" smtClean="0"/>
              <a:t> pasaka”</a:t>
            </a:r>
          </a:p>
          <a:p>
            <a:r>
              <a:rPr lang="lt-LT" dirty="0" smtClean="0"/>
              <a:t>3. Vaižgantas ,,Dėdės ir dėdienės”</a:t>
            </a:r>
          </a:p>
          <a:p>
            <a:r>
              <a:rPr lang="lt-LT" dirty="0" smtClean="0"/>
              <a:t>4. J. Biliūnas ,,Lazda”</a:t>
            </a:r>
          </a:p>
          <a:p>
            <a:endParaRPr lang="lt-LT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xfrm>
            <a:off x="7030516" y="1772816"/>
            <a:ext cx="4752528" cy="2160240"/>
          </a:xfrm>
        </p:spPr>
        <p:txBody>
          <a:bodyPr>
            <a:normAutofit fontScale="90000"/>
          </a:bodyPr>
          <a:lstStyle/>
          <a:p>
            <a:r>
              <a:rPr lang="lt-LT" b="1" dirty="0" smtClean="0"/>
              <a:t>10 klausimas</a:t>
            </a:r>
            <a:br>
              <a:rPr lang="lt-LT" b="1" dirty="0" smtClean="0"/>
            </a:br>
            <a:r>
              <a:rPr lang="lt-LT" b="1" dirty="0" smtClean="0"/>
              <a:t/>
            </a:r>
            <a:br>
              <a:rPr lang="lt-LT" b="1" dirty="0" smtClean="0"/>
            </a:br>
            <a:r>
              <a:rPr lang="lt-LT" b="1" dirty="0" smtClean="0"/>
              <a:t> Įvardinkite tris kūrinius, susijusius su baudžiavos laikotarpiu.</a:t>
            </a:r>
            <a:endParaRPr lang="lt-LT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65125" y="76200"/>
            <a:ext cx="5429288" cy="4638684"/>
          </a:xfrm>
        </p:spPr>
        <p:txBody>
          <a:bodyPr>
            <a:normAutofit/>
          </a:bodyPr>
          <a:lstStyle/>
          <a:p>
            <a:r>
              <a:rPr lang="lt-LT" b="1" dirty="0" smtClean="0">
                <a:solidFill>
                  <a:schemeClr val="accent1">
                    <a:lumMod val="75000"/>
                  </a:schemeClr>
                </a:solidFill>
              </a:rPr>
              <a:t>11klausimas</a:t>
            </a:r>
            <a:br>
              <a:rPr lang="lt-LT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lt-LT" b="1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lt-LT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lt-LT" b="1" dirty="0" smtClean="0">
                <a:solidFill>
                  <a:schemeClr val="accent1">
                    <a:lumMod val="75000"/>
                  </a:schemeClr>
                </a:solidFill>
              </a:rPr>
              <a:t>A. Kristijonas Donelaitis</a:t>
            </a:r>
            <a:br>
              <a:rPr lang="lt-LT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lt-LT" b="1" dirty="0" smtClean="0">
                <a:solidFill>
                  <a:schemeClr val="accent1">
                    <a:lumMod val="75000"/>
                  </a:schemeClr>
                </a:solidFill>
              </a:rPr>
              <a:t>B. Poema „Metai“</a:t>
            </a:r>
            <a:br>
              <a:rPr lang="lt-LT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lt-LT" b="1" dirty="0" smtClean="0">
                <a:solidFill>
                  <a:schemeClr val="accent1">
                    <a:lumMod val="75000"/>
                  </a:schemeClr>
                </a:solidFill>
              </a:rPr>
              <a:t>C. Hegzametras</a:t>
            </a:r>
            <a:br>
              <a:rPr lang="lt-LT" b="1" dirty="0" smtClean="0">
                <a:solidFill>
                  <a:schemeClr val="accent1">
                    <a:lumMod val="75000"/>
                  </a:schemeClr>
                </a:solidFill>
              </a:rPr>
            </a:b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3314" name="Picture 2" descr="C:\Users\benas\Desktop\uniformos\rodyklė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54452" y="2996952"/>
            <a:ext cx="3347511" cy="36433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315" name="Picture 3" descr="C:\Users\benas\Desktop\uniformos\nemunas_636_9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23304" y="214290"/>
            <a:ext cx="3220679" cy="31638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598102" y="2967335"/>
            <a:ext cx="699262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lt-LT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Muzikiniai klausimai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2995610"/>
          </a:xfrm>
        </p:spPr>
        <p:txBody>
          <a:bodyPr/>
          <a:lstStyle/>
          <a:p>
            <a:r>
              <a:rPr lang="lt-LT" b="1" dirty="0" smtClean="0">
                <a:solidFill>
                  <a:srgbClr val="FF0000"/>
                </a:solidFill>
              </a:rPr>
              <a:t>12 klausimas</a:t>
            </a:r>
            <a:br>
              <a:rPr lang="lt-LT" b="1" dirty="0" smtClean="0">
                <a:solidFill>
                  <a:srgbClr val="FF0000"/>
                </a:solidFill>
              </a:rPr>
            </a:br>
            <a:r>
              <a:rPr lang="lt-LT" b="1" dirty="0" smtClean="0">
                <a:solidFill>
                  <a:srgbClr val="FF0000"/>
                </a:solidFill>
              </a:rPr>
              <a:t>Skaito Marijonas Mikutavičius</a:t>
            </a:r>
            <a:br>
              <a:rPr lang="lt-LT" b="1" dirty="0" smtClean="0">
                <a:solidFill>
                  <a:srgbClr val="FF0000"/>
                </a:solidFill>
              </a:rPr>
            </a:br>
            <a:r>
              <a:rPr lang="lt-LT" b="1" dirty="0" smtClean="0">
                <a:solidFill>
                  <a:srgbClr val="FF0000"/>
                </a:solidFill>
              </a:rPr>
              <a:t>Eilės Maironio</a:t>
            </a:r>
            <a:br>
              <a:rPr lang="lt-LT" b="1" dirty="0" smtClean="0">
                <a:solidFill>
                  <a:srgbClr val="FF0000"/>
                </a:solidFill>
              </a:rPr>
            </a:b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hlinkClick r:id="rId2"/>
              </a:rPr>
              <a:t>Daina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1852602"/>
          </a:xfrm>
        </p:spPr>
        <p:txBody>
          <a:bodyPr>
            <a:normAutofit/>
          </a:bodyPr>
          <a:lstStyle/>
          <a:p>
            <a:r>
              <a:rPr lang="lt-LT" b="1" dirty="0" smtClean="0"/>
              <a:t>13 klausimas</a:t>
            </a:r>
            <a:br>
              <a:rPr lang="lt-LT" b="1" dirty="0" smtClean="0"/>
            </a:br>
            <a:r>
              <a:rPr lang="lt-LT" b="1" dirty="0" smtClean="0"/>
              <a:t>LIŪDNI SLIBINAI dainuoja pagal A. Baranausko „Anykščių šilelį“</a:t>
            </a:r>
            <a:endParaRPr lang="en-US" b="1" dirty="0"/>
          </a:p>
        </p:txBody>
      </p:sp>
      <p:pic>
        <p:nvPicPr>
          <p:cNvPr id="14338" name="Picture 2" descr="C:\Users\benas\Desktop\uniformos\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08594" y="2143116"/>
            <a:ext cx="4500586" cy="34769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1 grupė </a:t>
            </a:r>
          </a:p>
          <a:p>
            <a:pPr>
              <a:buNone/>
            </a:pPr>
            <a:r>
              <a:rPr lang="lt-LT" dirty="0" smtClean="0"/>
              <a:t>,,Kai noriu rimtai dirbu, kai nenoriu, tinginiauju”, ,,Išnyksiu kaip dūmas”</a:t>
            </a:r>
          </a:p>
          <a:p>
            <a:pPr>
              <a:buNone/>
            </a:pPr>
            <a:r>
              <a:rPr lang="lt-LT" dirty="0" smtClean="0"/>
              <a:t>2 grupė</a:t>
            </a:r>
          </a:p>
          <a:p>
            <a:pPr>
              <a:buNone/>
            </a:pPr>
            <a:r>
              <a:rPr lang="lt-LT" dirty="0" smtClean="0"/>
              <a:t>,,Aš norėčiau prikelti ”, ,,Žmonės prigimties yra skirstomi į žemesniuosius ir aukštesniuosius”.</a:t>
            </a:r>
          </a:p>
          <a:p>
            <a:pPr>
              <a:buNone/>
            </a:pPr>
            <a:r>
              <a:rPr lang="lt-LT" dirty="0" smtClean="0"/>
              <a:t>3 grupė</a:t>
            </a:r>
          </a:p>
          <a:p>
            <a:pPr>
              <a:buNone/>
            </a:pPr>
            <a:r>
              <a:rPr lang="lt-LT" dirty="0" smtClean="0"/>
              <a:t>,,Užmigo žemė” ,,Kiek ponų... kokie gražūs. Ar nežinai tamsta, kur mano Petriukas?”</a:t>
            </a:r>
          </a:p>
          <a:p>
            <a:pPr>
              <a:buNone/>
            </a:pPr>
            <a:endParaRPr lang="lt-LT" dirty="0" smtClean="0"/>
          </a:p>
          <a:p>
            <a:pPr>
              <a:buNone/>
            </a:pPr>
            <a:endParaRPr lang="lt-LT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>
                <a:solidFill>
                  <a:srgbClr val="00B050"/>
                </a:solidFill>
              </a:rPr>
              <a:t>14 užduotis (2 taškai)  Suvaidink...</a:t>
            </a:r>
            <a:endParaRPr lang="lt-LT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lt-LT" dirty="0" smtClean="0"/>
              <a:t>LG. Klaida. </a:t>
            </a:r>
            <a:r>
              <a:rPr lang="lt-LT" dirty="0" smtClean="0">
                <a:solidFill>
                  <a:srgbClr val="FF0000"/>
                </a:solidFill>
              </a:rPr>
              <a:t>Parašytas eilėraštis ar Maironis? ,,Parašytas” </a:t>
            </a:r>
            <a:r>
              <a:rPr lang="lt-LT" dirty="0" smtClean="0"/>
              <a:t>reikėtų keisti į ,,parašęs”</a:t>
            </a:r>
            <a:endParaRPr lang="lt-LT" dirty="0" smtClean="0">
              <a:solidFill>
                <a:srgbClr val="FF0000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lt-LT" kern="0" dirty="0" smtClean="0"/>
              <a:t>Rašybos klaidos pakeičia sakinio prasmę </a:t>
            </a:r>
            <a:r>
              <a:rPr lang="lt-LT" b="1" kern="0" dirty="0" smtClean="0">
                <a:solidFill>
                  <a:srgbClr val="FF0000"/>
                </a:solidFill>
              </a:rPr>
              <a:t>,,</a:t>
            </a:r>
            <a:r>
              <a:rPr lang="lt-LT" b="1" kern="0" dirty="0" err="1" smtClean="0">
                <a:solidFill>
                  <a:srgbClr val="FF0000"/>
                </a:solidFill>
              </a:rPr>
              <a:t>rymojas</a:t>
            </a:r>
            <a:r>
              <a:rPr lang="lt-LT" b="1" kern="0" dirty="0" smtClean="0">
                <a:solidFill>
                  <a:srgbClr val="FF0000"/>
                </a:solidFill>
              </a:rPr>
              <a:t>” </a:t>
            </a:r>
            <a:r>
              <a:rPr lang="lt-LT" kern="0" dirty="0" smtClean="0"/>
              <a:t>– surimuotas</a:t>
            </a:r>
          </a:p>
          <a:p>
            <a:pPr marL="457200" indent="-457200">
              <a:buFont typeface="+mj-lt"/>
              <a:buAutoNum type="arabicPeriod"/>
            </a:pPr>
            <a:r>
              <a:rPr lang="lt-LT" kern="0" dirty="0" smtClean="0"/>
              <a:t>Persistengta norint pasakyti gražiau. ST. , LG. ,,iš kelmo išspirtas”</a:t>
            </a:r>
          </a:p>
          <a:p>
            <a:pPr marL="457200" indent="-457200">
              <a:buFont typeface="+mj-lt"/>
              <a:buAutoNum type="arabicPeriod"/>
            </a:pPr>
            <a:r>
              <a:rPr lang="lt-LT" kern="0" dirty="0" smtClean="0">
                <a:solidFill>
                  <a:srgbClr val="FF0000"/>
                </a:solidFill>
              </a:rPr>
              <a:t>lyrikos</a:t>
            </a:r>
            <a:r>
              <a:rPr lang="lt-LT" kern="0" dirty="0" smtClean="0"/>
              <a:t> eilėraščių (Sviestas sviestuotas) netinkamas jungtukas </a:t>
            </a:r>
            <a:r>
              <a:rPr lang="lt-LT" kern="0" dirty="0" smtClean="0">
                <a:solidFill>
                  <a:srgbClr val="FF0000"/>
                </a:solidFill>
              </a:rPr>
              <a:t>,,kuris”</a:t>
            </a:r>
          </a:p>
          <a:p>
            <a:pPr marL="457200" indent="-457200">
              <a:buFont typeface="+mj-lt"/>
              <a:buAutoNum type="arabicPeriod"/>
            </a:pPr>
            <a:r>
              <a:rPr lang="lt-LT" kern="0" dirty="0" smtClean="0"/>
              <a:t>Maironis </a:t>
            </a:r>
            <a:r>
              <a:rPr lang="lt-LT" kern="0" dirty="0" smtClean="0">
                <a:solidFill>
                  <a:srgbClr val="FF0000"/>
                </a:solidFill>
              </a:rPr>
              <a:t>kuria dainas</a:t>
            </a:r>
            <a:r>
              <a:rPr lang="lt-LT" kern="0" dirty="0" smtClean="0"/>
              <a:t>. F</a:t>
            </a:r>
          </a:p>
          <a:p>
            <a:pPr marL="457200" indent="-457200">
              <a:buFont typeface="+mj-lt"/>
              <a:buAutoNum type="arabicPeriod"/>
            </a:pPr>
            <a:r>
              <a:rPr lang="lt-LT" kern="0" dirty="0" smtClean="0"/>
              <a:t>Nestilinga kalba, </a:t>
            </a:r>
            <a:r>
              <a:rPr lang="lt-LT" kern="0" dirty="0" smtClean="0">
                <a:solidFill>
                  <a:srgbClr val="FF0000"/>
                </a:solidFill>
              </a:rPr>
              <a:t>,,daugiau nebeišvardinsiu” </a:t>
            </a:r>
            <a:r>
              <a:rPr lang="lt-LT" kern="0" dirty="0" smtClean="0"/>
              <a:t>neatitinka situacijos, juk pabaigoje reikia apibendrinti, o ne vardinti parašytus kūrinius.</a:t>
            </a:r>
          </a:p>
          <a:p>
            <a:pPr marL="457200" indent="-457200">
              <a:buFont typeface="+mj-lt"/>
              <a:buAutoNum type="arabicPeriod"/>
            </a:pPr>
            <a:endParaRPr lang="lt-LT" kern="0" dirty="0" smtClean="0"/>
          </a:p>
          <a:p>
            <a:pPr marL="457200" indent="-457200">
              <a:buFont typeface="+mj-lt"/>
              <a:buAutoNum type="arabicPeriod"/>
            </a:pPr>
            <a:endParaRPr lang="en-US" kern="0" dirty="0" smtClean="0"/>
          </a:p>
          <a:p>
            <a:pPr marL="457200" indent="-457200">
              <a:buFont typeface="+mj-lt"/>
              <a:buAutoNum type="arabicPeriod"/>
            </a:pPr>
            <a:endParaRPr lang="lt-LT" kern="0" dirty="0" smtClean="0"/>
          </a:p>
          <a:p>
            <a:pPr marL="457200" indent="-457200">
              <a:buFont typeface="+mj-lt"/>
              <a:buAutoNum type="arabicPeriod"/>
            </a:pPr>
            <a:endParaRPr lang="lt-LT" kern="0" dirty="0" smtClean="0"/>
          </a:p>
          <a:p>
            <a:pPr marL="457200" indent="-457200">
              <a:buFont typeface="+mj-lt"/>
              <a:buAutoNum type="arabicPeriod"/>
            </a:pPr>
            <a:endParaRPr lang="lt-LT" dirty="0" smtClean="0"/>
          </a:p>
          <a:p>
            <a:endParaRPr lang="lt-LT" dirty="0" smtClean="0"/>
          </a:p>
          <a:p>
            <a:endParaRPr lang="lt-LT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Kaip ,,perliukai” virsta normaliais sakiniais?</a:t>
            </a:r>
            <a:endParaRPr lang="lt-LT" b="1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viktorin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>
    <a:spDef>
      <a:spPr>
        <a:ln/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miter lim="800000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5000"/>
          </a:lnSpc>
          <a:defRPr/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Class open house presentation" id="{ED6F853E-23FC-44AA-826D-3EFB5E0A4D17}" vid="{6E8FE5FC-8933-4D10-AAA1-772E0561EDC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B34B7CA8-998B-4F57-AEE2-A1ADF5E9D3A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viktorina</Template>
  <TotalTime>0</TotalTime>
  <Words>304</Words>
  <Application>Microsoft Office PowerPoint</Application>
  <PresentationFormat>Pasirinktinai</PresentationFormat>
  <Paragraphs>58</Paragraphs>
  <Slides>17</Slides>
  <Notes>6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17</vt:i4>
      </vt:variant>
    </vt:vector>
  </HeadingPairs>
  <TitlesOfParts>
    <vt:vector size="18" baseType="lpstr">
      <vt:lpstr>viktorina</vt:lpstr>
      <vt:lpstr>Literatūrinė viktorina</vt:lpstr>
      <vt:lpstr>1 klausimas  A. „Sizifas“ C. Mito esmė – ritinti akmenį į kalną, akmuo vėl nukrenta atgal... Sizifo darbas - sunkus, nepabaigiamas ir beprasmis darbas</vt:lpstr>
      <vt:lpstr>2 klausimas    Realizmas </vt:lpstr>
      <vt:lpstr>3 klausimas (3 taškai)</vt:lpstr>
      <vt:lpstr>4 klausimas Jonas Biliūnas ir jo Laimės žiburys (yra kūrinys „Laimės žiburys“), o čia jo antkapinis paminklas Anykščiuose. </vt:lpstr>
      <vt:lpstr>5 klausimas  A. Jonas Mačiulis B. Romantizmas C. Rinkinys „Pavasario balsai“</vt:lpstr>
      <vt:lpstr>6 klausimas  A. Martyno Mažvydo „Katekizmas“ B. 1547 m. Karaliaučiuje C. Vilniaus universiteto bibliotekoje </vt:lpstr>
      <vt:lpstr>7 klausimas  Šie žmonės priklauso I neoromantikų kartai.  Sofija Kymantaitė- Čiurlionienė,  J. Tumas –Vaižgantas, Šatrijos Ragana, V. Krėvė –Mickevičius </vt:lpstr>
      <vt:lpstr>8 klausimas Literatūrinis ,,Pasakyk kitaip” (2 taškai)  </vt:lpstr>
      <vt:lpstr>9 klausimas  A. Liūdna pasaka (J. Biliūnas) B. ,,Vagis” (J. Biliūnas) C. ,,Gražu, gražiau, gražiausia” (V. Kudirka) </vt:lpstr>
      <vt:lpstr>10 klausimas   Įvardinkite tris kūrinius, susijusius su baudžiavos laikotarpiu.</vt:lpstr>
      <vt:lpstr>11klausimas  A. Kristijonas Donelaitis B. Poema „Metai“ C. Hegzametras </vt:lpstr>
      <vt:lpstr>Skaidrė 13</vt:lpstr>
      <vt:lpstr>12 klausimas Skaito Marijonas Mikutavičius Eilės Maironio </vt:lpstr>
      <vt:lpstr>13 klausimas LIŪDNI SLIBINAI dainuoja pagal A. Baranausko „Anykščių šilelį“</vt:lpstr>
      <vt:lpstr>14 užduotis (2 taškai)  Suvaidink...</vt:lpstr>
      <vt:lpstr>Kaip ,,perliukai” virsta normaliais sakiniais?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2012-11-16T12:30:31Z</dcterms:created>
  <dcterms:modified xsi:type="dcterms:W3CDTF">2014-06-05T18:27:10Z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TC034605079991</vt:lpwstr>
  </property>
</Properties>
</file>