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92" r:id="rId2"/>
  </p:sldMasterIdLst>
  <p:notesMasterIdLst>
    <p:notesMasterId r:id="rId21"/>
  </p:notesMasterIdLst>
  <p:handoutMasterIdLst>
    <p:handoutMasterId r:id="rId22"/>
  </p:handoutMasterIdLst>
  <p:sldIdLst>
    <p:sldId id="257" r:id="rId3"/>
    <p:sldId id="268" r:id="rId4"/>
    <p:sldId id="264" r:id="rId5"/>
    <p:sldId id="281" r:id="rId6"/>
    <p:sldId id="259" r:id="rId7"/>
    <p:sldId id="261" r:id="rId8"/>
    <p:sldId id="262" r:id="rId9"/>
    <p:sldId id="265" r:id="rId10"/>
    <p:sldId id="284" r:id="rId11"/>
    <p:sldId id="271" r:id="rId12"/>
    <p:sldId id="280" r:id="rId13"/>
    <p:sldId id="272" r:id="rId14"/>
    <p:sldId id="277" r:id="rId15"/>
    <p:sldId id="279" r:id="rId16"/>
    <p:sldId id="273" r:id="rId17"/>
    <p:sldId id="285" r:id="rId18"/>
    <p:sldId id="282" r:id="rId19"/>
    <p:sldId id="283" r:id="rId20"/>
  </p:sldIdLst>
  <p:sldSz cx="12188825" cy="6858000"/>
  <p:notesSz cx="6858000" cy="9144000"/>
  <p:defaultTextStyle>
    <a:defPPr>
      <a:defRPr lang="en-US"/>
    </a:defPPr>
    <a:lvl1pPr marL="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orient="horz" pos="945">
          <p15:clr>
            <a:srgbClr val="A4A3A4"/>
          </p15:clr>
        </p15:guide>
        <p15:guide id="3" orient="horz" pos="3888">
          <p15:clr>
            <a:srgbClr val="A4A3A4"/>
          </p15:clr>
        </p15:guide>
        <p15:guide id="4" orient="horz" pos="192">
          <p15:clr>
            <a:srgbClr val="A4A3A4"/>
          </p15:clr>
        </p15:guide>
        <p15:guide id="5" orient="horz" pos="1072">
          <p15:clr>
            <a:srgbClr val="A4A3A4"/>
          </p15:clr>
        </p15:guide>
        <p15:guide id="6" pos="3839">
          <p15:clr>
            <a:srgbClr val="A4A3A4"/>
          </p15:clr>
        </p15:guide>
        <p15:guide id="7" pos="704">
          <p15:clr>
            <a:srgbClr val="A4A3A4"/>
          </p15:clr>
        </p15:guide>
        <p15:guide id="8" pos="7102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948" autoAdjust="0"/>
    <p:restoredTop sz="96192" autoAdjust="0"/>
  </p:normalViewPr>
  <p:slideViewPr>
    <p:cSldViewPr showGuides="1">
      <p:cViewPr varScale="1">
        <p:scale>
          <a:sx n="75" d="100"/>
          <a:sy n="75" d="100"/>
        </p:scale>
        <p:origin x="-552" y="-84"/>
      </p:cViewPr>
      <p:guideLst>
        <p:guide orient="horz" pos="2160"/>
        <p:guide orient="horz" pos="945"/>
        <p:guide orient="horz" pos="3888"/>
        <p:guide orient="horz" pos="192"/>
        <p:guide orient="horz" pos="1072"/>
        <p:guide pos="3839"/>
        <p:guide pos="704"/>
        <p:guide pos="710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79" d="100"/>
          <a:sy n="79" d="100"/>
        </p:scale>
        <p:origin x="1644" y="96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lt-LT"/>
  <c:style val="3"/>
  <c:chart>
    <c:plotArea>
      <c:layout>
        <c:manualLayout>
          <c:layoutTarget val="inner"/>
          <c:xMode val="edge"/>
          <c:yMode val="edge"/>
          <c:x val="7.7102069380705143E-2"/>
          <c:y val="0.15012047892190597"/>
          <c:w val="0.4732603346456693"/>
          <c:h val="0.70989050196850456"/>
        </c:manualLayout>
      </c:layout>
      <c:pieChart>
        <c:varyColors val="1"/>
        <c:firstSliceAng val="0"/>
      </c:pieChart>
    </c:plotArea>
    <c:plotVisOnly val="1"/>
    <c:dispBlanksAs val="zero"/>
  </c:chart>
  <c:txPr>
    <a:bodyPr/>
    <a:lstStyle/>
    <a:p>
      <a:pPr>
        <a:defRPr sz="1800"/>
      </a:pPr>
      <a:endParaRPr lang="lt-LT"/>
    </a:p>
  </c:txPr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>
              <a:solidFill>
                <a:schemeClr val="tx2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73C59C-4E16-4A64-A766-34DB213E11B3}" type="datetimeFigureOut">
              <a:rPr lang="en-US">
                <a:solidFill>
                  <a:schemeClr val="tx2"/>
                </a:solidFill>
              </a:rPr>
              <a:pPr/>
              <a:t>6/5/2014</a:t>
            </a:fld>
            <a:endParaRPr>
              <a:solidFill>
                <a:schemeClr val="tx2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>
              <a:solidFill>
                <a:schemeClr val="tx2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D77566-CD65-4859-9FA1-43956DC85B8C}" type="slidenum">
              <a:rPr>
                <a:solidFill>
                  <a:schemeClr val="tx2"/>
                </a:solidFill>
              </a:rPr>
              <a:pPr/>
              <a:t>‹#›</a:t>
            </a:fld>
            <a:endParaRPr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087983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F95CF31C-F757-429C-A789-86504F04C3BE}" type="datetimeFigureOut">
              <a:rPr lang="en-US"/>
              <a:pPr/>
              <a:t>6/5/2014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8796F01-7154-41E0-B48B-A6921757531A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44077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96F01-7154-41E0-B48B-A6921757531A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077057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96F01-7154-41E0-B48B-A6921757531A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848047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96F01-7154-41E0-B48B-A6921757531A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848047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96F01-7154-41E0-B48B-A6921757531A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848047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96F01-7154-41E0-B48B-A6921757531A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848047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96F01-7154-41E0-B48B-A6921757531A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848047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 bwMode="auto"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0"/>
            <a:ext cx="12190572" cy="6858000"/>
            <a:chOff x="0" y="0"/>
            <a:chExt cx="12190572" cy="6858000"/>
          </a:xfrm>
        </p:grpSpPr>
        <p:sp>
          <p:nvSpPr>
            <p:cNvPr id="13" name="Rectangle 12"/>
            <p:cNvSpPr/>
            <p:nvPr/>
          </p:nvSpPr>
          <p:spPr>
            <a:xfrm>
              <a:off x="1620" y="0"/>
              <a:ext cx="12188952" cy="685800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50000"/>
                  </a:schemeClr>
                </a:gs>
                <a:gs pos="58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5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899" tIns="60949" rIns="121899" bIns="60949" rtlCol="0" anchor="ctr"/>
            <a:lstStyle/>
            <a:p>
              <a:pPr algn="ctr"/>
              <a:endParaRPr/>
            </a:p>
          </p:txBody>
        </p:sp>
        <p:grpSp>
          <p:nvGrpSpPr>
            <p:cNvPr id="12" name="Group 11"/>
            <p:cNvGrpSpPr/>
            <p:nvPr/>
          </p:nvGrpSpPr>
          <p:grpSpPr>
            <a:xfrm>
              <a:off x="0" y="0"/>
              <a:ext cx="4742741" cy="6858000"/>
              <a:chOff x="0" y="0"/>
              <a:chExt cx="4742741" cy="6858000"/>
            </a:xfrm>
          </p:grpSpPr>
          <p:pic>
            <p:nvPicPr>
              <p:cNvPr id="9" name="Picture 8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0"/>
                <a:ext cx="4591594" cy="6858000"/>
              </a:xfrm>
              <a:prstGeom prst="rect">
                <a:avLst/>
              </a:prstGeom>
            </p:spPr>
          </p:pic>
          <p:sp>
            <p:nvSpPr>
              <p:cNvPr id="10" name="Rectangle 9"/>
              <p:cNvSpPr/>
              <p:nvPr/>
            </p:nvSpPr>
            <p:spPr>
              <a:xfrm>
                <a:off x="4605581" y="0"/>
                <a:ext cx="137160" cy="6858000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6A09E-12D5-4B1D-B8BB-C300B1DDD423}" type="datetime1">
              <a:rPr lang="en-US" smtClean="0"/>
              <a:pPr/>
              <a:t>6/5/2014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79346" y="4927600"/>
            <a:ext cx="7008574" cy="12446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800" b="0" cap="none" spc="0">
                <a:ln w="0"/>
                <a:solidFill>
                  <a:schemeClr val="accent2"/>
                </a:solidFill>
                <a:effectLst/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79346" y="1498601"/>
            <a:ext cx="7008574" cy="3298825"/>
          </a:xfrm>
        </p:spPr>
        <p:txBody>
          <a:bodyPr>
            <a:normAutofit/>
          </a:bodyPr>
          <a:lstStyle>
            <a:lvl1pPr algn="l">
              <a:lnSpc>
                <a:spcPct val="90000"/>
              </a:lnSpc>
              <a:defRPr sz="5400" b="0" cap="none" spc="0" baseline="0">
                <a:ln w="0"/>
                <a:solidFill>
                  <a:schemeClr val="tx2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</p:spTree>
    <p:extLst>
      <p:ext uri="{BB962C8B-B14F-4D97-AF65-F5344CB8AC3E}">
        <p14:creationId xmlns="" xmlns:p14="http://schemas.microsoft.com/office/powerpoint/2010/main" val="33220121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9377B-053C-438C-8A98-92C419A6701C}" type="datetime1">
              <a:rPr lang="en-US" smtClean="0"/>
              <a:pPr/>
              <a:t>6/5/2014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0BA0E-20D0-4E7C-B286-26C960A6788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</p:spTree>
    <p:extLst>
      <p:ext uri="{BB962C8B-B14F-4D97-AF65-F5344CB8AC3E}">
        <p14:creationId xmlns="" xmlns:p14="http://schemas.microsoft.com/office/powerpoint/2010/main" val="286535971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">
    <p:bg bwMode="auto"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1620" y="0"/>
            <a:ext cx="12188952" cy="6858000"/>
            <a:chOff x="1620" y="0"/>
            <a:chExt cx="12188952" cy="6858000"/>
          </a:xfrm>
        </p:grpSpPr>
        <p:sp>
          <p:nvSpPr>
            <p:cNvPr id="4" name="Rectangle 3"/>
            <p:cNvSpPr/>
            <p:nvPr/>
          </p:nvSpPr>
          <p:spPr>
            <a:xfrm>
              <a:off x="1620" y="0"/>
              <a:ext cx="12188952" cy="685800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50000"/>
                  </a:schemeClr>
                </a:gs>
                <a:gs pos="58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5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899" tIns="60949" rIns="121899" bIns="60949" rtlCol="0" anchor="ctr"/>
            <a:lstStyle/>
            <a:p>
              <a:pPr algn="ctr"/>
              <a:endParaRPr/>
            </a:p>
          </p:txBody>
        </p:sp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98818" y="0"/>
              <a:ext cx="4591594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7481252" y="0"/>
              <a:ext cx="137160" cy="685800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solidFill>
                  <a:schemeClr val="tx2"/>
                </a:solidFill>
              </a:endParaRPr>
            </a:p>
          </p:txBody>
        </p:sp>
      </p:grp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818" y="0"/>
            <a:ext cx="4591594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CEF46-0123-4A75-9835-49DC49D53DE2}" type="datetime1">
              <a:rPr lang="en-US" smtClean="0"/>
              <a:pPr/>
              <a:t>6/5/2014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237149" y="4927600"/>
            <a:ext cx="7008574" cy="12446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800" b="0" cap="none" spc="0">
                <a:ln w="0"/>
                <a:solidFill>
                  <a:schemeClr val="accent2"/>
                </a:solidFill>
                <a:effectLst/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237149" y="1498601"/>
            <a:ext cx="7008574" cy="3298825"/>
          </a:xfrm>
        </p:spPr>
        <p:txBody>
          <a:bodyPr>
            <a:normAutofit/>
          </a:bodyPr>
          <a:lstStyle>
            <a:lvl1pPr algn="l">
              <a:lnSpc>
                <a:spcPct val="90000"/>
              </a:lnSpc>
              <a:defRPr sz="5400" b="0" cap="none" spc="0" baseline="0">
                <a:ln w="0"/>
                <a:solidFill>
                  <a:schemeClr val="tx2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</p:spTree>
    <p:extLst>
      <p:ext uri="{BB962C8B-B14F-4D97-AF65-F5344CB8AC3E}">
        <p14:creationId xmlns="" xmlns:p14="http://schemas.microsoft.com/office/powerpoint/2010/main" val="30525827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7309" y="1701800"/>
            <a:ext cx="4977104" cy="4470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7559" y="1701800"/>
            <a:ext cx="4977104" cy="4470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6378D-18AE-47D1-B10A-42F623B40082}" type="datetime1">
              <a:rPr lang="en-US" smtClean="0"/>
              <a:pPr/>
              <a:t>6/5/2014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2504592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1372" y="1608836"/>
            <a:ext cx="4973041" cy="51206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7309" y="2209800"/>
            <a:ext cx="4977104" cy="3962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01622" y="1608836"/>
            <a:ext cx="4973041" cy="51206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7559" y="2209800"/>
            <a:ext cx="4977104" cy="3962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F6AE8-D704-41F6-B16A-5547B5672AC1}" type="datetime1">
              <a:rPr lang="en-US" smtClean="0"/>
              <a:pPr/>
              <a:t>6/5/2014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2007289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B9538-6F63-4C0B-916D-ED3F4E0A1B28}" type="datetime1">
              <a:rPr lang="en-US" smtClean="0"/>
              <a:pPr/>
              <a:t>6/5/2014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30484519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F15BF-7116-4A9E-8022-5A2DC937F971}" type="datetime1">
              <a:rPr lang="en-US" smtClean="0"/>
              <a:pPr/>
              <a:t>6/5/2014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950725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961368" y="0"/>
            <a:ext cx="7922736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5612" y="1701800"/>
            <a:ext cx="3351927" cy="2844800"/>
          </a:xfrm>
        </p:spPr>
        <p:txBody>
          <a:bodyPr anchor="b">
            <a:normAutofit/>
          </a:bodyPr>
          <a:lstStyle>
            <a:lvl1pPr algn="l">
              <a:defRPr sz="20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69236" y="482600"/>
            <a:ext cx="6805427" cy="5892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5612" y="4648200"/>
            <a:ext cx="3351927" cy="17272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8DC91-5A3B-40CE-8C1D-279A8EF6E008}" type="datetime1">
              <a:rPr lang="en-US" smtClean="0"/>
              <a:pPr/>
              <a:t>6/5/2014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8A-01B4-41F2-96B0-677A4A2828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8911093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082258" y="0"/>
            <a:ext cx="802431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7765" y="4800600"/>
            <a:ext cx="7313295" cy="762000"/>
          </a:xfrm>
        </p:spPr>
        <p:txBody>
          <a:bodyPr anchor="b">
            <a:normAutofit/>
          </a:bodyPr>
          <a:lstStyle>
            <a:lvl1pPr algn="l">
              <a:defRPr sz="20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437765" y="279401"/>
            <a:ext cx="7313295" cy="4448175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609493" indent="0">
              <a:buNone/>
              <a:defRPr sz="3700"/>
            </a:lvl2pPr>
            <a:lvl3pPr marL="1218987" indent="0">
              <a:buNone/>
              <a:defRPr sz="3200"/>
            </a:lvl3pPr>
            <a:lvl4pPr marL="1828480" indent="0">
              <a:buNone/>
              <a:defRPr sz="2700"/>
            </a:lvl4pPr>
            <a:lvl5pPr marL="2437973" indent="0">
              <a:buNone/>
              <a:defRPr sz="2700"/>
            </a:lvl5pPr>
            <a:lvl6pPr marL="3047467" indent="0">
              <a:buNone/>
              <a:defRPr sz="2700"/>
            </a:lvl6pPr>
            <a:lvl7pPr marL="3656960" indent="0">
              <a:buNone/>
              <a:defRPr sz="2700"/>
            </a:lvl7pPr>
            <a:lvl8pPr marL="4266453" indent="0">
              <a:buNone/>
              <a:defRPr sz="2700"/>
            </a:lvl8pPr>
            <a:lvl9pPr marL="4875947" indent="0">
              <a:buNone/>
              <a:defRPr sz="27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37765" y="5562600"/>
            <a:ext cx="7313295" cy="8128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7C20A-B94A-4E20-B4B2-88A7825AE904}" type="datetime1">
              <a:rPr lang="en-US" smtClean="0"/>
              <a:pPr/>
              <a:t>6/5/2014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8A-01B4-41F2-96B0-677A4A2828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2137259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CA53D-4C84-40AA-983E-A1E818A7FEFC}" type="datetime1">
              <a:rPr lang="en-US" smtClean="0"/>
              <a:pPr/>
              <a:t>6/5/2014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C5AD9-787D-40FA-8A4D-16A055B9AF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1761983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52633" y="274638"/>
            <a:ext cx="1422030" cy="589756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7309" y="274638"/>
            <a:ext cx="8532178" cy="589756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2FCEE-AE66-4EAB-9C04-97F8A56A6354}" type="datetime1">
              <a:rPr lang="en-US" smtClean="0"/>
              <a:pPr/>
              <a:t>6/5/2014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C5AD9-787D-40FA-8A4D-16A055B9AF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2369152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620" y="0"/>
            <a:ext cx="12188952" cy="6858000"/>
            <a:chOff x="1620" y="0"/>
            <a:chExt cx="12188952" cy="6858000"/>
          </a:xfrm>
        </p:grpSpPr>
        <p:sp>
          <p:nvSpPr>
            <p:cNvPr id="10" name="Rectangle 9"/>
            <p:cNvSpPr/>
            <p:nvPr/>
          </p:nvSpPr>
          <p:spPr>
            <a:xfrm>
              <a:off x="1620" y="0"/>
              <a:ext cx="12188952" cy="685800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50000"/>
                  </a:schemeClr>
                </a:gs>
                <a:gs pos="58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5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899" tIns="60949" rIns="121899" bIns="60949" rtlCol="0" anchor="ctr"/>
            <a:lstStyle/>
            <a:p>
              <a:pPr algn="ctr"/>
              <a:endParaRPr/>
            </a:p>
          </p:txBody>
        </p:sp>
        <p:sp>
          <p:nvSpPr>
            <p:cNvPr id="8" name="Rectangle 7"/>
            <p:cNvSpPr/>
            <p:nvPr/>
          </p:nvSpPr>
          <p:spPr>
            <a:xfrm>
              <a:off x="304721" y="0"/>
              <a:ext cx="11579384" cy="68580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899" tIns="60949" rIns="121899" bIns="60949" rtlCol="0" anchor="ctr"/>
            <a:lstStyle/>
            <a:p>
              <a:pPr algn="ctr"/>
              <a:endParaRPr/>
            </a:p>
          </p:txBody>
        </p:sp>
      </p:grp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17309" y="6400801"/>
            <a:ext cx="2742486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l">
              <a:defRPr sz="120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fld id="{859468AF-EFCF-4AAD-ACF4-3BA83EC4AF4E}" type="datetime1">
              <a:rPr lang="en-US" smtClean="0"/>
              <a:pPr/>
              <a:t>6/5/2014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07842" y="6400801"/>
            <a:ext cx="6216301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ctr">
              <a:defRPr sz="120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7146" y="6400801"/>
            <a:ext cx="1107518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r">
              <a:defRPr sz="120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fld id="{EB37DED6-D4C7-42EE-AB49-D2E39E64FDE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7309" y="1701800"/>
            <a:ext cx="10157354" cy="4470400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17309" y="76200"/>
            <a:ext cx="10157354" cy="1397000"/>
          </a:xfrm>
          <a:prstGeom prst="rect">
            <a:avLst/>
          </a:prstGeom>
        </p:spPr>
        <p:txBody>
          <a:bodyPr vert="horz" lIns="121899" tIns="60949" rIns="121899" bIns="60949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dirty="0"/>
          </a:p>
        </p:txBody>
      </p:sp>
    </p:spTree>
    <p:extLst>
      <p:ext uri="{BB962C8B-B14F-4D97-AF65-F5344CB8AC3E}">
        <p14:creationId xmlns="" xmlns:p14="http://schemas.microsoft.com/office/powerpoint/2010/main" val="2060187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sldNum="0" hdr="0" ftr="0" dt="0"/>
  <p:txStyles>
    <p:titleStyle>
      <a:lvl1pPr algn="l" defTabSz="1218987" rtl="0" eaLnBrk="1" latinLnBrk="0" hangingPunct="1">
        <a:lnSpc>
          <a:spcPct val="85000"/>
        </a:lnSpc>
        <a:spcBef>
          <a:spcPct val="0"/>
        </a:spcBef>
        <a:buNone/>
        <a:tabLst/>
        <a:defRPr sz="4400" b="0" kern="1200" cap="none" baseline="0">
          <a:solidFill>
            <a:schemeClr val="accent2"/>
          </a:solidFill>
          <a:effectLst/>
          <a:latin typeface="+mj-lt"/>
          <a:ea typeface="+mj-ea"/>
          <a:cs typeface="+mj-cs"/>
        </a:defRPr>
      </a:lvl1pPr>
    </p:titleStyle>
    <p:bodyStyle>
      <a:lvl1pPr marL="304747" indent="-304747" algn="l" defTabSz="1218987" rtl="0" eaLnBrk="1" latinLnBrk="0" hangingPunct="1">
        <a:lnSpc>
          <a:spcPct val="95000"/>
        </a:lnSpc>
        <a:spcBef>
          <a:spcPts val="1866"/>
        </a:spcBef>
        <a:buClr>
          <a:schemeClr val="accent6">
            <a:lumMod val="75000"/>
          </a:schemeClr>
        </a:buClr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31392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75000"/>
          </a:schemeClr>
        </a:buClr>
        <a:buSzPct val="100000"/>
        <a:buFont typeface="Century Gothic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58037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75000"/>
          </a:schemeClr>
        </a:buClr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584683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75000"/>
          </a:schemeClr>
        </a:buClr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11328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75000"/>
          </a:schemeClr>
        </a:buClr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437973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75000"/>
          </a:schemeClr>
        </a:buClr>
        <a:buSzPct val="90000"/>
        <a:buFont typeface="Century Gothic" pitchFamily="34" charset="0"/>
        <a:buChar char="–"/>
        <a:defRPr sz="1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6pPr>
      <a:lvl7pPr marL="2864619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75000"/>
          </a:schemeClr>
        </a:buClr>
        <a:buSzPct val="90000"/>
        <a:buFont typeface="Century Gothic" pitchFamily="34" charset="0"/>
        <a:buChar char="–"/>
        <a:defRPr sz="1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7pPr>
      <a:lvl8pPr marL="3291264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75000"/>
          </a:schemeClr>
        </a:buClr>
        <a:buSzPct val="90000"/>
        <a:buFont typeface="Century Gothic" pitchFamily="34" charset="0"/>
        <a:buChar char="–"/>
        <a:defRPr sz="1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8pPr>
      <a:lvl9pPr marL="3778859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75000"/>
          </a:schemeClr>
        </a:buClr>
        <a:buSzPct val="90000"/>
        <a:buFont typeface="Century Gothic" pitchFamily="34" charset="0"/>
        <a:buChar char="–"/>
        <a:defRPr sz="1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lbam.lt/?p=14799" TargetMode="External"/><Relationship Id="rId2" Type="http://schemas.openxmlformats.org/officeDocument/2006/relationships/hyperlink" Target="SPJAUKI_DRAUGUZI_I_VISKA.mp3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hyperlink" Target="http://pramogos.delfi.lt/music/muzikine-premjera-anyksciu-silelio-eilemis-uzdainave-liudni-slibinai-abaranauskas-isvirstu-is-koto.d?id=59642635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lt-LT" dirty="0" smtClean="0"/>
          </a:p>
          <a:p>
            <a:r>
              <a:rPr lang="lt-LT" dirty="0" smtClean="0"/>
              <a:t>11 kl.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t-LT" b="1" dirty="0" smtClean="0"/>
              <a:t>Literatūrinė viktorina</a:t>
            </a:r>
            <a:endParaRPr lang="en-US" b="1" dirty="0"/>
          </a:p>
        </p:txBody>
      </p:sp>
    </p:spTree>
    <p:extLst>
      <p:ext uri="{BB962C8B-B14F-4D97-AF65-F5344CB8AC3E}">
        <p14:creationId xmlns="" xmlns:p14="http://schemas.microsoft.com/office/powerpoint/2010/main" val="16898878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117309" y="76200"/>
            <a:ext cx="4619913" cy="4352932"/>
          </a:xfrm>
        </p:spPr>
        <p:txBody>
          <a:bodyPr/>
          <a:lstStyle/>
          <a:p>
            <a:r>
              <a:rPr lang="lt-LT" b="1" dirty="0" smtClean="0">
                <a:solidFill>
                  <a:schemeClr val="accent1">
                    <a:lumMod val="75000"/>
                  </a:schemeClr>
                </a:solidFill>
              </a:rPr>
              <a:t>1 klausimas</a:t>
            </a:r>
            <a:br>
              <a:rPr lang="lt-LT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lt-LT" b="1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lt-LT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lt-LT" b="1" dirty="0" smtClean="0">
                <a:solidFill>
                  <a:schemeClr val="accent1">
                    <a:lumMod val="75000"/>
                  </a:schemeClr>
                </a:solidFill>
              </a:rPr>
              <a:t>A. Kokį mitą iliustruoja ši nuotrauka?</a:t>
            </a:r>
            <a:br>
              <a:rPr lang="lt-LT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lt-LT" b="1" dirty="0" smtClean="0">
                <a:solidFill>
                  <a:schemeClr val="accent1">
                    <a:lumMod val="75000"/>
                  </a:schemeClr>
                </a:solidFill>
              </a:rPr>
              <a:t>B. Mito esmė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0242" name="Picture 2" descr="C:\Users\benas\Desktop\uniformos\250px-Sisyphus_by_von_Stuck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08660" y="642918"/>
            <a:ext cx="4470424" cy="52572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1403" y="76200"/>
            <a:ext cx="6323259" cy="5781692"/>
          </a:xfrm>
        </p:spPr>
        <p:txBody>
          <a:bodyPr>
            <a:normAutofit/>
          </a:bodyPr>
          <a:lstStyle/>
          <a:p>
            <a:r>
              <a:rPr lang="lt-LT" b="1" dirty="0" smtClean="0"/>
              <a:t>2 klausimas</a:t>
            </a:r>
            <a:br>
              <a:rPr lang="lt-LT" b="1" dirty="0" smtClean="0"/>
            </a:br>
            <a:r>
              <a:rPr lang="lt-LT" b="1" dirty="0" smtClean="0"/>
              <a:t/>
            </a:r>
            <a:br>
              <a:rPr lang="lt-LT" b="1" dirty="0" smtClean="0"/>
            </a:br>
            <a:r>
              <a:rPr lang="lt-LT" b="1" dirty="0" smtClean="0"/>
              <a:t>A.  Literatūros srovė, kuriai priklauso</a:t>
            </a:r>
            <a:br>
              <a:rPr lang="lt-LT" b="1" dirty="0" smtClean="0"/>
            </a:br>
            <a:endParaRPr lang="en-US" b="1" dirty="0"/>
          </a:p>
        </p:txBody>
      </p:sp>
      <p:pic>
        <p:nvPicPr>
          <p:cNvPr id="1026" name="Picture 2" descr="C:\Users\benas\Desktop\uniformos\Žemaitė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65190" y="1571612"/>
            <a:ext cx="2901696" cy="36088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299532194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>
          <a:xfrm>
            <a:off x="621804" y="1556792"/>
            <a:ext cx="10513168" cy="5112568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endParaRPr lang="lt-LT" dirty="0" smtClean="0"/>
          </a:p>
          <a:p>
            <a:pPr>
              <a:lnSpc>
                <a:spcPct val="90000"/>
              </a:lnSpc>
            </a:pPr>
            <a:r>
              <a:rPr lang="lt-LT" sz="2800" b="1" dirty="0" smtClean="0"/>
              <a:t> </a:t>
            </a:r>
            <a:r>
              <a:rPr lang="lt-LT" sz="3200" b="1" dirty="0" smtClean="0"/>
              <a:t>M.Pečkauskaitė, J.Mačiulis, A.Baranauskas, J. Žymantienė.</a:t>
            </a:r>
          </a:p>
          <a:p>
            <a:pPr>
              <a:lnSpc>
                <a:spcPct val="90000"/>
              </a:lnSpc>
            </a:pPr>
            <a:r>
              <a:rPr lang="lt-LT" sz="3200" dirty="0" err="1" smtClean="0"/>
              <a:t>Jurkštas</a:t>
            </a:r>
            <a:r>
              <a:rPr lang="lt-LT" sz="3200" dirty="0" smtClean="0"/>
              <a:t> </a:t>
            </a:r>
            <a:r>
              <a:rPr lang="lt-LT" sz="3200" dirty="0" err="1" smtClean="0"/>
              <a:t>Smalaūsis</a:t>
            </a:r>
            <a:r>
              <a:rPr lang="lt-LT" sz="3200" dirty="0" smtClean="0"/>
              <a:t>, Šatrijos Ragana, Maironis, Žemaitė.</a:t>
            </a:r>
          </a:p>
          <a:p>
            <a:pPr>
              <a:lnSpc>
                <a:spcPct val="90000"/>
              </a:lnSpc>
            </a:pPr>
            <a:r>
              <a:rPr lang="lt-LT" sz="3200" dirty="0" smtClean="0"/>
              <a:t>Namų šeimininkė, kunigas, vyskupas, mokytoja, bitininkė.</a:t>
            </a:r>
          </a:p>
          <a:p>
            <a:pPr>
              <a:lnSpc>
                <a:spcPct val="90000"/>
              </a:lnSpc>
            </a:pPr>
            <a:r>
              <a:rPr lang="lt-LT" sz="3200" dirty="0" smtClean="0"/>
              <a:t>,,Sename dvare”, ,,Trakų pilis”, ,,Anykščių šilelis”, ,,Marti”.</a:t>
            </a:r>
            <a:endParaRPr lang="en-US" sz="3200" dirty="0" smtClean="0"/>
          </a:p>
          <a:p>
            <a:endParaRPr lang="lt-LT" dirty="0"/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>
          <a:xfrm>
            <a:off x="693812" y="764704"/>
            <a:ext cx="10157354" cy="1397000"/>
          </a:xfrm>
        </p:spPr>
        <p:txBody>
          <a:bodyPr>
            <a:normAutofit fontScale="90000"/>
          </a:bodyPr>
          <a:lstStyle/>
          <a:p>
            <a:r>
              <a:rPr lang="lt-LT" b="1" dirty="0" smtClean="0"/>
              <a:t>3 klausimas (3 taškai)</a:t>
            </a:r>
            <a:br>
              <a:rPr lang="lt-LT" b="1" dirty="0" smtClean="0"/>
            </a:br>
            <a:r>
              <a:rPr lang="lt-LT" b="1" dirty="0" smtClean="0"/>
              <a:t> Rašytojo pavardė “pametė” slapyvardį, profesiją ar pomėgį, savo kūrinius. Padėkite surasti.</a:t>
            </a:r>
            <a:endParaRPr lang="lt-LT" b="1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7309" y="76200"/>
            <a:ext cx="10157354" cy="1852602"/>
          </a:xfrm>
        </p:spPr>
        <p:txBody>
          <a:bodyPr>
            <a:normAutofit/>
          </a:bodyPr>
          <a:lstStyle/>
          <a:p>
            <a:r>
              <a:rPr lang="lt-LT" b="1" dirty="0" smtClean="0">
                <a:solidFill>
                  <a:schemeClr val="accent6">
                    <a:lumMod val="75000"/>
                  </a:schemeClr>
                </a:solidFill>
              </a:rPr>
              <a:t>4 klausimas</a:t>
            </a:r>
            <a:br>
              <a:rPr lang="lt-LT" b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lt-LT" b="1" dirty="0" smtClean="0">
                <a:solidFill>
                  <a:schemeClr val="accent6">
                    <a:lumMod val="75000"/>
                  </a:schemeClr>
                </a:solidFill>
              </a:rPr>
              <a:t>Kas sieja šias dvi nuotraukas? </a:t>
            </a:r>
            <a:br>
              <a:rPr lang="lt-LT" b="1" dirty="0" smtClean="0">
                <a:solidFill>
                  <a:schemeClr val="accent6">
                    <a:lumMod val="75000"/>
                  </a:schemeClr>
                </a:solidFill>
              </a:rPr>
            </a:br>
            <a:endParaRPr lang="en-U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2050" name="Picture 2" descr="C:\Users\benas\Desktop\uniformos\J.Biliuna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65256" y="2071678"/>
            <a:ext cx="4307291" cy="29289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1" name="Picture 3" descr="C:\Users\benas\Desktop\uniformos\12112129259714_laimes zibury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23238" y="1428736"/>
            <a:ext cx="3429024" cy="51682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299532194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7309" y="76200"/>
            <a:ext cx="5977235" cy="6496072"/>
          </a:xfrm>
        </p:spPr>
        <p:txBody>
          <a:bodyPr/>
          <a:lstStyle/>
          <a:p>
            <a:r>
              <a:rPr lang="lt-LT" b="1" dirty="0" smtClean="0"/>
              <a:t>5 klausimas</a:t>
            </a:r>
            <a:br>
              <a:rPr lang="lt-LT" b="1" dirty="0" smtClean="0"/>
            </a:br>
            <a:r>
              <a:rPr lang="lt-LT" b="1" dirty="0" smtClean="0"/>
              <a:t/>
            </a:r>
            <a:br>
              <a:rPr lang="lt-LT" b="1" dirty="0" smtClean="0"/>
            </a:br>
            <a:r>
              <a:rPr lang="lt-LT" b="1" dirty="0" smtClean="0"/>
              <a:t>A. Rašytojo tikrasis vardas ir pavardė.</a:t>
            </a:r>
            <a:br>
              <a:rPr lang="lt-LT" b="1" dirty="0" smtClean="0"/>
            </a:br>
            <a:r>
              <a:rPr lang="lt-LT" b="1" dirty="0" smtClean="0"/>
              <a:t>B. Literatūros srovė, kuriai priklauso.</a:t>
            </a:r>
            <a:br>
              <a:rPr lang="lt-LT" b="1" dirty="0" smtClean="0"/>
            </a:br>
            <a:r>
              <a:rPr lang="lt-LT" b="1" dirty="0" smtClean="0"/>
              <a:t>C. Rinkinio pavadinimas</a:t>
            </a:r>
            <a:endParaRPr lang="en-US" b="1" dirty="0"/>
          </a:p>
        </p:txBody>
      </p:sp>
      <p:pic>
        <p:nvPicPr>
          <p:cNvPr id="4098" name="Picture 2" descr="C:\Users\benas\Desktop\uniformos\maironis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94676" y="642918"/>
            <a:ext cx="2573036" cy="38242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299532194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7309" y="76200"/>
            <a:ext cx="3619781" cy="5638816"/>
          </a:xfrm>
        </p:spPr>
        <p:txBody>
          <a:bodyPr>
            <a:normAutofit fontScale="90000"/>
          </a:bodyPr>
          <a:lstStyle/>
          <a:p>
            <a:r>
              <a:rPr lang="lt-LT" b="1" dirty="0" smtClean="0">
                <a:solidFill>
                  <a:schemeClr val="accent2">
                    <a:lumMod val="75000"/>
                  </a:schemeClr>
                </a:solidFill>
              </a:rPr>
              <a:t>6 klausimas</a:t>
            </a:r>
            <a:br>
              <a:rPr lang="lt-LT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lt-LT" b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lt-LT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lt-LT" b="1" dirty="0" smtClean="0">
                <a:solidFill>
                  <a:schemeClr val="accent2">
                    <a:lumMod val="75000"/>
                  </a:schemeClr>
                </a:solidFill>
              </a:rPr>
              <a:t>A. Kas tai?</a:t>
            </a:r>
            <a:br>
              <a:rPr lang="lt-LT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lt-LT" b="1" dirty="0" smtClean="0">
                <a:solidFill>
                  <a:schemeClr val="accent2">
                    <a:lumMod val="75000"/>
                  </a:schemeClr>
                </a:solidFill>
              </a:rPr>
              <a:t>B. Kelintais metais ir kur išleista?</a:t>
            </a:r>
            <a:br>
              <a:rPr lang="lt-LT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lt-LT" b="1" dirty="0" smtClean="0">
                <a:solidFill>
                  <a:schemeClr val="accent2">
                    <a:lumMod val="75000"/>
                  </a:schemeClr>
                </a:solidFill>
              </a:rPr>
              <a:t>C. Kur dabar galima rasti?</a:t>
            </a:r>
            <a:br>
              <a:rPr lang="lt-LT" b="1" dirty="0" smtClean="0">
                <a:solidFill>
                  <a:schemeClr val="accent2">
                    <a:lumMod val="75000"/>
                  </a:schemeClr>
                </a:solidFill>
              </a:rPr>
            </a:br>
            <a:endParaRPr lang="en-US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6146" name="Picture 2" descr="C:\Users\benas\Desktop\uniformos\vilniaus-universiteto-bibliotekoje-saugomas-vertingu-knygu-lobynas-4f744f0da37c6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37090" y="1142984"/>
            <a:ext cx="6769796" cy="4470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99532194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7309" y="76200"/>
            <a:ext cx="4905665" cy="3352800"/>
          </a:xfrm>
        </p:spPr>
        <p:txBody>
          <a:bodyPr>
            <a:normAutofit fontScale="90000"/>
          </a:bodyPr>
          <a:lstStyle/>
          <a:p>
            <a:r>
              <a:rPr lang="lt-LT" b="1" dirty="0" smtClean="0">
                <a:solidFill>
                  <a:schemeClr val="accent6">
                    <a:lumMod val="75000"/>
                  </a:schemeClr>
                </a:solidFill>
              </a:rPr>
              <a:t>7 klausimas</a:t>
            </a:r>
            <a:br>
              <a:rPr lang="lt-LT" b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lt-LT" b="1" dirty="0" smtClean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lt-LT" b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lt-LT" b="1" dirty="0" smtClean="0">
                <a:solidFill>
                  <a:schemeClr val="accent6">
                    <a:lumMod val="75000"/>
                  </a:schemeClr>
                </a:solidFill>
              </a:rPr>
              <a:t>A. Kas sieja šiuos žmones?</a:t>
            </a:r>
            <a:br>
              <a:rPr lang="lt-LT" b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lt-LT" b="1" dirty="0" smtClean="0">
                <a:solidFill>
                  <a:schemeClr val="accent6">
                    <a:lumMod val="75000"/>
                  </a:schemeClr>
                </a:solidFill>
              </a:rPr>
              <a:t>B. Parašykite jų vardus (pavardes)</a:t>
            </a:r>
            <a:endParaRPr lang="en-U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22644" y="5214950"/>
            <a:ext cx="785818" cy="44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5000"/>
              </a:lnSpc>
            </a:pPr>
            <a:r>
              <a:rPr lang="lt-LT" dirty="0" smtClean="0"/>
              <a:t>1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7737486" y="3714752"/>
            <a:ext cx="1000132" cy="44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5000"/>
              </a:lnSpc>
            </a:pPr>
            <a:r>
              <a:rPr lang="lt-LT" dirty="0" smtClean="0"/>
              <a:t>2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1666576" y="2000240"/>
            <a:ext cx="522249" cy="44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5000"/>
              </a:lnSpc>
            </a:pPr>
            <a:r>
              <a:rPr lang="lt-LT" dirty="0" smtClean="0"/>
              <a:t>3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9737750" y="6500834"/>
            <a:ext cx="1143008" cy="44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5000"/>
              </a:lnSpc>
            </a:pPr>
            <a:r>
              <a:rPr lang="lt-LT" dirty="0" smtClean="0"/>
              <a:t>4</a:t>
            </a:r>
            <a:endParaRPr lang="en-US" dirty="0"/>
          </a:p>
        </p:txBody>
      </p:sp>
      <p:pic>
        <p:nvPicPr>
          <p:cNvPr id="1026" name="Picture 2" descr="C:\Users\Ieva\Desktop\Ciurlionis-Kymantait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62164" y="3502368"/>
            <a:ext cx="2736304" cy="3355632"/>
          </a:xfrm>
          <a:prstGeom prst="rect">
            <a:avLst/>
          </a:prstGeom>
          <a:noFill/>
        </p:spPr>
      </p:pic>
      <p:pic>
        <p:nvPicPr>
          <p:cNvPr id="1027" name="Picture 3" descr="C:\Users\Ieva\Desktop\Vaizganta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30516" y="476672"/>
            <a:ext cx="1892944" cy="2889806"/>
          </a:xfrm>
          <a:prstGeom prst="rect">
            <a:avLst/>
          </a:prstGeom>
          <a:noFill/>
        </p:spPr>
      </p:pic>
      <p:pic>
        <p:nvPicPr>
          <p:cNvPr id="1028" name="Picture 4" descr="C:\Users\Ieva\Desktop\Vincas-Kreve-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054852" y="4413550"/>
            <a:ext cx="1817364" cy="2444450"/>
          </a:xfrm>
          <a:prstGeom prst="rect">
            <a:avLst/>
          </a:prstGeom>
          <a:noFill/>
        </p:spPr>
      </p:pic>
      <p:pic>
        <p:nvPicPr>
          <p:cNvPr id="1029" name="Picture 5" descr="C:\Users\Ieva\Desktop\satrijaR3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406780" y="332656"/>
            <a:ext cx="2097384" cy="399813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99532194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>
          <a:xfrm>
            <a:off x="3214092" y="188640"/>
            <a:ext cx="5328592" cy="5040560"/>
          </a:xfrm>
        </p:spPr>
        <p:txBody>
          <a:bodyPr>
            <a:noAutofit/>
          </a:bodyPr>
          <a:lstStyle/>
          <a:p>
            <a:pPr algn="ctr"/>
            <a:r>
              <a:rPr lang="lt-LT" sz="5400" b="1" dirty="0" smtClean="0"/>
              <a:t>8 klausimas</a:t>
            </a:r>
            <a:br>
              <a:rPr lang="lt-LT" sz="5400" b="1" dirty="0" smtClean="0"/>
            </a:br>
            <a:r>
              <a:rPr lang="lt-LT" sz="5400" b="1" dirty="0" smtClean="0"/>
              <a:t/>
            </a:r>
            <a:br>
              <a:rPr lang="lt-LT" sz="5400" b="1" dirty="0" smtClean="0"/>
            </a:br>
            <a:r>
              <a:rPr lang="lt-LT" sz="5400" b="1" dirty="0" smtClean="0"/>
              <a:t> Literatūrinis ,,Pasakyk kitaip”</a:t>
            </a:r>
            <a:br>
              <a:rPr lang="lt-LT" sz="5400" b="1" dirty="0" smtClean="0"/>
            </a:br>
            <a:r>
              <a:rPr lang="lt-LT" sz="5400" b="1" dirty="0" smtClean="0"/>
              <a:t>(2 taškai) </a:t>
            </a:r>
            <a:endParaRPr lang="lt-LT" sz="5400" b="1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C:\Users\benas\Desktop\uniformos\27604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62564" y="3861048"/>
            <a:ext cx="4104456" cy="2733568"/>
          </a:xfrm>
          <a:prstGeom prst="rect">
            <a:avLst/>
          </a:prstGeom>
          <a:noFill/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93812" y="1196752"/>
            <a:ext cx="10801200" cy="5112568"/>
          </a:xfrm>
        </p:spPr>
        <p:txBody>
          <a:bodyPr>
            <a:normAutofit fontScale="55000" lnSpcReduction="20000"/>
          </a:bodyPr>
          <a:lstStyle/>
          <a:p>
            <a:endParaRPr lang="lt-LT" sz="3600" b="1" i="1" dirty="0" smtClean="0"/>
          </a:p>
          <a:p>
            <a:r>
              <a:rPr lang="lt-LT" sz="5100" b="1" dirty="0" smtClean="0"/>
              <a:t>A.        „Ilgi ilgi gyvenimo metai rašė ant to veido sopulius ir ašaras ir vargų   klaikumą - rašė rūpestingai, be gailesčio.” „Liko </a:t>
            </a:r>
            <a:r>
              <a:rPr lang="lt-LT" sz="5100" b="1" dirty="0" err="1" smtClean="0"/>
              <a:t>terp</a:t>
            </a:r>
            <a:r>
              <a:rPr lang="lt-LT" sz="5100" b="1" dirty="0" smtClean="0"/>
              <a:t> jaunųjų viena kaip </a:t>
            </a:r>
            <a:r>
              <a:rPr lang="lt-LT" sz="5100" b="1" dirty="0" err="1" smtClean="0"/>
              <a:t>terp</a:t>
            </a:r>
            <a:r>
              <a:rPr lang="lt-LT" sz="5100" b="1" dirty="0" smtClean="0"/>
              <a:t> žalio miško sausas </a:t>
            </a:r>
            <a:r>
              <a:rPr lang="lt-LT" sz="5100" b="1" dirty="0" err="1" smtClean="0"/>
              <a:t>stuobris</a:t>
            </a:r>
            <a:r>
              <a:rPr lang="lt-LT" sz="5100" b="1" dirty="0" smtClean="0"/>
              <a:t>.“</a:t>
            </a:r>
          </a:p>
          <a:p>
            <a:r>
              <a:rPr lang="lt-LT" sz="5100" b="1" dirty="0" smtClean="0"/>
              <a:t>B.  Aprimau ir aš kiek. Greitai po to atsitikimo apsivedžiau, vaikų paskui susilaukiau... O </a:t>
            </a:r>
            <a:r>
              <a:rPr lang="lt-LT" sz="5100" b="1" dirty="0" err="1" smtClean="0"/>
              <a:t>vienok</a:t>
            </a:r>
            <a:r>
              <a:rPr lang="lt-LT" sz="5100" b="1" dirty="0" smtClean="0"/>
              <a:t> ilgai tasai žmogus mano akyse stovėjo, - kaip koks kirminas krūtinę man ėdė. </a:t>
            </a:r>
          </a:p>
          <a:p>
            <a:r>
              <a:rPr lang="lt-LT" sz="5100" b="1" dirty="0" smtClean="0"/>
              <a:t>C. Gražiausia </a:t>
            </a:r>
            <a:r>
              <a:rPr lang="lt-LT" sz="5100" b="1" dirty="0" err="1" smtClean="0"/>
              <a:t>vienok</a:t>
            </a:r>
            <a:r>
              <a:rPr lang="lt-LT" sz="5100" b="1" dirty="0" smtClean="0"/>
              <a:t> </a:t>
            </a:r>
            <a:r>
              <a:rPr lang="lt-LT" sz="5100" b="1" dirty="0" err="1" smtClean="0"/>
              <a:t>esti</a:t>
            </a:r>
            <a:r>
              <a:rPr lang="lt-LT" sz="5100" b="1" dirty="0" smtClean="0"/>
              <a:t> akimis matyti,</a:t>
            </a:r>
            <a:br>
              <a:rPr lang="lt-LT" sz="5100" b="1" dirty="0" smtClean="0"/>
            </a:br>
            <a:r>
              <a:rPr lang="lt-LT" sz="5100" b="1" dirty="0" smtClean="0"/>
              <a:t>Kada širdims ir žodžiams ir darbai atsako,</a:t>
            </a:r>
            <a:br>
              <a:rPr lang="lt-LT" sz="5100" b="1" dirty="0" smtClean="0"/>
            </a:br>
            <a:r>
              <a:rPr lang="lt-LT" sz="5100" b="1" dirty="0" smtClean="0"/>
              <a:t>Kad visi tie lietuviai patys, nevaryti,</a:t>
            </a:r>
            <a:br>
              <a:rPr lang="lt-LT" sz="5100" b="1" dirty="0" smtClean="0"/>
            </a:br>
            <a:r>
              <a:rPr lang="lt-LT" sz="5100" b="1" dirty="0" smtClean="0"/>
              <a:t>Savo tėvynės garbei </a:t>
            </a:r>
            <a:r>
              <a:rPr lang="lt-LT" sz="5100" b="1" dirty="0" err="1" smtClean="0"/>
              <a:t>ne’pželdina</a:t>
            </a:r>
            <a:r>
              <a:rPr lang="lt-LT" sz="5100" b="1" dirty="0" smtClean="0"/>
              <a:t> tako</a:t>
            </a:r>
            <a:r>
              <a:rPr lang="lt-LT" sz="7600" dirty="0" smtClean="0"/>
              <a:t>.</a:t>
            </a:r>
          </a:p>
          <a:p>
            <a:endParaRPr lang="en-US" sz="4400" b="1" dirty="0" smtClean="0"/>
          </a:p>
          <a:p>
            <a:endParaRPr lang="en-US" sz="4400" b="1" i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7828" y="0"/>
            <a:ext cx="10157354" cy="1484784"/>
          </a:xfrm>
        </p:spPr>
        <p:txBody>
          <a:bodyPr>
            <a:normAutofit fontScale="90000"/>
          </a:bodyPr>
          <a:lstStyle/>
          <a:p>
            <a:r>
              <a:rPr lang="lt-LT" b="1" dirty="0" smtClean="0">
                <a:solidFill>
                  <a:schemeClr val="accent2">
                    <a:lumMod val="75000"/>
                  </a:schemeClr>
                </a:solidFill>
              </a:rPr>
              <a:t>9 klausimas</a:t>
            </a:r>
            <a:br>
              <a:rPr lang="lt-LT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lt-LT" b="1" dirty="0" smtClean="0">
                <a:solidFill>
                  <a:schemeClr val="accent2">
                    <a:lumMod val="75000"/>
                  </a:schemeClr>
                </a:solidFill>
              </a:rPr>
              <a:t>Iš kokio kūrinio šie žodžiai?</a:t>
            </a:r>
            <a:br>
              <a:rPr lang="lt-LT" b="1" dirty="0" smtClean="0">
                <a:solidFill>
                  <a:schemeClr val="accent2">
                    <a:lumMod val="75000"/>
                  </a:schemeClr>
                </a:solidFill>
              </a:rPr>
            </a:br>
            <a:endParaRPr lang="en-US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Ieva\Desktop\84080psl.20-21-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58308" y="1628800"/>
            <a:ext cx="6851524" cy="4536504"/>
          </a:xfrm>
          <a:prstGeom prst="rect">
            <a:avLst/>
          </a:prstGeom>
          <a:noFill/>
        </p:spPr>
      </p:pic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>
          <a:xfrm>
            <a:off x="333772" y="260648"/>
            <a:ext cx="5040559" cy="4392488"/>
          </a:xfrm>
        </p:spPr>
        <p:txBody>
          <a:bodyPr/>
          <a:lstStyle/>
          <a:p>
            <a:r>
              <a:rPr lang="lt-LT" b="1" dirty="0" smtClean="0"/>
              <a:t>10 klausimas</a:t>
            </a:r>
            <a:br>
              <a:rPr lang="lt-LT" b="1" dirty="0" smtClean="0"/>
            </a:br>
            <a:r>
              <a:rPr lang="lt-LT" b="1" dirty="0" smtClean="0"/>
              <a:t/>
            </a:r>
            <a:br>
              <a:rPr lang="lt-LT" b="1" dirty="0" smtClean="0"/>
            </a:br>
            <a:r>
              <a:rPr lang="lt-LT" b="1" dirty="0" smtClean="0"/>
              <a:t> Įvardinkite tris kūrinius, susijusius su baudžiavos laikotarpiu.</a:t>
            </a:r>
            <a:endParaRPr lang="lt-LT" b="1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65125" y="76200"/>
            <a:ext cx="5429288" cy="4638684"/>
          </a:xfrm>
        </p:spPr>
        <p:txBody>
          <a:bodyPr>
            <a:normAutofit fontScale="90000"/>
          </a:bodyPr>
          <a:lstStyle/>
          <a:p>
            <a:r>
              <a:rPr lang="lt-LT" b="1" dirty="0" smtClean="0">
                <a:solidFill>
                  <a:schemeClr val="accent1">
                    <a:lumMod val="75000"/>
                  </a:schemeClr>
                </a:solidFill>
              </a:rPr>
              <a:t>11 klausimas</a:t>
            </a:r>
            <a:br>
              <a:rPr lang="lt-LT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lt-LT" b="1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lt-LT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lt-LT" b="1" dirty="0" smtClean="0">
                <a:solidFill>
                  <a:schemeClr val="accent1">
                    <a:lumMod val="75000"/>
                  </a:schemeClr>
                </a:solidFill>
              </a:rPr>
              <a:t>A. Koks rašytojas pavaizduotas?</a:t>
            </a:r>
            <a:br>
              <a:rPr lang="lt-LT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lt-LT" b="1" dirty="0" smtClean="0">
                <a:solidFill>
                  <a:schemeClr val="accent1">
                    <a:lumMod val="75000"/>
                  </a:schemeClr>
                </a:solidFill>
              </a:rPr>
              <a:t>B. Jo žymiausias kūrinys?</a:t>
            </a:r>
            <a:br>
              <a:rPr lang="lt-LT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lt-LT" b="1" dirty="0" smtClean="0">
                <a:solidFill>
                  <a:schemeClr val="accent1">
                    <a:lumMod val="75000"/>
                  </a:schemeClr>
                </a:solidFill>
              </a:rPr>
              <a:t>C. Kokia eilėdara parašytas?</a:t>
            </a:r>
            <a:br>
              <a:rPr lang="lt-LT" b="1" dirty="0" smtClean="0">
                <a:solidFill>
                  <a:schemeClr val="accent1">
                    <a:lumMod val="75000"/>
                  </a:schemeClr>
                </a:solidFill>
              </a:rPr>
            </a:b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3314" name="Picture 2" descr="C:\Users\benas\Desktop\uniformos\rodyklė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94280" y="2500306"/>
            <a:ext cx="3347511" cy="36433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315" name="Picture 3" descr="C:\Users\benas\Desktop\uniformos\nemunas_636_9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23304" y="214290"/>
            <a:ext cx="3220679" cy="31638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598102" y="2967335"/>
            <a:ext cx="699262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lt-LT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Muzikiniai klausimai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117309" y="76200"/>
            <a:ext cx="10157354" cy="4067180"/>
          </a:xfrm>
        </p:spPr>
        <p:txBody>
          <a:bodyPr/>
          <a:lstStyle/>
          <a:p>
            <a:r>
              <a:rPr lang="lt-LT" b="1" dirty="0" smtClean="0">
                <a:solidFill>
                  <a:srgbClr val="FF0000"/>
                </a:solidFill>
              </a:rPr>
              <a:t>12 klausimas</a:t>
            </a:r>
            <a:br>
              <a:rPr lang="lt-LT" b="1" dirty="0" smtClean="0">
                <a:solidFill>
                  <a:srgbClr val="FF0000"/>
                </a:solidFill>
              </a:rPr>
            </a:br>
            <a:r>
              <a:rPr lang="lt-LT" b="1" dirty="0" smtClean="0">
                <a:solidFill>
                  <a:srgbClr val="FF0000"/>
                </a:solidFill>
              </a:rPr>
              <a:t>Kas skaito ir kieno tai eilės?</a:t>
            </a:r>
            <a:br>
              <a:rPr lang="lt-LT" b="1" dirty="0" smtClean="0">
                <a:solidFill>
                  <a:srgbClr val="FF0000"/>
                </a:solidFill>
              </a:rPr>
            </a:br>
            <a:r>
              <a:rPr lang="lt-LT" b="1" dirty="0" smtClean="0">
                <a:solidFill>
                  <a:srgbClr val="FF0000"/>
                </a:solidFill>
                <a:hlinkClick r:id="rId2" action="ppaction://hlinkfile"/>
              </a:rPr>
              <a:t>SPJAUKI_DRAUGUZI_I_VISKA.mp3</a:t>
            </a:r>
            <a:r>
              <a:rPr lang="lt-LT" b="1" dirty="0" smtClean="0">
                <a:solidFill>
                  <a:srgbClr val="FF0000"/>
                </a:solidFill>
              </a:rPr>
              <a:t/>
            </a:r>
            <a:br>
              <a:rPr lang="lt-LT" b="1" dirty="0" smtClean="0">
                <a:solidFill>
                  <a:srgbClr val="FF0000"/>
                </a:solidFill>
              </a:rPr>
            </a:br>
            <a:r>
              <a:rPr lang="lt-LT" u="sng" dirty="0" smtClean="0">
                <a:hlinkClick r:id="rId3"/>
              </a:rPr>
              <a:t>http://www.kalbam.lt/?p=14799</a:t>
            </a:r>
            <a:r>
              <a:rPr lang="lt-LT" b="1" dirty="0" smtClean="0">
                <a:solidFill>
                  <a:srgbClr val="FF0000"/>
                </a:solidFill>
              </a:rPr>
              <a:t/>
            </a:r>
            <a:br>
              <a:rPr lang="lt-LT" b="1" dirty="0" smtClean="0">
                <a:solidFill>
                  <a:srgbClr val="FF0000"/>
                </a:solidFill>
              </a:rPr>
            </a:br>
            <a:endParaRPr 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hlinkClick r:id="rId2"/>
              </a:rPr>
              <a:t>Daina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/>
              <a:t>13 klausimas</a:t>
            </a:r>
            <a:br>
              <a:rPr lang="lt-LT" b="1" dirty="0" smtClean="0"/>
            </a:br>
            <a:r>
              <a:rPr lang="lt-LT" b="1" dirty="0" smtClean="0"/>
              <a:t>Ką dainuoja LIŪDNI SLIBINAI?</a:t>
            </a:r>
            <a:endParaRPr lang="en-US" b="1" dirty="0"/>
          </a:p>
        </p:txBody>
      </p:sp>
      <p:pic>
        <p:nvPicPr>
          <p:cNvPr id="14338" name="Picture 2" descr="C:\Users\benas\Desktop\uniformos\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08594" y="2143116"/>
            <a:ext cx="4500586" cy="34769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C:\Users\Ieva\Desktop\file50015092_8e4d97c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5780" y="0"/>
            <a:ext cx="11639028" cy="6858000"/>
          </a:xfrm>
          <a:prstGeom prst="rect">
            <a:avLst/>
          </a:prstGeom>
          <a:noFill/>
        </p:spPr>
      </p:pic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>
          <a:xfrm>
            <a:off x="549796" y="1556792"/>
            <a:ext cx="10945216" cy="1901056"/>
          </a:xfrm>
        </p:spPr>
        <p:txBody>
          <a:bodyPr>
            <a:normAutofit fontScale="90000"/>
          </a:bodyPr>
          <a:lstStyle/>
          <a:p>
            <a:pPr algn="ctr"/>
            <a:r>
              <a:rPr lang="lt-LT" sz="6600" b="1" dirty="0" smtClean="0">
                <a:solidFill>
                  <a:srgbClr val="00B050"/>
                </a:solidFill>
              </a:rPr>
              <a:t>14 užduotis (2 taškai)  Suvaidink...</a:t>
            </a:r>
            <a:br>
              <a:rPr lang="lt-LT" sz="6600" b="1" dirty="0" smtClean="0">
                <a:solidFill>
                  <a:srgbClr val="00B050"/>
                </a:solidFill>
              </a:rPr>
            </a:br>
            <a:r>
              <a:rPr lang="lt-LT" sz="6600" b="1" dirty="0" smtClean="0">
                <a:solidFill>
                  <a:srgbClr val="00B050"/>
                </a:solidFill>
              </a:rPr>
              <a:t/>
            </a:r>
            <a:br>
              <a:rPr lang="lt-LT" sz="6600" b="1" dirty="0" smtClean="0">
                <a:solidFill>
                  <a:srgbClr val="00B050"/>
                </a:solidFill>
              </a:rPr>
            </a:br>
            <a:endParaRPr lang="lt-LT" sz="6600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>
          <a:xfrm>
            <a:off x="477788" y="764704"/>
            <a:ext cx="10796875" cy="5904656"/>
          </a:xfrm>
        </p:spPr>
        <p:txBody>
          <a:bodyPr>
            <a:normAutofit fontScale="92500" lnSpcReduction="10000"/>
          </a:bodyPr>
          <a:lstStyle/>
          <a:p>
            <a:pPr marL="514350" indent="-514350" algn="just">
              <a:spcBef>
                <a:spcPct val="20000"/>
              </a:spcBef>
              <a:buFont typeface="+mj-lt"/>
              <a:buAutoNum type="arabicPeriod"/>
              <a:defRPr/>
            </a:pPr>
            <a:r>
              <a:rPr lang="lt-LT" sz="2800" kern="0" dirty="0" smtClean="0"/>
              <a:t>...bet labiausiai Maironis rašė apie Lietuvos praeitį.  Bet kad ir apie ką jis būtų parašytas, aš jo niekada nepamiršiu.</a:t>
            </a:r>
            <a:endParaRPr lang="en-US" sz="2800" kern="0" dirty="0" smtClean="0"/>
          </a:p>
          <a:p>
            <a:pPr marL="514350" indent="-514350" algn="just">
              <a:spcBef>
                <a:spcPct val="20000"/>
              </a:spcBef>
              <a:buFont typeface="+mj-lt"/>
              <a:buAutoNum type="arabicPeriod"/>
              <a:defRPr/>
            </a:pPr>
            <a:r>
              <a:rPr lang="lt-LT" sz="2800" kern="0" dirty="0" smtClean="0"/>
              <a:t>„Trakų pilis“  yra mano </a:t>
            </a:r>
            <a:r>
              <a:rPr lang="lt-LT" sz="2800" kern="0" dirty="0" err="1" smtClean="0"/>
              <a:t>mėgstamiausias</a:t>
            </a:r>
            <a:r>
              <a:rPr lang="lt-LT" sz="2800" kern="0" dirty="0" smtClean="0"/>
              <a:t> eilėraštis, nes jis yra įdomus, yra apie senus laikus ir gerai </a:t>
            </a:r>
            <a:r>
              <a:rPr lang="lt-LT" sz="2800" kern="0" dirty="0" err="1" smtClean="0"/>
              <a:t>rymojas</a:t>
            </a:r>
            <a:r>
              <a:rPr lang="lt-LT" sz="2800" kern="0" dirty="0" smtClean="0"/>
              <a:t>.</a:t>
            </a:r>
            <a:endParaRPr lang="en-US" sz="2800" kern="0" dirty="0" smtClean="0"/>
          </a:p>
          <a:p>
            <a:pPr marL="514350" indent="-514350" algn="just">
              <a:spcBef>
                <a:spcPct val="20000"/>
              </a:spcBef>
              <a:buFont typeface="+mj-lt"/>
              <a:buAutoNum type="arabicPeriod"/>
              <a:defRPr/>
            </a:pPr>
            <a:r>
              <a:rPr lang="lt-LT" sz="2800" kern="0" dirty="0" smtClean="0"/>
              <a:t>Iš Maironio dainų lietuvis suprato nesąs koks girinis, iš kelmo išspirtas, bet turįs savo tėvynę ir tam tikrų pareigų.</a:t>
            </a:r>
            <a:endParaRPr lang="en-US" sz="2800" kern="0" dirty="0" smtClean="0"/>
          </a:p>
          <a:p>
            <a:pPr marL="514350" indent="-514350" algn="just">
              <a:spcBef>
                <a:spcPct val="20000"/>
              </a:spcBef>
              <a:buFont typeface="+mj-lt"/>
              <a:buAutoNum type="arabicPeriod"/>
              <a:defRPr/>
            </a:pPr>
            <a:r>
              <a:rPr lang="lt-LT" sz="2800" kern="0" dirty="0" smtClean="0"/>
              <a:t>Maironis – vienas iš geriausių ir talentingiausių poetų Lietuvoje. Kuris parašė labai daug ir gražių lyrikos eilėraščių.</a:t>
            </a:r>
            <a:endParaRPr lang="en-US" sz="2800" kern="0" dirty="0" smtClean="0"/>
          </a:p>
          <a:p>
            <a:pPr marL="514350" indent="-514350" algn="just">
              <a:spcBef>
                <a:spcPct val="20000"/>
              </a:spcBef>
              <a:buFont typeface="+mj-lt"/>
              <a:buAutoNum type="arabicPeriod"/>
              <a:defRPr/>
            </a:pPr>
            <a:r>
              <a:rPr lang="lt-LT" sz="2800" kern="0" dirty="0" smtClean="0"/>
              <a:t>Maironis - lietuvių liaudies poetas todėl, kad jis rašo eilėraščius ir iš tų eilėraščių kuria dainas.</a:t>
            </a:r>
            <a:endParaRPr lang="en-US" sz="2800" kern="0" dirty="0" smtClean="0"/>
          </a:p>
          <a:p>
            <a:pPr marL="514350" indent="-514350" algn="just">
              <a:spcBef>
                <a:spcPct val="20000"/>
              </a:spcBef>
              <a:buFont typeface="+mj-lt"/>
              <a:buAutoNum type="arabicPeriod"/>
              <a:defRPr/>
            </a:pPr>
            <a:r>
              <a:rPr lang="lt-LT" sz="2800" kern="0" dirty="0" smtClean="0"/>
              <a:t>Rašinio pabaiga: „Daugiau nebeišvardinsiu, nes Maironis tiek daug parašė...“</a:t>
            </a:r>
          </a:p>
          <a:p>
            <a:pPr>
              <a:buNone/>
            </a:pPr>
            <a:r>
              <a:rPr lang="en-US" sz="2800" b="1" dirty="0" smtClean="0">
                <a:solidFill>
                  <a:srgbClr val="FFC000"/>
                </a:solidFill>
              </a:rPr>
              <a:t/>
            </a:r>
            <a:br>
              <a:rPr lang="en-US" sz="2800" b="1" dirty="0" smtClean="0">
                <a:solidFill>
                  <a:srgbClr val="FFC000"/>
                </a:solidFill>
              </a:rPr>
            </a:br>
            <a:endParaRPr lang="lt-LT" sz="2800" dirty="0"/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b="1" dirty="0" smtClean="0">
                <a:solidFill>
                  <a:srgbClr val="FFC000"/>
                </a:solidFill>
              </a:rPr>
              <a:t>15. Minčių „perliukai” apie Maironį.</a:t>
            </a:r>
            <a:br>
              <a:rPr lang="lt-LT" b="1" dirty="0" smtClean="0">
                <a:solidFill>
                  <a:srgbClr val="FFC000"/>
                </a:solidFill>
              </a:rPr>
            </a:br>
            <a:endParaRPr lang="lt-LT" b="1" dirty="0">
              <a:solidFill>
                <a:srgbClr val="FFC000"/>
              </a:solidFill>
            </a:endParaRPr>
          </a:p>
        </p:txBody>
      </p:sp>
      <p:sp>
        <p:nvSpPr>
          <p:cNvPr id="4" name="Stačiakampis 3"/>
          <p:cNvSpPr/>
          <p:nvPr/>
        </p:nvSpPr>
        <p:spPr>
          <a:xfrm>
            <a:off x="2854052" y="5288340"/>
            <a:ext cx="590465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4800" b="1" dirty="0" smtClean="0">
                <a:solidFill>
                  <a:srgbClr val="FFC000"/>
                </a:solidFill>
              </a:rPr>
              <a:t>Kas čia ne taip?</a:t>
            </a:r>
            <a:r>
              <a:rPr lang="en-US" sz="4800" b="1" dirty="0" smtClean="0">
                <a:solidFill>
                  <a:srgbClr val="FFC000"/>
                </a:solidFill>
              </a:rPr>
              <a:t/>
            </a:r>
            <a:br>
              <a:rPr lang="en-US" sz="4800" b="1" dirty="0" smtClean="0">
                <a:solidFill>
                  <a:srgbClr val="FFC000"/>
                </a:solidFill>
              </a:rPr>
            </a:br>
            <a:endParaRPr lang="lt-LT" sz="4800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5" descr="C:\Users\Ieva\Desktop\palermo-big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2638028" y="2924944"/>
            <a:ext cx="4856146" cy="3744416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69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</p:spPr>
      </p:pic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lt-LT" u="sng" dirty="0" smtClean="0"/>
              <a:t/>
            </a:r>
            <a:br>
              <a:rPr lang="lt-LT" u="sng" dirty="0" smtClean="0"/>
            </a:br>
            <a:r>
              <a:rPr lang="lt-LT" dirty="0" smtClean="0"/>
              <a:t>	</a:t>
            </a:r>
            <a:endParaRPr lang="lt-LT" dirty="0"/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>
          <a:xfrm>
            <a:off x="549796" y="476672"/>
            <a:ext cx="10517394" cy="2837160"/>
          </a:xfrm>
        </p:spPr>
        <p:txBody>
          <a:bodyPr>
            <a:normAutofit fontScale="90000"/>
          </a:bodyPr>
          <a:lstStyle/>
          <a:p>
            <a:r>
              <a:rPr lang="lt-LT" b="1" dirty="0" smtClean="0"/>
              <a:t>Surinktus komandos taškus paskirstykite komandos nariams, pavaizduokite, kurią picos dalį kiekvienas gautų.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lt-LT" b="1" dirty="0" smtClean="0"/>
              <a:t> Atkreipkite dėmesį į kiekvieno pastangas, aktyvumą. </a:t>
            </a:r>
            <a:br>
              <a:rPr lang="lt-LT" b="1" dirty="0" smtClean="0"/>
            </a:br>
            <a:endParaRPr lang="lt-LT" b="1" dirty="0"/>
          </a:p>
        </p:txBody>
      </p:sp>
      <p:graphicFrame>
        <p:nvGraphicFramePr>
          <p:cNvPr id="7" name="Diagrama 4"/>
          <p:cNvGraphicFramePr>
            <a:graphicFrameLocks/>
          </p:cNvGraphicFramePr>
          <p:nvPr/>
        </p:nvGraphicFramePr>
        <p:xfrm>
          <a:off x="1917948" y="2276872"/>
          <a:ext cx="9289032" cy="43647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viktorin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>
    <a:spDef>
      <a:spPr>
        <a:ln/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miter lim="800000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5000"/>
          </a:lnSpc>
          <a:defRPr/>
        </a:defPPr>
      </a:lstStyle>
    </a:txDef>
  </a:objectDefaults>
  <a:extraClrSchemeLst/>
  <a:extLst>
    <a:ext uri="{05A4C25C-085E-4340-85A3-A5531E510DB2}">
      <thm15:themeFamily xmlns="" xmlns:thm15="http://schemas.microsoft.com/office/thememl/2012/main" name="Class open house presentation" id="{ED6F853E-23FC-44AA-826D-3EFB5E0A4D17}" vid="{6E8FE5FC-8933-4D10-AAA1-772E0561EDC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B34B7CA8-998B-4F57-AEE2-A1ADF5E9D3A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viktorina</Template>
  <TotalTime>0</TotalTime>
  <Words>287</Words>
  <Application>Microsoft Office PowerPoint</Application>
  <PresentationFormat>Pasirinktinai</PresentationFormat>
  <Paragraphs>49</Paragraphs>
  <Slides>18</Slides>
  <Notes>6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18</vt:i4>
      </vt:variant>
    </vt:vector>
  </HeadingPairs>
  <TitlesOfParts>
    <vt:vector size="19" baseType="lpstr">
      <vt:lpstr>viktorina</vt:lpstr>
      <vt:lpstr>Literatūrinė viktorina</vt:lpstr>
      <vt:lpstr>1 klausimas  A. Kokį mitą iliustruoja ši nuotrauka? B. Mito esmė</vt:lpstr>
      <vt:lpstr>2 klausimas  A.  Literatūros srovė, kuriai priklauso </vt:lpstr>
      <vt:lpstr>3 klausimas (3 taškai)  Rašytojo pavardė “pametė” slapyvardį, profesiją ar pomėgį, savo kūrinius. Padėkite surasti.</vt:lpstr>
      <vt:lpstr>4 klausimas Kas sieja šias dvi nuotraukas?  </vt:lpstr>
      <vt:lpstr>5 klausimas  A. Rašytojo tikrasis vardas ir pavardė. B. Literatūros srovė, kuriai priklauso. C. Rinkinio pavadinimas</vt:lpstr>
      <vt:lpstr>6 klausimas  A. Kas tai? B. Kelintais metais ir kur išleista? C. Kur dabar galima rasti? </vt:lpstr>
      <vt:lpstr>7 klausimas  A. Kas sieja šiuos žmones? B. Parašykite jų vardus (pavardes)</vt:lpstr>
      <vt:lpstr>8 klausimas   Literatūrinis ,,Pasakyk kitaip” (2 taškai) </vt:lpstr>
      <vt:lpstr>9 klausimas Iš kokio kūrinio šie žodžiai? </vt:lpstr>
      <vt:lpstr>10 klausimas   Įvardinkite tris kūrinius, susijusius su baudžiavos laikotarpiu.</vt:lpstr>
      <vt:lpstr>11 klausimas  A. Koks rašytojas pavaizduotas? B. Jo žymiausias kūrinys? C. Kokia eilėdara parašytas? </vt:lpstr>
      <vt:lpstr>Skaidrė 13</vt:lpstr>
      <vt:lpstr>12 klausimas Kas skaito ir kieno tai eilės? SPJAUKI_DRAUGUZI_I_VISKA.mp3 http://www.kalbam.lt/?p=14799 </vt:lpstr>
      <vt:lpstr>13 klausimas Ką dainuoja LIŪDNI SLIBINAI?</vt:lpstr>
      <vt:lpstr>14 užduotis (2 taškai)  Suvaidink...  </vt:lpstr>
      <vt:lpstr>15. Minčių „perliukai” apie Maironį. </vt:lpstr>
      <vt:lpstr>Surinktus komandos taškus paskirstykite komandos nariams, pavaizduokite, kurią picos dalį kiekvienas gautų.  Atkreipkite dėmesį į kiekvieno pastangas, aktyvumą.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2012-11-16T12:30:31Z</dcterms:created>
  <dcterms:modified xsi:type="dcterms:W3CDTF">2014-06-05T17:39:48Z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TC034605079991</vt:lpwstr>
  </property>
</Properties>
</file>