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notesMasterIdLst>
    <p:notesMasterId r:id="rId20"/>
  </p:notesMasterIdLst>
  <p:sldIdLst>
    <p:sldId id="256" r:id="rId2"/>
    <p:sldId id="257" r:id="rId3"/>
    <p:sldId id="266" r:id="rId4"/>
    <p:sldId id="270" r:id="rId5"/>
    <p:sldId id="265" r:id="rId6"/>
    <p:sldId id="264" r:id="rId7"/>
    <p:sldId id="267" r:id="rId8"/>
    <p:sldId id="258" r:id="rId9"/>
    <p:sldId id="261" r:id="rId10"/>
    <p:sldId id="262" r:id="rId11"/>
    <p:sldId id="263" r:id="rId12"/>
    <p:sldId id="259" r:id="rId13"/>
    <p:sldId id="260" r:id="rId14"/>
    <p:sldId id="268" r:id="rId15"/>
    <p:sldId id="269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man Blinov" initials="RB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4AF37"/>
    <a:srgbClr val="D55816"/>
    <a:srgbClr val="B072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719" autoAdjust="0"/>
    <p:restoredTop sz="94660"/>
  </p:normalViewPr>
  <p:slideViewPr>
    <p:cSldViewPr snapToGrid="0">
      <p:cViewPr varScale="1">
        <p:scale>
          <a:sx n="88" d="100"/>
          <a:sy n="88" d="100"/>
        </p:scale>
        <p:origin x="-389" y="-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B7E9AB-E6AA-4324-AE93-D585D55BE7A4}" type="datetimeFigureOut">
              <a:rPr lang="en-US" smtClean="0"/>
              <a:t>4/30/2018</a:t>
            </a:fld>
            <a:endParaRPr lang="en-US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D06F5E-342B-4DFC-942A-96FF00A0C5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011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75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FE732DCB-1C4B-4F94-B225-3774F810AA72}" type="datetimeFigureOut">
              <a:rPr lang="lt-LT" smtClean="0"/>
              <a:t>2018-04-30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7D860223-14F9-40E6-8AC3-7E75F7DF000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222971814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32DCB-1C4B-4F94-B225-3774F810AA72}" type="datetimeFigureOut">
              <a:rPr lang="lt-LT" smtClean="0"/>
              <a:t>2018-04-30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60223-14F9-40E6-8AC3-7E75F7DF000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360389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32DCB-1C4B-4F94-B225-3774F810AA72}" type="datetimeFigureOut">
              <a:rPr lang="lt-LT" smtClean="0"/>
              <a:t>2018-04-30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60223-14F9-40E6-8AC3-7E75F7DF000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758046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32DCB-1C4B-4F94-B225-3774F810AA72}" type="datetimeFigureOut">
              <a:rPr lang="lt-LT" smtClean="0"/>
              <a:t>2018-04-30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60223-14F9-40E6-8AC3-7E75F7DF000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6210352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32DCB-1C4B-4F94-B225-3774F810AA72}" type="datetimeFigureOut">
              <a:rPr lang="lt-LT" smtClean="0"/>
              <a:t>2018-04-30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60223-14F9-40E6-8AC3-7E75F7DF000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6878798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32DCB-1C4B-4F94-B225-3774F810AA72}" type="datetimeFigureOut">
              <a:rPr lang="lt-LT" smtClean="0"/>
              <a:t>2018-04-30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60223-14F9-40E6-8AC3-7E75F7DF000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8187495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32DCB-1C4B-4F94-B225-3774F810AA72}" type="datetimeFigureOut">
              <a:rPr lang="lt-LT" smtClean="0"/>
              <a:t>2018-04-30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60223-14F9-40E6-8AC3-7E75F7DF000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503508944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32DCB-1C4B-4F94-B225-3774F810AA72}" type="datetimeFigureOut">
              <a:rPr lang="lt-LT" smtClean="0"/>
              <a:t>2018-04-30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60223-14F9-40E6-8AC3-7E75F7DF000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256078799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32DCB-1C4B-4F94-B225-3774F810AA72}" type="datetimeFigureOut">
              <a:rPr lang="lt-LT" smtClean="0"/>
              <a:t>2018-04-30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60223-14F9-40E6-8AC3-7E75F7DF000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0819358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32DCB-1C4B-4F94-B225-3774F810AA72}" type="datetimeFigureOut">
              <a:rPr lang="lt-LT" smtClean="0"/>
              <a:t>2018-04-30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60223-14F9-40E6-8AC3-7E75F7DF000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563621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32DCB-1C4B-4F94-B225-3774F810AA72}" type="datetimeFigureOut">
              <a:rPr lang="lt-LT" smtClean="0"/>
              <a:t>2018-04-30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60223-14F9-40E6-8AC3-7E75F7DF000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3824828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32DCB-1C4B-4F94-B225-3774F810AA72}" type="datetimeFigureOut">
              <a:rPr lang="lt-LT" smtClean="0"/>
              <a:t>2018-04-30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60223-14F9-40E6-8AC3-7E75F7DF0001}" type="slidenum">
              <a:rPr lang="lt-LT" smtClean="0"/>
              <a:t>‹#›</a:t>
            </a:fld>
            <a:endParaRPr lang="lt-LT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736910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32DCB-1C4B-4F94-B225-3774F810AA72}" type="datetimeFigureOut">
              <a:rPr lang="lt-LT" smtClean="0"/>
              <a:t>2018-04-30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60223-14F9-40E6-8AC3-7E75F7DF000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4468387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32DCB-1C4B-4F94-B225-3774F810AA72}" type="datetimeFigureOut">
              <a:rPr lang="lt-LT" smtClean="0"/>
              <a:t>2018-04-30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60223-14F9-40E6-8AC3-7E75F7DF000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7317358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32DCB-1C4B-4F94-B225-3774F810AA72}" type="datetimeFigureOut">
              <a:rPr lang="lt-LT" smtClean="0"/>
              <a:t>2018-04-30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60223-14F9-40E6-8AC3-7E75F7DF000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0836827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32DCB-1C4B-4F94-B225-3774F810AA72}" type="datetimeFigureOut">
              <a:rPr lang="lt-LT" smtClean="0"/>
              <a:t>2018-04-30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60223-14F9-40E6-8AC3-7E75F7DF000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3062529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32DCB-1C4B-4F94-B225-3774F810AA72}" type="datetimeFigureOut">
              <a:rPr lang="lt-LT" smtClean="0"/>
              <a:t>2018-04-30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60223-14F9-40E6-8AC3-7E75F7DF000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510489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pFill/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pFill/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732DCB-1C4B-4F94-B225-3774F810AA72}" type="datetimeFigureOut">
              <a:rPr lang="lt-LT" smtClean="0"/>
              <a:t>2018-04-30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860223-14F9-40E6-8AC3-7E75F7DF000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06439088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  <p:sldLayoutId id="2147483840" r:id="rId12"/>
    <p:sldLayoutId id="2147483841" r:id="rId13"/>
    <p:sldLayoutId id="2147483842" r:id="rId14"/>
    <p:sldLayoutId id="2147483843" r:id="rId15"/>
    <p:sldLayoutId id="2147483844" r:id="rId16"/>
    <p:sldLayoutId id="214748384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57522" y="919163"/>
            <a:ext cx="8791575" cy="2387600"/>
          </a:xfrm>
        </p:spPr>
        <p:txBody>
          <a:bodyPr/>
          <a:lstStyle/>
          <a:p>
            <a:r>
              <a:rPr lang="lt-LT" dirty="0" smtClean="0">
                <a:cs typeface="Times New Roman" panose="02020603050405020304" pitchFamily="18" charset="0"/>
              </a:rPr>
              <a:t>Nobelio premija</a:t>
            </a:r>
            <a:endParaRPr lang="lt-LT" dirty="0"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57521" y="3446463"/>
            <a:ext cx="8791575" cy="1655762"/>
          </a:xfrm>
        </p:spPr>
        <p:txBody>
          <a:bodyPr/>
          <a:lstStyle/>
          <a:p>
            <a:r>
              <a:rPr lang="lt-LT" dirty="0" smtClean="0">
                <a:solidFill>
                  <a:schemeClr val="tx2"/>
                </a:solidFill>
              </a:rPr>
              <a:t>Parengė </a:t>
            </a:r>
          </a:p>
          <a:p>
            <a:r>
              <a:rPr lang="lt-LT" dirty="0" smtClean="0">
                <a:solidFill>
                  <a:schemeClr val="tx2"/>
                </a:solidFill>
              </a:rPr>
              <a:t>Zarasų „Ąžuolo“ gimnazijos</a:t>
            </a:r>
          </a:p>
          <a:p>
            <a:r>
              <a:rPr lang="lt-LT" dirty="0" smtClean="0">
                <a:solidFill>
                  <a:schemeClr val="tx2"/>
                </a:solidFill>
              </a:rPr>
              <a:t>2a klasės mokinys Roman blinov</a:t>
            </a:r>
            <a:endParaRPr lang="lt-LT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1295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5300" y="381000"/>
            <a:ext cx="4086268" cy="544154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99850" y="5845875"/>
            <a:ext cx="5017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(1833-1896)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6317018" y="1479885"/>
            <a:ext cx="452343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200" b="1" dirty="0" smtClean="0"/>
              <a:t>Alfredas Nobelis</a:t>
            </a:r>
            <a:r>
              <a:rPr lang="lt-LT" sz="2400" dirty="0" smtClean="0"/>
              <a:t> – švedų chemikas, inžinierius, išradėjas, verslininkas.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72291098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ÐÐ°ÑÑÐ¸Ð½ÐºÐ¸ Ð¿Ð¾ Ð·Ð°Ð¿ÑÐ¾ÑÑ Ð¿Ð°Ð¼ÑÑÐ½Ð¸Ðº Ð½Ð¾Ð±ÐµÐ»Ñ Ð² Ð¿ÐµÑÐµÑÐ±ÑÑÐ³Ð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5411" y="276727"/>
            <a:ext cx="3948529" cy="5264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641180" y="5630778"/>
            <a:ext cx="38369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000" dirty="0" smtClean="0"/>
              <a:t>Paminklas Sankt Peterburge Alfredui Nobeliui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6855167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ÐÐ°ÑÑÐ¸Ð½ÐºÐ¸ Ð¿Ð¾ Ð·Ð°Ð¿ÑÐ¾ÑÑ alfred nobel during experiment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6810" y="338806"/>
            <a:ext cx="5092034" cy="5494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646947" y="5919537"/>
            <a:ext cx="6196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800" dirty="0" smtClean="0"/>
              <a:t>A. Nobelis eksperimentuoja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9387849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upload.wikimedia.org/wikipedia/commons/6/63/Ilmarinen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0216" y="1708144"/>
            <a:ext cx="6905399" cy="4596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64105" y="276727"/>
            <a:ext cx="1051559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4000" b="1" dirty="0" smtClean="0"/>
              <a:t>Kompanija „</a:t>
            </a:r>
            <a:r>
              <a:rPr lang="lt-LT" sz="4000" b="1" dirty="0" err="1" smtClean="0"/>
              <a:t>Bofors</a:t>
            </a:r>
            <a:r>
              <a:rPr lang="lt-LT" sz="4000" b="1" dirty="0" smtClean="0"/>
              <a:t>“</a:t>
            </a:r>
            <a:r>
              <a:rPr lang="ru-RU" sz="4000" b="1" dirty="0" smtClean="0"/>
              <a:t> </a:t>
            </a:r>
            <a:r>
              <a:rPr lang="ru-RU" sz="2800" dirty="0" smtClean="0"/>
              <a:t>– </a:t>
            </a:r>
            <a:r>
              <a:rPr lang="lt-LT" sz="2800" dirty="0" smtClean="0"/>
              <a:t>didžiausia švediškos ginkluotės gamintoja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4194682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ÐÐ°ÑÑÐ¸Ð½ÐºÐ¸ Ð¿Ð¾ Ð·Ð°Ð¿ÑÐ¾ÑÑ Stridsvagn 10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5830" y="1685495"/>
            <a:ext cx="5353216" cy="3461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tačiakampis 1"/>
          <p:cNvSpPr/>
          <p:nvPr/>
        </p:nvSpPr>
        <p:spPr>
          <a:xfrm>
            <a:off x="7490946" y="5147242"/>
            <a:ext cx="270298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1" dirty="0" err="1"/>
              <a:t>Stridsvagn</a:t>
            </a:r>
            <a:r>
              <a:rPr lang="en-US" b="1" dirty="0"/>
              <a:t> 103</a:t>
            </a:r>
            <a:r>
              <a:rPr lang="en-US" dirty="0"/>
              <a:t> (</a:t>
            </a:r>
            <a:r>
              <a:rPr lang="en-US" b="1" dirty="0"/>
              <a:t>Strv.103</a:t>
            </a:r>
            <a:r>
              <a:rPr lang="en-US" dirty="0"/>
              <a:t>)</a:t>
            </a:r>
          </a:p>
        </p:txBody>
      </p:sp>
      <p:pic>
        <p:nvPicPr>
          <p:cNvPr id="1028" name="Picture 4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493" y="2044868"/>
            <a:ext cx="5450337" cy="2786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514616" y="4947187"/>
            <a:ext cx="15761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/>
              <a:t>Bofors</a:t>
            </a:r>
            <a:r>
              <a:rPr lang="en-US" sz="2000" dirty="0"/>
              <a:t> L60</a:t>
            </a:r>
          </a:p>
        </p:txBody>
      </p:sp>
    </p:spTree>
    <p:extLst>
      <p:ext uri="{BB962C8B-B14F-4D97-AF65-F5344CB8AC3E}">
        <p14:creationId xmlns:p14="http://schemas.microsoft.com/office/powerpoint/2010/main" val="1575931351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ÐÐ°ÑÑÐ¸Ð½ÐºÐ¸ Ð¿Ð¾ Ð·Ð°Ð¿ÑÐ¾ÑÑ Ð½ÐµÑÑÑÐ½ÑÐµ Ð²ÑÑÐºÐ¸ Ð±Ð°ÐºÑ Ð½Ð¾Ð±ÐµÐ»Ñ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214" y="521186"/>
            <a:ext cx="7340361" cy="5113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130943" y="5634971"/>
            <a:ext cx="54689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000" dirty="0" smtClean="0"/>
              <a:t>Baku naftos telkiniai, priklausę broliams Nobeliams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733237231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33336" y="16590"/>
            <a:ext cx="7543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4000" b="1" dirty="0" smtClean="0"/>
              <a:t>Išradimai</a:t>
            </a:r>
            <a:endParaRPr lang="en-US" sz="4000" b="1" dirty="0"/>
          </a:p>
        </p:txBody>
      </p:sp>
      <p:pic>
        <p:nvPicPr>
          <p:cNvPr id="1026" name="Picture 2" descr="ÐÐ°ÑÑÐ¸Ð½ÐºÐ¸ Ð¿Ð¾ Ð·Ð°Ð¿ÑÐ¾ÑÑ Ð´Ð¸Ð½Ð°Ð¼Ð¸Ñ 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39290">
            <a:off x="1843894" y="670557"/>
            <a:ext cx="3050342" cy="3050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920535" y="3096770"/>
            <a:ext cx="16362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800" dirty="0" smtClean="0"/>
              <a:t>Dinamitas</a:t>
            </a:r>
            <a:endParaRPr lang="en-US" sz="2800" dirty="0"/>
          </a:p>
        </p:txBody>
      </p:sp>
      <p:sp>
        <p:nvSpPr>
          <p:cNvPr id="5" name="AutoShape 6" descr="ÐÐ°ÑÑÐ¸Ð½ÐºÐ¸ Ð¿Ð¾ Ð·Ð°Ð¿ÑÐ¾ÑÑ gas meter pn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6" name="Picture 12" descr="ÐÐ°ÑÑÐ¸Ð½ÐºÐ¸ Ð¿Ð¾ Ð·Ð°Ð¿ÑÐ¾ÑÑ gas meter 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8634" y="3823281"/>
            <a:ext cx="2510277" cy="2510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426756" y="6071948"/>
            <a:ext cx="22340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800" dirty="0" smtClean="0"/>
              <a:t>Dujų skaitiklis</a:t>
            </a:r>
            <a:endParaRPr lang="en-US" sz="2800" dirty="0"/>
          </a:p>
        </p:txBody>
      </p:sp>
      <p:pic>
        <p:nvPicPr>
          <p:cNvPr id="1038" name="Picture 14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5336" y="786708"/>
            <a:ext cx="2330203" cy="2330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6605336" y="3116911"/>
            <a:ext cx="2971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800" dirty="0" smtClean="0"/>
              <a:t>Detonatorius</a:t>
            </a:r>
            <a:endParaRPr lang="en-US" sz="2800" dirty="0"/>
          </a:p>
        </p:txBody>
      </p:sp>
      <p:pic>
        <p:nvPicPr>
          <p:cNvPr id="1040" name="Picture 16" descr="ÐÐ°ÑÑÐ¸Ð½ÐºÐ¸ Ð¿Ð¾ Ð·Ð°Ð¿ÑÐ¾ÑÑ plywood 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5336" y="3662070"/>
            <a:ext cx="2646809" cy="2308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6259427" y="5989628"/>
            <a:ext cx="36636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800" dirty="0" smtClean="0"/>
              <a:t>Fanera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523759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veikslėlis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9884" y="961775"/>
            <a:ext cx="4019262" cy="3549317"/>
          </a:xfrm>
          <a:prstGeom prst="rect">
            <a:avLst/>
          </a:prstGeom>
        </p:spPr>
      </p:pic>
      <p:pic>
        <p:nvPicPr>
          <p:cNvPr id="2050" name="Picture 2" descr="https://s.xe.com/themes/xe/images/pages/curSymbols/curSymbol107-114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7639" y="2736434"/>
            <a:ext cx="603752" cy="359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805094" y="4419283"/>
            <a:ext cx="33688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000" dirty="0" smtClean="0"/>
              <a:t>31,6 milijonų Švedijos kronų</a:t>
            </a:r>
          </a:p>
          <a:p>
            <a:pPr algn="ctr"/>
            <a:r>
              <a:rPr lang="lt-LT" sz="2000" dirty="0" smtClean="0"/>
              <a:t>(1900 metai)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4929224" y="2018889"/>
            <a:ext cx="155207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>
                <a:solidFill>
                  <a:srgbClr val="D4AF37"/>
                </a:solidFill>
              </a:rPr>
              <a:t>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856370" y="4373116"/>
            <a:ext cx="31643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000" dirty="0" smtClean="0"/>
              <a:t>240 milijonų JAV dolerių</a:t>
            </a:r>
          </a:p>
          <a:p>
            <a:pPr algn="ctr"/>
            <a:r>
              <a:rPr lang="lt-LT" sz="2000" dirty="0" smtClean="0"/>
              <a:t>(XXI amžius)</a:t>
            </a:r>
            <a:endParaRPr lang="en-US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7468602" y="2101292"/>
            <a:ext cx="155207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3800" b="1" dirty="0">
              <a:solidFill>
                <a:srgbClr val="D4AF37"/>
              </a:solidFill>
            </a:endParaRPr>
          </a:p>
        </p:txBody>
      </p:sp>
      <p:pic>
        <p:nvPicPr>
          <p:cNvPr id="2" name="Paveikslėlis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2024" y="1211875"/>
            <a:ext cx="2926214" cy="304911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324566" y="470059"/>
            <a:ext cx="67613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3600" dirty="0" smtClean="0"/>
              <a:t>A. Nobelio fondo pradinis kapitalas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064516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ÐÐ°ÑÑÐ¸Ð½ÐºÐ¸ Ð¿Ð¾ Ð·Ð°Ð¿ÑÐ¾ÑÑ Ð·Ð°Ð²ÐµÑÐ°Ð½Ð¸Ðµ Ð½Ð¾Ð±ÐµÐ»Ñ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856" y="1335588"/>
            <a:ext cx="6179808" cy="4286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98665" y="625642"/>
            <a:ext cx="46441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800" b="1" dirty="0" smtClean="0"/>
              <a:t>Alfredo Nobelio testamentas</a:t>
            </a:r>
            <a:endParaRPr lang="en-US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7435516" y="1828800"/>
            <a:ext cx="3657600" cy="330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900" dirty="0"/>
              <a:t>„Visą savo kilnojamąjį ir nekilnojamąjį </a:t>
            </a:r>
            <a:r>
              <a:rPr lang="lt-LT" sz="1900" dirty="0" smtClean="0"/>
              <a:t>turtą</a:t>
            </a:r>
            <a:r>
              <a:rPr lang="en-US" sz="1900" dirty="0" smtClean="0"/>
              <a:t> </a:t>
            </a:r>
            <a:r>
              <a:rPr lang="lt-LT" sz="1900" dirty="0" smtClean="0"/>
              <a:t>pavedu </a:t>
            </a:r>
            <a:r>
              <a:rPr lang="lt-LT" sz="1900" dirty="0"/>
              <a:t>paversti likvidžiu kapitalu ir jį padėti į patikimą banką. Šios lėšos turi priklausyti fondui, kuris sukauptas pajamas kasmet įteiktų kaip premijas tiems, kurie per praėjusius metus padarė didžiausią indėlį į mokslą, literatūrą arba taiką ir kurio veikla atnešė didžiausią naudą žmonijai.“</a:t>
            </a:r>
            <a:endParaRPr lang="en-US" sz="1900" dirty="0"/>
          </a:p>
        </p:txBody>
      </p:sp>
      <p:sp>
        <p:nvSpPr>
          <p:cNvPr id="4" name="TextBox 3"/>
          <p:cNvSpPr txBox="1"/>
          <p:nvPr/>
        </p:nvSpPr>
        <p:spPr>
          <a:xfrm>
            <a:off x="2943932" y="5622575"/>
            <a:ext cx="21536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1895 </a:t>
            </a:r>
            <a:r>
              <a:rPr lang="lt-LT" sz="2000" dirty="0" smtClean="0"/>
              <a:t>metai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92582452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27220" y="1792704"/>
            <a:ext cx="4884821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600" b="1" dirty="0"/>
              <a:t>Nobelio premija </a:t>
            </a:r>
            <a:r>
              <a:rPr lang="lt-LT" sz="2400" dirty="0"/>
              <a:t>– </a:t>
            </a:r>
            <a:r>
              <a:rPr lang="lt-LT" sz="2800" dirty="0"/>
              <a:t>kasmetinė premija, skiriama </a:t>
            </a:r>
            <a:r>
              <a:rPr lang="lt-LT" sz="2800" dirty="0" smtClean="0"/>
              <a:t>už </a:t>
            </a:r>
            <a:r>
              <a:rPr lang="lt-LT" sz="2800" dirty="0"/>
              <a:t>svarbius pasiekimus tam tikro mokslo srityje arba už ypač svarbią visuomeninę veiklą.</a:t>
            </a:r>
            <a:endParaRPr lang="en-US" sz="2800" dirty="0"/>
          </a:p>
        </p:txBody>
      </p:sp>
      <p:pic>
        <p:nvPicPr>
          <p:cNvPr id="3" name="Paveikslėlis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1038" y="1275345"/>
            <a:ext cx="4334670" cy="4221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13159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54442" y="192505"/>
            <a:ext cx="71587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4000" b="1" dirty="0" smtClean="0"/>
              <a:t>Nobelio premijos sritys</a:t>
            </a:r>
            <a:endParaRPr lang="en-US" sz="4000" b="1" dirty="0"/>
          </a:p>
        </p:txBody>
      </p:sp>
      <p:pic>
        <p:nvPicPr>
          <p:cNvPr id="2050" name="Picture 2" descr="ÐÐ°ÑÑÐ¸Ð½ÐºÐ¸ Ð¿Ð¾ Ð·Ð°Ð¿ÑÐ¾ÑÑ colba with liquid chemistry symbols 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096" y="1294845"/>
            <a:ext cx="3789947" cy="3789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91813" y="5084792"/>
            <a:ext cx="23341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800" dirty="0" smtClean="0"/>
              <a:t>Chemijos</a:t>
            </a:r>
            <a:endParaRPr lang="en-US" dirty="0"/>
          </a:p>
        </p:txBody>
      </p:sp>
      <p:sp>
        <p:nvSpPr>
          <p:cNvPr id="4" name="AutoShape 6" descr="ÐÐ°ÑÑÐ¸Ð½ÐºÐ¸ Ð¿Ð¾ Ð·Ð°Ð¿ÑÐ¾ÑÑ electricity computers wallpaper"/>
          <p:cNvSpPr>
            <a:spLocks noChangeAspect="1" noChangeArrowheads="1"/>
          </p:cNvSpPr>
          <p:nvPr/>
        </p:nvSpPr>
        <p:spPr bwMode="auto">
          <a:xfrm>
            <a:off x="155574" y="-144463"/>
            <a:ext cx="4392361" cy="4392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aveikslėlis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8934" y="1887375"/>
            <a:ext cx="3368593" cy="2526445"/>
          </a:xfrm>
          <a:prstGeom prst="rect">
            <a:avLst/>
          </a:prstGeom>
        </p:spPr>
      </p:pic>
      <p:pic>
        <p:nvPicPr>
          <p:cNvPr id="2056" name="Picture 8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5195" y="1897360"/>
            <a:ext cx="4473707" cy="2516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180368" y="4481095"/>
            <a:ext cx="2803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800" dirty="0" smtClean="0"/>
              <a:t>Medicinos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8163424" y="4481095"/>
            <a:ext cx="28996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800" dirty="0" smtClean="0"/>
              <a:t>Fizikos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84983458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veikslėlis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018" y="914400"/>
            <a:ext cx="4732421" cy="3549315"/>
          </a:xfrm>
          <a:prstGeom prst="rect">
            <a:avLst/>
          </a:prstGeom>
        </p:spPr>
      </p:pic>
      <p:pic>
        <p:nvPicPr>
          <p:cNvPr id="3078" name="Picture 6" descr="ÐÐ°ÑÑÐ¸Ð½ÐºÐ¸ Ð¿Ð¾ Ð·Ð°Ð¿ÑÐ¾ÑÑ peace wallpape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45" y="914400"/>
            <a:ext cx="5678904" cy="3549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349263" y="4463715"/>
            <a:ext cx="17759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800" dirty="0" smtClean="0"/>
              <a:t>Literatūros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8003739" y="4463715"/>
            <a:ext cx="12633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800" dirty="0" smtClean="0"/>
              <a:t>Taikos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6327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veikslėlis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7440" y="1937482"/>
            <a:ext cx="5355279" cy="281554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30101" y="661738"/>
            <a:ext cx="9889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600" b="1" dirty="0"/>
              <a:t>Kodėl Nobelio premija neskiriama matematikams?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491760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55232" y="231610"/>
            <a:ext cx="80611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4000" dirty="0" smtClean="0"/>
              <a:t>Kur įteikiama Nobelio premija?</a:t>
            </a:r>
            <a:endParaRPr lang="en-US"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1696452" y="1398582"/>
            <a:ext cx="41869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3600" dirty="0" smtClean="0"/>
              <a:t>Chemijos, fizikos, medicinos, literatūros</a:t>
            </a:r>
          </a:p>
        </p:txBody>
      </p:sp>
      <p:pic>
        <p:nvPicPr>
          <p:cNvPr id="5" name="Paveikslėlis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6420" y="1333765"/>
            <a:ext cx="3260558" cy="203784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83630" y="3765883"/>
            <a:ext cx="48126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3600" dirty="0" smtClean="0"/>
              <a:t>Taikos</a:t>
            </a:r>
            <a:endParaRPr lang="en-US" sz="3600" dirty="0"/>
          </a:p>
        </p:txBody>
      </p:sp>
      <p:pic>
        <p:nvPicPr>
          <p:cNvPr id="1028" name="Picture 4" descr="ÐÐ°ÑÑÐ¸Ð½ÐºÐ¸ Ð¿Ð¾ Ð·Ð°Ð¿ÑÐ¾ÑÑ norway fla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6420" y="3624513"/>
            <a:ext cx="3280974" cy="2183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0423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04737" y="505327"/>
            <a:ext cx="83739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3600" dirty="0" smtClean="0"/>
              <a:t>Kokia Nobelio premijos vertė?</a:t>
            </a:r>
            <a:endParaRPr lang="en-US" sz="3600" dirty="0"/>
          </a:p>
        </p:txBody>
      </p:sp>
      <p:pic>
        <p:nvPicPr>
          <p:cNvPr id="3" name="Paveikslėlis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3854" y="1488600"/>
            <a:ext cx="3700980" cy="385642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262823" y="5081800"/>
            <a:ext cx="26830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≈</a:t>
            </a:r>
            <a:r>
              <a:rPr lang="lt-LT" sz="2400" dirty="0" smtClean="0"/>
              <a:t>1 milijonas JAV dolerių</a:t>
            </a:r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87000550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1621" y="721895"/>
            <a:ext cx="83378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3600" b="1" dirty="0" smtClean="0"/>
              <a:t>Kada ir kaip įteikiama Nobelio premija?</a:t>
            </a:r>
            <a:endParaRPr lang="en-US" sz="36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406315" y="1900989"/>
            <a:ext cx="733926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dirty="0"/>
              <a:t>Nobelio premijos visada įteikiamos gruodžio 10-ąją, Alfredo Nobelio mirties dieną, o visos iškilmės tęsiasi apie savaitę.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55736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53652" y="2658980"/>
            <a:ext cx="74114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4800" b="1" dirty="0" smtClean="0"/>
              <a:t>Ačiū už dėmesį</a:t>
            </a:r>
            <a:r>
              <a:rPr lang="ru-RU" sz="4800" b="1" dirty="0" smtClean="0"/>
              <a:t>!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3957957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Red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88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2000"/>
                <a:satMod val="150000"/>
                <a:lumMod val="15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Circuit" id="{0AC2F7E7-15F5-431C-B2A2-456FE929F56C}" vid="{14971C58-AB76-4A2A-B231-5F8CA03CF491}"/>
    </a:ext>
  </a:extLst>
</a:theme>
</file>

<file path=ppt/theme/theme2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Circuit</Template>
  <TotalTime>1194</TotalTime>
  <Words>233</Words>
  <Application>Microsoft Office PowerPoint</Application>
  <PresentationFormat>Pasirinktinai</PresentationFormat>
  <Paragraphs>42</Paragraphs>
  <Slides>18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18</vt:i4>
      </vt:variant>
    </vt:vector>
  </HeadingPairs>
  <TitlesOfParts>
    <vt:vector size="19" baseType="lpstr">
      <vt:lpstr>Circuit</vt:lpstr>
      <vt:lpstr>Nobelio premija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„Windows“ vartotojas</dc:creator>
  <cp:lastModifiedBy>Windows User</cp:lastModifiedBy>
  <cp:revision>77</cp:revision>
  <dcterms:created xsi:type="dcterms:W3CDTF">2017-02-26T16:47:55Z</dcterms:created>
  <dcterms:modified xsi:type="dcterms:W3CDTF">2018-04-30T13:30:25Z</dcterms:modified>
</cp:coreProperties>
</file>