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65" r:id="rId3"/>
    <p:sldId id="267" r:id="rId4"/>
    <p:sldId id="268" r:id="rId5"/>
    <p:sldId id="266" r:id="rId6"/>
    <p:sldId id="257" r:id="rId7"/>
    <p:sldId id="258" r:id="rId8"/>
    <p:sldId id="259" r:id="rId9"/>
    <p:sldId id="260" r:id="rId10"/>
    <p:sldId id="261" r:id="rId11"/>
    <p:sldId id="262" r:id="rId12"/>
    <p:sldId id="269" r:id="rId13"/>
    <p:sldId id="263" r:id="rId14"/>
    <p:sldId id="26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60"/>
  </p:normalViewPr>
  <p:slideViewPr>
    <p:cSldViewPr snapToGrid="0">
      <p:cViewPr varScale="1">
        <p:scale>
          <a:sx n="88" d="100"/>
          <a:sy n="88" d="100"/>
        </p:scale>
        <p:origin x="-326"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6527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78009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3132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4/30/2018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014525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0198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3226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3890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4/30/2018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142068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522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7050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781044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7571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61173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1523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42730758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5788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4/30/2018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6426841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youtu.be/eYhUytwoWO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Vaizdo rezultatas pagal uÅ¾klausÄ âwilliam golding musiÅ³ valdovasâ">
            <a:extLst>
              <a:ext uri="{FF2B5EF4-FFF2-40B4-BE49-F238E27FC236}">
                <a16:creationId xmlns:a16="http://schemas.microsoft.com/office/drawing/2014/main" xmlns="" id="{0BA7853E-B2F5-4603-BF7B-888D266379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547"/>
          <a:stretch/>
        </p:blipFill>
        <p:spPr bwMode="auto">
          <a:xfrm>
            <a:off x="-384293" y="-220459"/>
            <a:ext cx="5394940" cy="6858001"/>
          </a:xfrm>
          <a:custGeom>
            <a:avLst/>
            <a:gdLst>
              <a:gd name="connsiteX0" fmla="*/ 842596 w 5394960"/>
              <a:gd name="connsiteY0" fmla="*/ 0 h 6858000"/>
              <a:gd name="connsiteX1" fmla="*/ 5394960 w 5394960"/>
              <a:gd name="connsiteY1" fmla="*/ 0 h 6858000"/>
              <a:gd name="connsiteX2" fmla="*/ 5394960 w 5394960"/>
              <a:gd name="connsiteY2" fmla="*/ 21851 h 6858000"/>
              <a:gd name="connsiteX3" fmla="*/ 4365943 w 5394960"/>
              <a:gd name="connsiteY3" fmla="*/ 6858000 h 6858000"/>
              <a:gd name="connsiteX4" fmla="*/ 0 w 5394960"/>
              <a:gd name="connsiteY4" fmla="*/ 6858000 h 6858000"/>
              <a:gd name="connsiteX5" fmla="*/ 0 w 5394960"/>
              <a:gd name="connsiteY5" fmla="*/ 56661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BB829BB2-A966-435C-8683-E268FFC0F362}"/>
              </a:ext>
            </a:extLst>
          </p:cNvPr>
          <p:cNvSpPr>
            <a:spLocks noGrp="1"/>
          </p:cNvSpPr>
          <p:nvPr>
            <p:ph type="ctrTitle"/>
          </p:nvPr>
        </p:nvSpPr>
        <p:spPr>
          <a:xfrm>
            <a:off x="4129087" y="344556"/>
            <a:ext cx="4816130" cy="1948070"/>
          </a:xfrm>
        </p:spPr>
        <p:txBody>
          <a:bodyPr>
            <a:normAutofit/>
          </a:bodyPr>
          <a:lstStyle/>
          <a:p>
            <a:pPr>
              <a:lnSpc>
                <a:spcPct val="90000"/>
              </a:lnSpc>
            </a:pPr>
            <a:r>
              <a:rPr lang="lt-LT" sz="4000" dirty="0"/>
              <a:t>William Golding    </a:t>
            </a:r>
            <a:br>
              <a:rPr lang="lt-LT" sz="4000" dirty="0"/>
            </a:br>
            <a:r>
              <a:rPr lang="lt-LT" sz="4000" dirty="0"/>
              <a:t>    „Musių valdovas“</a:t>
            </a:r>
          </a:p>
        </p:txBody>
      </p:sp>
      <p:sp>
        <p:nvSpPr>
          <p:cNvPr id="3" name="Subtitle 2">
            <a:extLst>
              <a:ext uri="{FF2B5EF4-FFF2-40B4-BE49-F238E27FC236}">
                <a16:creationId xmlns:a16="http://schemas.microsoft.com/office/drawing/2014/main" xmlns="" id="{ADC2C088-31A4-4E46-89CB-50EB6AAAF7E0}"/>
              </a:ext>
            </a:extLst>
          </p:cNvPr>
          <p:cNvSpPr>
            <a:spLocks noGrp="1"/>
          </p:cNvSpPr>
          <p:nvPr>
            <p:ph type="subTitle" idx="1"/>
          </p:nvPr>
        </p:nvSpPr>
        <p:spPr>
          <a:xfrm>
            <a:off x="4129087" y="6089092"/>
            <a:ext cx="3960294" cy="1096899"/>
          </a:xfrm>
        </p:spPr>
        <p:txBody>
          <a:bodyPr>
            <a:normAutofit/>
          </a:bodyPr>
          <a:lstStyle/>
          <a:p>
            <a:r>
              <a:rPr lang="lt-LT" dirty="0"/>
              <a:t>Austėja Augulytė, Vitalijus Biveinis, Miglė Šaltytė 2a</a:t>
            </a:r>
          </a:p>
        </p:txBody>
      </p:sp>
    </p:spTree>
    <p:extLst>
      <p:ext uri="{BB962C8B-B14F-4D97-AF65-F5344CB8AC3E}">
        <p14:creationId xmlns:p14="http://schemas.microsoft.com/office/powerpoint/2010/main" val="4275576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Apie autorių</a:t>
            </a:r>
            <a:endParaRPr lang="en-US" dirty="0"/>
          </a:p>
        </p:txBody>
      </p:sp>
      <p:sp>
        <p:nvSpPr>
          <p:cNvPr id="3" name="Turinio vietos rezervavimo ženklas 2"/>
          <p:cNvSpPr>
            <a:spLocks noGrp="1"/>
          </p:cNvSpPr>
          <p:nvPr>
            <p:ph idx="1"/>
          </p:nvPr>
        </p:nvSpPr>
        <p:spPr/>
        <p:txBody>
          <a:bodyPr>
            <a:normAutofit fontScale="92500" lnSpcReduction="10000"/>
          </a:bodyPr>
          <a:lstStyle/>
          <a:p>
            <a:r>
              <a:rPr lang="lt-LT" dirty="0"/>
              <a:t>Viljamas Goldingas </a:t>
            </a:r>
            <a:r>
              <a:rPr lang="lt-LT" dirty="0" smtClean="0"/>
              <a:t>gimė Jungtinėje </a:t>
            </a:r>
            <a:r>
              <a:rPr lang="lt-LT" dirty="0"/>
              <a:t>Karalystėje. </a:t>
            </a:r>
          </a:p>
          <a:p>
            <a:r>
              <a:rPr lang="lt-LT" dirty="0" smtClean="0"/>
              <a:t>1930 </a:t>
            </a:r>
            <a:r>
              <a:rPr lang="lt-LT" dirty="0"/>
              <a:t>m. pradėjo studijuoti Oksfordo universitete, kur studijavo gamtos mokslus ir anglų kalbą. Pirmoji knyga – eilėraščių </a:t>
            </a:r>
            <a:r>
              <a:rPr lang="lt-LT" dirty="0" smtClean="0"/>
              <a:t>rinkinys.</a:t>
            </a:r>
            <a:endParaRPr lang="lt-LT" dirty="0"/>
          </a:p>
          <a:p>
            <a:r>
              <a:rPr lang="lt-LT" dirty="0"/>
              <a:t>Antrojo pasaulinio karo metu tarnavo Britų karo laivyne ir prisidėjo prie galingiausio Vokietijos linijinio laivo „</a:t>
            </a:r>
            <a:r>
              <a:rPr lang="lt-LT" dirty="0" err="1"/>
              <a:t>Bismarko</a:t>
            </a:r>
            <a:r>
              <a:rPr lang="lt-LT" dirty="0"/>
              <a:t>“ sunaikinimo. Taip pat 1944 m. dalyvavo Normandijos išsilaipinime. Karo pabaigoje Goldingas vėl grįžo prie mokytojavimo ir rašymo</a:t>
            </a:r>
            <a:r>
              <a:rPr lang="lt-LT" dirty="0" smtClean="0"/>
              <a:t>.</a:t>
            </a:r>
            <a:endParaRPr lang="lt-LT" dirty="0"/>
          </a:p>
          <a:p>
            <a:r>
              <a:rPr lang="lt-LT" dirty="0"/>
              <a:t>Sulaukęs literatūrinės sėkmės, Goldingas nuo 1961 m. galėjo mesti mokytojavimą ir metus kaip garbės svečias praleido </a:t>
            </a:r>
            <a:r>
              <a:rPr lang="lt-LT" dirty="0" err="1"/>
              <a:t>Holinso</a:t>
            </a:r>
            <a:r>
              <a:rPr lang="lt-LT" dirty="0"/>
              <a:t> koledže, Virdžinijoje, kur galėjo visiškai atsiduoti kūrybai. </a:t>
            </a:r>
          </a:p>
          <a:p>
            <a:r>
              <a:rPr lang="lt-LT" dirty="0"/>
              <a:t>1988 m. karalienė Elžbieta II įšventino Goldingą į riterius. Seras Viljamas Goldingas mirė savo namuose </a:t>
            </a:r>
            <a:r>
              <a:rPr lang="lt-LT" dirty="0" err="1"/>
              <a:t>Peranarvortalyje</a:t>
            </a:r>
            <a:r>
              <a:rPr lang="lt-LT" dirty="0"/>
              <a:t>, netoli </a:t>
            </a:r>
            <a:r>
              <a:rPr lang="lt-LT" dirty="0" err="1"/>
              <a:t>Truro</a:t>
            </a:r>
            <a:r>
              <a:rPr lang="lt-LT" dirty="0"/>
              <a:t>, </a:t>
            </a:r>
            <a:r>
              <a:rPr lang="lt-LT" dirty="0" err="1"/>
              <a:t>Kornvalyje</a:t>
            </a:r>
            <a:r>
              <a:rPr lang="lt-LT" dirty="0"/>
              <a:t>. 1993 m. palaidotas Šventosios trejybės kapinėse, </a:t>
            </a:r>
            <a:r>
              <a:rPr lang="lt-LT" dirty="0" err="1"/>
              <a:t>Viltšyre</a:t>
            </a:r>
            <a:r>
              <a:rPr lang="lt-LT" dirty="0"/>
              <a:t>, Anglijoje.</a:t>
            </a:r>
            <a:endParaRPr lang="en-US" dirty="0"/>
          </a:p>
        </p:txBody>
      </p:sp>
    </p:spTree>
    <p:extLst>
      <p:ext uri="{BB962C8B-B14F-4D97-AF65-F5344CB8AC3E}">
        <p14:creationId xmlns:p14="http://schemas.microsoft.com/office/powerpoint/2010/main" val="2862728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Kūryba</a:t>
            </a:r>
            <a:endParaRPr lang="en-US" dirty="0"/>
          </a:p>
        </p:txBody>
      </p:sp>
      <p:sp>
        <p:nvSpPr>
          <p:cNvPr id="3" name="Turinio vietos rezervavimo ženklas 2"/>
          <p:cNvSpPr>
            <a:spLocks noGrp="1"/>
          </p:cNvSpPr>
          <p:nvPr>
            <p:ph idx="1"/>
          </p:nvPr>
        </p:nvSpPr>
        <p:spPr/>
        <p:txBody>
          <a:bodyPr>
            <a:normAutofit fontScale="92500" lnSpcReduction="10000"/>
          </a:bodyPr>
          <a:lstStyle/>
          <a:p>
            <a:r>
              <a:rPr lang="lt-LT" dirty="0"/>
              <a:t>Rašytojas ypač jautriai reagavo į </a:t>
            </a:r>
            <a:r>
              <a:rPr lang="lt-LT" b="1" dirty="0"/>
              <a:t>Antrojo pasaulinio karo </a:t>
            </a:r>
            <a:r>
              <a:rPr lang="lt-LT" dirty="0"/>
              <a:t>žiaurumus, kuriuos patyrė tarnaudamas Britų karo laivyne eiliniu jūreiviu, o vėliau – karininku povandeniniuose </a:t>
            </a:r>
            <a:r>
              <a:rPr lang="lt-LT" dirty="0" smtClean="0"/>
              <a:t>laivuose. </a:t>
            </a:r>
            <a:r>
              <a:rPr lang="lt-LT" dirty="0"/>
              <a:t>Stebėdamas pasaulio gyvenimą, įvykius, žmones, </a:t>
            </a:r>
            <a:r>
              <a:rPr lang="lt-LT" dirty="0" smtClean="0"/>
              <a:t>kaskart </a:t>
            </a:r>
            <a:r>
              <a:rPr lang="lt-LT" dirty="0"/>
              <a:t>vis labiau įsitikino, kad žmonija serga. Jo manymu, rašytojo uždavinys – nustatyti diagnozę ir gydyti. Jis ieško tos ligos apraiškų kiekviename individe, ryškiau nesiedamas jo su visuomenės struktūra. Jis gilinasi į žmogaus prigimtį, parodo, kad žemieji žmogaus instinktai atitinkamomis sąlygomis išsikeroja ir nustelbia viską, kas žmogų daro žmogumi.</a:t>
            </a:r>
          </a:p>
          <a:p>
            <a:endParaRPr lang="lt-LT" dirty="0"/>
          </a:p>
          <a:p>
            <a:r>
              <a:rPr lang="lt-LT" dirty="0"/>
              <a:t>Rašytojas nerimauja dėl jaunosios kartos likimo – negi ir jai teks patirti, išgyventi tą tragediją, kurią teko išgyventi vyresniajai kartai per Antrąjį pasaulinį karą? Kur yra riba tarp žmogaus ir žvėries? Kas žmogų daro žmogumi? Šie svarbiausi klausimai, nedavę ramybės V. Goldingui, atsispindi daugelyje jo kūrinių, taip pat ir </a:t>
            </a:r>
            <a:r>
              <a:rPr lang="lt-LT" b="1" dirty="0"/>
              <a:t>„Musių valdove“ </a:t>
            </a:r>
            <a:r>
              <a:rPr lang="lt-LT" dirty="0"/>
              <a:t>– filosofiniame – alegoriniame romane, išgarsinusiame autorių visame pasaulyje.</a:t>
            </a:r>
            <a:endParaRPr lang="en-US" dirty="0"/>
          </a:p>
        </p:txBody>
      </p:sp>
    </p:spTree>
    <p:extLst>
      <p:ext uri="{BB962C8B-B14F-4D97-AF65-F5344CB8AC3E}">
        <p14:creationId xmlns:p14="http://schemas.microsoft.com/office/powerpoint/2010/main" val="2138406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Kūriniai</a:t>
            </a:r>
            <a:endParaRPr lang="en-US" dirty="0"/>
          </a:p>
        </p:txBody>
      </p:sp>
      <p:sp>
        <p:nvSpPr>
          <p:cNvPr id="3" name="Turinio vietos rezervavimo ženklas 2"/>
          <p:cNvSpPr>
            <a:spLocks noGrp="1"/>
          </p:cNvSpPr>
          <p:nvPr>
            <p:ph idx="1"/>
          </p:nvPr>
        </p:nvSpPr>
        <p:spPr/>
        <p:txBody>
          <a:bodyPr/>
          <a:lstStyle/>
          <a:p>
            <a:r>
              <a:rPr lang="lt-LT" dirty="0"/>
              <a:t>Musių valdovas („</a:t>
            </a:r>
            <a:r>
              <a:rPr lang="lt-LT" dirty="0" err="1"/>
              <a:t>Lord</a:t>
            </a:r>
            <a:r>
              <a:rPr lang="lt-LT" dirty="0"/>
              <a:t> </a:t>
            </a:r>
            <a:r>
              <a:rPr lang="lt-LT" dirty="0" err="1"/>
              <a:t>of</a:t>
            </a:r>
            <a:r>
              <a:rPr lang="lt-LT" dirty="0"/>
              <a:t> </a:t>
            </a:r>
            <a:r>
              <a:rPr lang="lt-LT" dirty="0" err="1"/>
              <a:t>the</a:t>
            </a:r>
            <a:r>
              <a:rPr lang="lt-LT" dirty="0"/>
              <a:t> </a:t>
            </a:r>
            <a:r>
              <a:rPr lang="lt-LT" dirty="0" err="1"/>
              <a:t>Flies</a:t>
            </a:r>
            <a:r>
              <a:rPr lang="lt-LT" dirty="0"/>
              <a:t>“ 1954 m.)</a:t>
            </a:r>
          </a:p>
          <a:p>
            <a:r>
              <a:rPr lang="lt-LT" dirty="0"/>
              <a:t>Palikuonys („</a:t>
            </a:r>
            <a:r>
              <a:rPr lang="lt-LT" dirty="0" err="1"/>
              <a:t>The</a:t>
            </a:r>
            <a:r>
              <a:rPr lang="lt-LT" dirty="0"/>
              <a:t> </a:t>
            </a:r>
            <a:r>
              <a:rPr lang="lt-LT" dirty="0" err="1"/>
              <a:t>Inheritors</a:t>
            </a:r>
            <a:r>
              <a:rPr lang="lt-LT" dirty="0"/>
              <a:t>“ 1955 m.)</a:t>
            </a:r>
          </a:p>
          <a:p>
            <a:r>
              <a:rPr lang="lt-LT" dirty="0"/>
              <a:t>Šykštusis Martynas („</a:t>
            </a:r>
            <a:r>
              <a:rPr lang="lt-LT" dirty="0" err="1"/>
              <a:t>Pincher</a:t>
            </a:r>
            <a:r>
              <a:rPr lang="lt-LT" dirty="0"/>
              <a:t> </a:t>
            </a:r>
            <a:r>
              <a:rPr lang="lt-LT" dirty="0" err="1"/>
              <a:t>Martin</a:t>
            </a:r>
            <a:r>
              <a:rPr lang="lt-LT" dirty="0"/>
              <a:t>“ 1956 m.)</a:t>
            </a:r>
          </a:p>
          <a:p>
            <a:r>
              <a:rPr lang="lt-LT" dirty="0"/>
              <a:t>Žalvarinė peteliškė („</a:t>
            </a:r>
            <a:r>
              <a:rPr lang="lt-LT" dirty="0" err="1"/>
              <a:t>The</a:t>
            </a:r>
            <a:r>
              <a:rPr lang="lt-LT" dirty="0"/>
              <a:t> </a:t>
            </a:r>
            <a:r>
              <a:rPr lang="lt-LT" dirty="0" err="1"/>
              <a:t>Brass</a:t>
            </a:r>
            <a:r>
              <a:rPr lang="lt-LT" dirty="0"/>
              <a:t> </a:t>
            </a:r>
            <a:r>
              <a:rPr lang="lt-LT" dirty="0" err="1"/>
              <a:t>Butterfly</a:t>
            </a:r>
            <a:r>
              <a:rPr lang="lt-LT" dirty="0"/>
              <a:t>“ (pjesė) 1958 m.)</a:t>
            </a:r>
          </a:p>
          <a:p>
            <a:r>
              <a:rPr lang="lt-LT" dirty="0"/>
              <a:t>Laisvas kritimas („</a:t>
            </a:r>
            <a:r>
              <a:rPr lang="lt-LT" dirty="0" err="1"/>
              <a:t>Free</a:t>
            </a:r>
            <a:r>
              <a:rPr lang="lt-LT" dirty="0"/>
              <a:t> </a:t>
            </a:r>
            <a:r>
              <a:rPr lang="lt-LT" dirty="0" err="1"/>
              <a:t>Fall</a:t>
            </a:r>
            <a:r>
              <a:rPr lang="lt-LT" dirty="0"/>
              <a:t>“ 1959 m.)</a:t>
            </a:r>
          </a:p>
          <a:p>
            <a:r>
              <a:rPr lang="lt-LT" dirty="0"/>
              <a:t>Špilis („</a:t>
            </a:r>
            <a:r>
              <a:rPr lang="lt-LT" dirty="0" err="1"/>
              <a:t>The</a:t>
            </a:r>
            <a:r>
              <a:rPr lang="lt-LT" dirty="0"/>
              <a:t> </a:t>
            </a:r>
            <a:r>
              <a:rPr lang="lt-LT" dirty="0" err="1"/>
              <a:t>Spire</a:t>
            </a:r>
            <a:r>
              <a:rPr lang="lt-LT" dirty="0"/>
              <a:t>“ 1964 m.)</a:t>
            </a:r>
          </a:p>
          <a:p>
            <a:r>
              <a:rPr lang="lt-LT" dirty="0"/>
              <a:t>Piramidė („</a:t>
            </a:r>
            <a:r>
              <a:rPr lang="lt-LT" dirty="0" err="1"/>
              <a:t>The</a:t>
            </a:r>
            <a:r>
              <a:rPr lang="lt-LT" dirty="0"/>
              <a:t> </a:t>
            </a:r>
            <a:r>
              <a:rPr lang="lt-LT" dirty="0" err="1"/>
              <a:t>Pyramid</a:t>
            </a:r>
            <a:r>
              <a:rPr lang="lt-LT" dirty="0"/>
              <a:t>“ 1967 m.)</a:t>
            </a:r>
          </a:p>
          <a:p>
            <a:r>
              <a:rPr lang="lt-LT" dirty="0"/>
              <a:t>Dvišakas liežuvis („</a:t>
            </a:r>
            <a:r>
              <a:rPr lang="lt-LT" dirty="0" err="1"/>
              <a:t>The</a:t>
            </a:r>
            <a:r>
              <a:rPr lang="lt-LT" dirty="0"/>
              <a:t> </a:t>
            </a:r>
            <a:r>
              <a:rPr lang="lt-LT" dirty="0" err="1"/>
              <a:t>Double</a:t>
            </a:r>
            <a:r>
              <a:rPr lang="lt-LT" dirty="0"/>
              <a:t> </a:t>
            </a:r>
            <a:r>
              <a:rPr lang="lt-LT" dirty="0" err="1"/>
              <a:t>Tongue</a:t>
            </a:r>
            <a:r>
              <a:rPr lang="lt-LT" dirty="0"/>
              <a:t>“ (nebaigtas dėl staigios rašytojo mirties) 1994 m.)</a:t>
            </a:r>
            <a:endParaRPr lang="en-US" dirty="0"/>
          </a:p>
        </p:txBody>
      </p:sp>
    </p:spTree>
    <p:extLst>
      <p:ext uri="{BB962C8B-B14F-4D97-AF65-F5344CB8AC3E}">
        <p14:creationId xmlns:p14="http://schemas.microsoft.com/office/powerpoint/2010/main" val="4171894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Nobelio premijos laureatas</a:t>
            </a:r>
            <a:endParaRPr lang="en-US" dirty="0"/>
          </a:p>
        </p:txBody>
      </p:sp>
      <p:sp>
        <p:nvSpPr>
          <p:cNvPr id="3" name="Turinio vietos rezervavimo ženklas 2"/>
          <p:cNvSpPr>
            <a:spLocks noGrp="1"/>
          </p:cNvSpPr>
          <p:nvPr>
            <p:ph idx="1"/>
          </p:nvPr>
        </p:nvSpPr>
        <p:spPr/>
        <p:txBody>
          <a:bodyPr>
            <a:noAutofit/>
          </a:bodyPr>
          <a:lstStyle/>
          <a:p>
            <a:r>
              <a:rPr lang="lt-LT" sz="2400" dirty="0"/>
              <a:t>1983 metų Nobelio literatūros premijos laureatas „Už romanus, kurie aiškiu realistiniu pasakojamuoju menu, sujungtu su mito </a:t>
            </a:r>
            <a:r>
              <a:rPr lang="lt-LT" sz="2400" dirty="0" err="1"/>
              <a:t>daugiaplaniškumu</a:t>
            </a:r>
            <a:r>
              <a:rPr lang="lt-LT" sz="2400" dirty="0"/>
              <a:t> ir universalumu, padeda apmąstyti žmogaus būtį šiuolaikiniame pasaulyje</a:t>
            </a:r>
            <a:r>
              <a:rPr lang="lt-LT" sz="2400" dirty="0" smtClean="0"/>
              <a:t>.“</a:t>
            </a:r>
          </a:p>
          <a:p>
            <a:pPr marL="0" indent="0">
              <a:buNone/>
            </a:pPr>
            <a:endParaRPr lang="lt-LT" sz="2400" dirty="0" smtClean="0"/>
          </a:p>
          <a:p>
            <a:r>
              <a:rPr lang="lt-LT" sz="2400" dirty="0" smtClean="0"/>
              <a:t>Pirmasis romanas </a:t>
            </a:r>
            <a:r>
              <a:rPr lang="lt-LT" sz="2400" b="1" dirty="0" smtClean="0"/>
              <a:t>„Musių </a:t>
            </a:r>
            <a:r>
              <a:rPr lang="lt-LT" sz="2400" b="1" dirty="0"/>
              <a:t>valdovas“ </a:t>
            </a:r>
            <a:r>
              <a:rPr lang="lt-LT" sz="2400" dirty="0" smtClean="0"/>
              <a:t>, </a:t>
            </a:r>
            <a:r>
              <a:rPr lang="lt-LT" sz="2400" dirty="0"/>
              <a:t>išleistas 1954 metais, išgarsino </a:t>
            </a:r>
            <a:r>
              <a:rPr lang="lt-LT" sz="2400" dirty="0" err="1"/>
              <a:t>Williamą</a:t>
            </a:r>
            <a:r>
              <a:rPr lang="lt-LT" sz="2400" dirty="0"/>
              <a:t> Goldingą visame pasaulyje. Pagal reikšmę šiuolaikinės minties ir literatūros raidai šį romaną kritikai dažnai lygina su </a:t>
            </a:r>
            <a:r>
              <a:rPr lang="lt-LT" sz="2400" dirty="0" err="1"/>
              <a:t>Jerome‘o</a:t>
            </a:r>
            <a:r>
              <a:rPr lang="lt-LT" sz="2400" dirty="0"/>
              <a:t> </a:t>
            </a:r>
            <a:r>
              <a:rPr lang="lt-LT" sz="2400" dirty="0" err="1" smtClean="0"/>
              <a:t>Salingerio</a:t>
            </a:r>
            <a:r>
              <a:rPr lang="lt-LT" sz="2400" dirty="0" smtClean="0"/>
              <a:t> </a:t>
            </a:r>
            <a:r>
              <a:rPr lang="lt-LT" sz="2400" dirty="0"/>
              <a:t>„Rugiuose prie bedugnės</a:t>
            </a:r>
            <a:r>
              <a:rPr lang="lt-LT" sz="2400" dirty="0" smtClean="0"/>
              <a:t>“.</a:t>
            </a:r>
            <a:endParaRPr lang="lt-LT" sz="2400" dirty="0"/>
          </a:p>
        </p:txBody>
      </p:sp>
    </p:spTree>
    <p:extLst>
      <p:ext uri="{BB962C8B-B14F-4D97-AF65-F5344CB8AC3E}">
        <p14:creationId xmlns:p14="http://schemas.microsoft.com/office/powerpoint/2010/main" val="60583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54E15C-B9E7-4F7A-8548-9ED535C1972C}"/>
              </a:ext>
            </a:extLst>
          </p:cNvPr>
          <p:cNvSpPr>
            <a:spLocks noGrp="1"/>
          </p:cNvSpPr>
          <p:nvPr>
            <p:ph type="title"/>
          </p:nvPr>
        </p:nvSpPr>
        <p:spPr>
          <a:xfrm>
            <a:off x="677334" y="156238"/>
            <a:ext cx="8596668" cy="320840"/>
          </a:xfrm>
        </p:spPr>
        <p:txBody>
          <a:bodyPr>
            <a:normAutofit fontScale="90000"/>
          </a:bodyPr>
          <a:lstStyle/>
          <a:p>
            <a:endParaRPr lang="lt-LT" dirty="0"/>
          </a:p>
        </p:txBody>
      </p:sp>
      <p:sp>
        <p:nvSpPr>
          <p:cNvPr id="3" name="Content Placeholder 2">
            <a:extLst>
              <a:ext uri="{FF2B5EF4-FFF2-40B4-BE49-F238E27FC236}">
                <a16:creationId xmlns:a16="http://schemas.microsoft.com/office/drawing/2014/main" xmlns="" id="{88EF5202-F7C4-4427-98A8-C9D28358D592}"/>
              </a:ext>
            </a:extLst>
          </p:cNvPr>
          <p:cNvSpPr>
            <a:spLocks noGrp="1"/>
          </p:cNvSpPr>
          <p:nvPr>
            <p:ph idx="1"/>
          </p:nvPr>
        </p:nvSpPr>
        <p:spPr>
          <a:xfrm>
            <a:off x="399038" y="822120"/>
            <a:ext cx="8596668" cy="3880773"/>
          </a:xfrm>
        </p:spPr>
        <p:txBody>
          <a:bodyPr>
            <a:normAutofit/>
          </a:bodyPr>
          <a:lstStyle/>
          <a:p>
            <a:r>
              <a:rPr lang="lt-LT" sz="2400" dirty="0"/>
              <a:t>Romane pasakojama apie būrį paauglių ir visai mažamečių vaikų, kurių lėktuvas katastrofos metu rėžėsį į vandenyną ir sudužo. Neišgyveno nei vienas suaugęs žmogus. Negyvenamoje saloje liko tik vaikai, kuriems ant pečių sugulė problemos, nesiderinančios su jų amžiumi.</a:t>
            </a:r>
          </a:p>
        </p:txBody>
      </p:sp>
      <p:pic>
        <p:nvPicPr>
          <p:cNvPr id="1026" name="Picture 2" descr="SusijÄs vaizdas">
            <a:extLst>
              <a:ext uri="{FF2B5EF4-FFF2-40B4-BE49-F238E27FC236}">
                <a16:creationId xmlns:a16="http://schemas.microsoft.com/office/drawing/2014/main" xmlns="" id="{19A06668-00F9-42F4-A5FE-980177E6FD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0812" y="2911568"/>
            <a:ext cx="6367268" cy="3582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546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2609E5-7366-4F90-BDE8-200DD685EC6D}"/>
              </a:ext>
            </a:extLst>
          </p:cNvPr>
          <p:cNvSpPr>
            <a:spLocks noGrp="1"/>
          </p:cNvSpPr>
          <p:nvPr>
            <p:ph type="title"/>
          </p:nvPr>
        </p:nvSpPr>
        <p:spPr>
          <a:xfrm>
            <a:off x="677334" y="156238"/>
            <a:ext cx="8596668" cy="1320800"/>
          </a:xfrm>
        </p:spPr>
        <p:txBody>
          <a:bodyPr/>
          <a:lstStyle/>
          <a:p>
            <a:r>
              <a:rPr lang="lt-LT" dirty="0"/>
              <a:t>Pagrindiniai veikėjai:</a:t>
            </a:r>
            <a:br>
              <a:rPr lang="lt-LT" dirty="0"/>
            </a:br>
            <a:r>
              <a:rPr lang="lt-LT" dirty="0"/>
              <a:t>Ralfas</a:t>
            </a:r>
          </a:p>
        </p:txBody>
      </p:sp>
      <p:sp>
        <p:nvSpPr>
          <p:cNvPr id="3" name="Content Placeholder 2">
            <a:extLst>
              <a:ext uri="{FF2B5EF4-FFF2-40B4-BE49-F238E27FC236}">
                <a16:creationId xmlns:a16="http://schemas.microsoft.com/office/drawing/2014/main" xmlns="" id="{99D536B9-3A6C-4D3E-BE35-AFB148BF57FD}"/>
              </a:ext>
            </a:extLst>
          </p:cNvPr>
          <p:cNvSpPr>
            <a:spLocks noGrp="1"/>
          </p:cNvSpPr>
          <p:nvPr>
            <p:ph idx="1"/>
          </p:nvPr>
        </p:nvSpPr>
        <p:spPr>
          <a:xfrm>
            <a:off x="677334" y="1477038"/>
            <a:ext cx="8596668" cy="3880773"/>
          </a:xfrm>
        </p:spPr>
        <p:txBody>
          <a:bodyPr>
            <a:normAutofit/>
          </a:bodyPr>
          <a:lstStyle/>
          <a:p>
            <a:r>
              <a:rPr lang="lt-LT" sz="2000" dirty="0"/>
              <a:t>Ralfas – gėrio ir tvarkos saugotojas. Jam svarbiausia grįžti į civilizaciją. Padedamas Kriuksiaus, jis puikiai valdė savo grupę.</a:t>
            </a:r>
          </a:p>
        </p:txBody>
      </p:sp>
      <p:pic>
        <p:nvPicPr>
          <p:cNvPr id="2050" name="Picture 2" descr="Vaizdo rezultatas pagal uÅ¾klausÄ âlord of the flies movie ralphâ">
            <a:extLst>
              <a:ext uri="{FF2B5EF4-FFF2-40B4-BE49-F238E27FC236}">
                <a16:creationId xmlns:a16="http://schemas.microsoft.com/office/drawing/2014/main" xmlns="" id="{110265A7-448D-4BE1-98DC-ECC4D6E209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874" y="2649065"/>
            <a:ext cx="4011637" cy="402954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Vaizdo rezultatas pagal uÅ¾klausÄ âlord of the flies movie ralphâ">
            <a:extLst>
              <a:ext uri="{FF2B5EF4-FFF2-40B4-BE49-F238E27FC236}">
                <a16:creationId xmlns:a16="http://schemas.microsoft.com/office/drawing/2014/main" xmlns="" id="{C6416F9C-3352-4EA9-880B-F5403DCA05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051" y="2649065"/>
            <a:ext cx="3364878" cy="4029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921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8" name="Picture 6" descr="Vaizdo rezultatas pagal uÅ¾klausÄ âlord of the flies piggyâ">
            <a:extLst>
              <a:ext uri="{FF2B5EF4-FFF2-40B4-BE49-F238E27FC236}">
                <a16:creationId xmlns:a16="http://schemas.microsoft.com/office/drawing/2014/main" xmlns="" id="{6D971E0E-59AF-4AC1-AD8A-4669FED67F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6818" y="2884804"/>
            <a:ext cx="4536487" cy="370857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usijÄs vaizdas">
            <a:extLst>
              <a:ext uri="{FF2B5EF4-FFF2-40B4-BE49-F238E27FC236}">
                <a16:creationId xmlns:a16="http://schemas.microsoft.com/office/drawing/2014/main" xmlns="" id="{F38B09EA-7683-473C-B3DC-F0204881BA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8972" y="609600"/>
            <a:ext cx="4763746" cy="35728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8D8E391A-B098-4364-B16D-FC85EF96AD9A}"/>
              </a:ext>
            </a:extLst>
          </p:cNvPr>
          <p:cNvSpPr>
            <a:spLocks noGrp="1"/>
          </p:cNvSpPr>
          <p:nvPr>
            <p:ph type="title"/>
          </p:nvPr>
        </p:nvSpPr>
        <p:spPr>
          <a:xfrm>
            <a:off x="675065" y="609600"/>
            <a:ext cx="2930518" cy="1320800"/>
          </a:xfrm>
        </p:spPr>
        <p:txBody>
          <a:bodyPr anchor="ctr">
            <a:normAutofit/>
          </a:bodyPr>
          <a:lstStyle/>
          <a:p>
            <a:r>
              <a:rPr lang="lt-LT" dirty="0"/>
              <a:t>Kriuksis</a:t>
            </a:r>
          </a:p>
        </p:txBody>
      </p:sp>
      <p:sp>
        <p:nvSpPr>
          <p:cNvPr id="3" name="Content Placeholder 2">
            <a:extLst>
              <a:ext uri="{FF2B5EF4-FFF2-40B4-BE49-F238E27FC236}">
                <a16:creationId xmlns:a16="http://schemas.microsoft.com/office/drawing/2014/main" xmlns="" id="{EE7E3041-F4DA-4A98-A01E-CC1058CAF05E}"/>
              </a:ext>
            </a:extLst>
          </p:cNvPr>
          <p:cNvSpPr>
            <a:spLocks noGrp="1"/>
          </p:cNvSpPr>
          <p:nvPr>
            <p:ph idx="1"/>
          </p:nvPr>
        </p:nvSpPr>
        <p:spPr>
          <a:xfrm>
            <a:off x="347804" y="1710423"/>
            <a:ext cx="2930517" cy="3880773"/>
          </a:xfrm>
        </p:spPr>
        <p:txBody>
          <a:bodyPr>
            <a:normAutofit/>
          </a:bodyPr>
          <a:lstStyle/>
          <a:p>
            <a:r>
              <a:rPr lang="lt-LT" sz="2000" dirty="0"/>
              <a:t>Kriuksis - protingas, tačiau atstumtas veikėjas. Jis nebuvo tobulas, turėjo problemų su rega ir sirgo astma, todėl patyrė </a:t>
            </a:r>
            <a:r>
              <a:rPr lang="lt-LT" sz="2000" dirty="0" smtClean="0"/>
              <a:t>patyčių.</a:t>
            </a:r>
            <a:endParaRPr lang="lt-LT" sz="2000" dirty="0"/>
          </a:p>
        </p:txBody>
      </p:sp>
    </p:spTree>
    <p:extLst>
      <p:ext uri="{BB962C8B-B14F-4D97-AF65-F5344CB8AC3E}">
        <p14:creationId xmlns:p14="http://schemas.microsoft.com/office/powerpoint/2010/main" val="2600715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D91B96-21B9-4C24-B9C0-864CD72F36AB}"/>
              </a:ext>
            </a:extLst>
          </p:cNvPr>
          <p:cNvSpPr>
            <a:spLocks noGrp="1"/>
          </p:cNvSpPr>
          <p:nvPr>
            <p:ph type="title"/>
          </p:nvPr>
        </p:nvSpPr>
        <p:spPr/>
        <p:txBody>
          <a:bodyPr/>
          <a:lstStyle/>
          <a:p>
            <a:r>
              <a:rPr lang="lt-LT" dirty="0"/>
              <a:t>Džekas</a:t>
            </a:r>
          </a:p>
        </p:txBody>
      </p:sp>
      <p:sp>
        <p:nvSpPr>
          <p:cNvPr id="3" name="Content Placeholder 2">
            <a:extLst>
              <a:ext uri="{FF2B5EF4-FFF2-40B4-BE49-F238E27FC236}">
                <a16:creationId xmlns:a16="http://schemas.microsoft.com/office/drawing/2014/main" xmlns="" id="{ABA37807-78CD-4F66-8905-341E6F881ABD}"/>
              </a:ext>
            </a:extLst>
          </p:cNvPr>
          <p:cNvSpPr>
            <a:spLocks noGrp="1"/>
          </p:cNvSpPr>
          <p:nvPr>
            <p:ph idx="1"/>
          </p:nvPr>
        </p:nvSpPr>
        <p:spPr>
          <a:xfrm>
            <a:off x="550725" y="1270000"/>
            <a:ext cx="8596668" cy="3880773"/>
          </a:xfrm>
        </p:spPr>
        <p:txBody>
          <a:bodyPr>
            <a:normAutofit/>
          </a:bodyPr>
          <a:lstStyle/>
          <a:p>
            <a:r>
              <a:rPr lang="lt-LT" sz="2000" dirty="0"/>
              <a:t>Džekas mėgsta laisvę, kuri, laikui bėgant, pažadino jo inkstinktus. Jis mėgsta medžioklę, kuri jam net svarbesnė už išsigelbėjimą. Džekas vadovavosi ne protu, o jausmais, norais.</a:t>
            </a:r>
          </a:p>
        </p:txBody>
      </p:sp>
      <p:pic>
        <p:nvPicPr>
          <p:cNvPr id="4100" name="Picture 4" descr="Vaizdo rezultatas pagal uÅ¾klausÄ âlord of the flies Jackâ">
            <a:extLst>
              <a:ext uri="{FF2B5EF4-FFF2-40B4-BE49-F238E27FC236}">
                <a16:creationId xmlns:a16="http://schemas.microsoft.com/office/drawing/2014/main" xmlns="" id="{3F5D9537-9F52-4292-AD3C-0E4F2A341D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297" y="2590800"/>
            <a:ext cx="5542267" cy="311752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usijÄs vaizdas">
            <a:extLst>
              <a:ext uri="{FF2B5EF4-FFF2-40B4-BE49-F238E27FC236}">
                <a16:creationId xmlns:a16="http://schemas.microsoft.com/office/drawing/2014/main" xmlns="" id="{4E1B7C16-F40B-406F-8593-FA840BBCA3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9706" y="3454028"/>
            <a:ext cx="4224997" cy="3168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713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2F00AB-75A1-41D3-86BA-7B419E1CC5E6}"/>
              </a:ext>
            </a:extLst>
          </p:cNvPr>
          <p:cNvSpPr>
            <a:spLocks noGrp="1"/>
          </p:cNvSpPr>
          <p:nvPr>
            <p:ph type="title"/>
          </p:nvPr>
        </p:nvSpPr>
        <p:spPr/>
        <p:txBody>
          <a:bodyPr/>
          <a:lstStyle/>
          <a:p>
            <a:r>
              <a:rPr lang="lt-LT" dirty="0"/>
              <a:t>Saimonas</a:t>
            </a:r>
          </a:p>
        </p:txBody>
      </p:sp>
      <p:sp>
        <p:nvSpPr>
          <p:cNvPr id="3" name="Content Placeholder 2">
            <a:extLst>
              <a:ext uri="{FF2B5EF4-FFF2-40B4-BE49-F238E27FC236}">
                <a16:creationId xmlns:a16="http://schemas.microsoft.com/office/drawing/2014/main" xmlns="" id="{962543B1-3914-4162-B862-A0909E9C8D78}"/>
              </a:ext>
            </a:extLst>
          </p:cNvPr>
          <p:cNvSpPr>
            <a:spLocks noGrp="1"/>
          </p:cNvSpPr>
          <p:nvPr>
            <p:ph idx="1"/>
          </p:nvPr>
        </p:nvSpPr>
        <p:spPr>
          <a:xfrm>
            <a:off x="677334" y="1270000"/>
            <a:ext cx="8596668" cy="3880773"/>
          </a:xfrm>
        </p:spPr>
        <p:txBody>
          <a:bodyPr>
            <a:normAutofit/>
          </a:bodyPr>
          <a:lstStyle/>
          <a:p>
            <a:r>
              <a:rPr lang="lt-LT" sz="2000" dirty="0"/>
              <a:t>Saimonas smulkus ir liesas. Jis keistas, vienišas, nesugeba prisitaikyti prie kompanijos. Saimonas tapo viena pirmųjų įsisiautėjusios barbarybės aukų. Saimonas vienintelis suprato, kad blogis kyla iš laisvo pasirinkimo.</a:t>
            </a:r>
          </a:p>
        </p:txBody>
      </p:sp>
      <p:pic>
        <p:nvPicPr>
          <p:cNvPr id="5126" name="Picture 6" descr="SusijÄs vaizdas">
            <a:extLst>
              <a:ext uri="{FF2B5EF4-FFF2-40B4-BE49-F238E27FC236}">
                <a16:creationId xmlns:a16="http://schemas.microsoft.com/office/drawing/2014/main" xmlns="" id="{9DA29A61-E2A8-43FA-8CC4-4DF8E6735A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743" y="2987518"/>
            <a:ext cx="4204155" cy="380055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Vaizdo rezultatas pagal uÅ¾klausÄ âlord of the flies Simonâ">
            <a:extLst>
              <a:ext uri="{FF2B5EF4-FFF2-40B4-BE49-F238E27FC236}">
                <a16:creationId xmlns:a16="http://schemas.microsoft.com/office/drawing/2014/main" xmlns="" id="{5E206CB1-6EFA-4BE6-89A4-DF0E447F88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4307" y="2664655"/>
            <a:ext cx="4778326" cy="3583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685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https://scontent.fvno5-1.fna.fbcdn.net/v/t1.15752-9/31433539_2111514012404196_2110988606511251456_n.png?_nc_cat=0&amp;oh=facc8cb6f4b1c916e335fab73f2ca552&amp;oe=5B4F9C64">
            <a:extLst>
              <a:ext uri="{FF2B5EF4-FFF2-40B4-BE49-F238E27FC236}">
                <a16:creationId xmlns:a16="http://schemas.microsoft.com/office/drawing/2014/main" xmlns="" id="{0F2E788C-FD9C-43A0-AE0C-E2093D2ABC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74" r="17293" b="-3"/>
          <a:stretch/>
        </p:blipFill>
        <p:spPr bwMode="auto">
          <a:xfrm>
            <a:off x="5963478" y="914399"/>
            <a:ext cx="5777723" cy="50806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2D9F5E59-F97D-4B55-B2D2-66ADBED045A8}"/>
              </a:ext>
            </a:extLst>
          </p:cNvPr>
          <p:cNvSpPr>
            <a:spLocks noGrp="1"/>
          </p:cNvSpPr>
          <p:nvPr>
            <p:ph type="title"/>
          </p:nvPr>
        </p:nvSpPr>
        <p:spPr>
          <a:xfrm>
            <a:off x="990447" y="173861"/>
            <a:ext cx="8190790" cy="1320800"/>
          </a:xfrm>
        </p:spPr>
        <p:txBody>
          <a:bodyPr anchor="t">
            <a:normAutofit/>
          </a:bodyPr>
          <a:lstStyle/>
          <a:p>
            <a:r>
              <a:rPr lang="lt-LT" dirty="0"/>
              <a:t>Siužetas</a:t>
            </a:r>
          </a:p>
        </p:txBody>
      </p:sp>
      <p:sp>
        <p:nvSpPr>
          <p:cNvPr id="3" name="Content Placeholder 2">
            <a:extLst>
              <a:ext uri="{FF2B5EF4-FFF2-40B4-BE49-F238E27FC236}">
                <a16:creationId xmlns:a16="http://schemas.microsoft.com/office/drawing/2014/main" xmlns="" id="{CAD131E7-A45B-43FA-BD16-5BF17CD58E0B}"/>
              </a:ext>
            </a:extLst>
          </p:cNvPr>
          <p:cNvSpPr>
            <a:spLocks noGrp="1"/>
          </p:cNvSpPr>
          <p:nvPr>
            <p:ph idx="1"/>
          </p:nvPr>
        </p:nvSpPr>
        <p:spPr>
          <a:xfrm>
            <a:off x="318277" y="914399"/>
            <a:ext cx="5645201" cy="5769739"/>
          </a:xfrm>
        </p:spPr>
        <p:txBody>
          <a:bodyPr>
            <a:normAutofit/>
          </a:bodyPr>
          <a:lstStyle/>
          <a:p>
            <a:pPr>
              <a:lnSpc>
                <a:spcPct val="90000"/>
              </a:lnSpc>
            </a:pPr>
            <a:r>
              <a:rPr lang="lt-LT" sz="2800" dirty="0"/>
              <a:t>Iš pradžių salos gyventojus jungia draugystė, bendri troškimai. Jie budi prie laužo, kad dūmus pastebėtų praplaukiantys laivai. Bet prabėgus vos kelioms dienoms jie sužverėja, skanduoja: </a:t>
            </a:r>
            <a:r>
              <a:rPr lang="lt-LT" sz="2800" dirty="0" smtClean="0"/>
              <a:t>„Nudobk </a:t>
            </a:r>
            <a:r>
              <a:rPr lang="lt-LT" sz="2800" dirty="0"/>
              <a:t>žvėrį! Perpjauk gerklę! Liek jo kraują!” Kiekvienas drebančia ranka pralietas kraujo lašas tirpdo ribą tarp žvėries ir žmogaus. </a:t>
            </a:r>
          </a:p>
        </p:txBody>
      </p:sp>
    </p:spTree>
    <p:extLst>
      <p:ext uri="{BB962C8B-B14F-4D97-AF65-F5344CB8AC3E}">
        <p14:creationId xmlns:p14="http://schemas.microsoft.com/office/powerpoint/2010/main" val="1410916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en-US"/>
          </a:p>
        </p:txBody>
      </p:sp>
      <p:sp>
        <p:nvSpPr>
          <p:cNvPr id="3" name="Turinio vietos rezervavimo ženklas 2"/>
          <p:cNvSpPr>
            <a:spLocks noGrp="1"/>
          </p:cNvSpPr>
          <p:nvPr>
            <p:ph idx="1"/>
          </p:nvPr>
        </p:nvSpPr>
        <p:spPr/>
        <p:txBody>
          <a:bodyPr/>
          <a:lstStyle/>
          <a:p>
            <a:r>
              <a:rPr lang="lt-LT" sz="2400" dirty="0"/>
              <a:t>Greit būrelis pasidalija į dvi nesutariančias grupes ir viena jų - „medžiokliai“ - pradeda naikinti kitą. Jos vadas - </a:t>
            </a:r>
            <a:r>
              <a:rPr lang="lt-LT" sz="2400" dirty="0" err="1"/>
              <a:t>Džekas</a:t>
            </a:r>
            <a:r>
              <a:rPr lang="lt-LT" sz="2400" dirty="0"/>
              <a:t>. Ralfas su likusia grupele atspindi išgyvenimo potraukį. Jiems svarbiausia yra laužas, nes tik jo dūmai gali sugrąžinti juos namo. Kerštu springsta </a:t>
            </a:r>
            <a:r>
              <a:rPr lang="lt-LT" sz="2400" dirty="0" err="1"/>
              <a:t>Džekas</a:t>
            </a:r>
            <a:r>
              <a:rPr lang="lt-LT" sz="2400" dirty="0"/>
              <a:t> su savo „gentimi” , persekiodamas savo buvusį draugą Ralfą. Tačiau likus vos kelioms akimirkoms iki dar vienų skerdynių, berniukus išgelbėja laivas. Tada visi berniukai, susidūrę su suaugusiaisiais ir civilizuotu pasauliu, virsta tais pačiais žmonėmis, kokie jie buvo prieš sulaukėjimą.</a:t>
            </a:r>
          </a:p>
          <a:p>
            <a:endParaRPr lang="en-US" dirty="0"/>
          </a:p>
        </p:txBody>
      </p:sp>
    </p:spTree>
    <p:extLst>
      <p:ext uri="{BB962C8B-B14F-4D97-AF65-F5344CB8AC3E}">
        <p14:creationId xmlns:p14="http://schemas.microsoft.com/office/powerpoint/2010/main" val="2289912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Vaizdo rezultatas pagal uÅ¾klausÄ âBelzebubasâ">
            <a:extLst>
              <a:ext uri="{FF2B5EF4-FFF2-40B4-BE49-F238E27FC236}">
                <a16:creationId xmlns:a16="http://schemas.microsoft.com/office/drawing/2014/main" xmlns="" id="{23101949-FA94-4A1D-87F8-34039B50F3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5822" y="632144"/>
            <a:ext cx="4465753" cy="50891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F4F457A3-E70E-43DC-BD00-F4B8D0974418}"/>
              </a:ext>
            </a:extLst>
          </p:cNvPr>
          <p:cNvSpPr>
            <a:spLocks noGrp="1"/>
          </p:cNvSpPr>
          <p:nvPr>
            <p:ph type="title"/>
          </p:nvPr>
        </p:nvSpPr>
        <p:spPr>
          <a:xfrm>
            <a:off x="1045215" y="839789"/>
            <a:ext cx="3729076" cy="1320800"/>
          </a:xfrm>
        </p:spPr>
        <p:txBody>
          <a:bodyPr anchor="ctr">
            <a:normAutofit/>
          </a:bodyPr>
          <a:lstStyle/>
          <a:p>
            <a:r>
              <a:rPr lang="lt-LT" dirty="0"/>
              <a:t>Pavadinimo kilmė</a:t>
            </a:r>
          </a:p>
        </p:txBody>
      </p:sp>
      <p:sp>
        <p:nvSpPr>
          <p:cNvPr id="3" name="Content Placeholder 2">
            <a:extLst>
              <a:ext uri="{FF2B5EF4-FFF2-40B4-BE49-F238E27FC236}">
                <a16:creationId xmlns:a16="http://schemas.microsoft.com/office/drawing/2014/main" xmlns="" id="{75818483-C403-48DD-9B1A-A3AF66A44FB5}"/>
              </a:ext>
            </a:extLst>
          </p:cNvPr>
          <p:cNvSpPr>
            <a:spLocks noGrp="1"/>
          </p:cNvSpPr>
          <p:nvPr>
            <p:ph idx="1"/>
          </p:nvPr>
        </p:nvSpPr>
        <p:spPr>
          <a:xfrm>
            <a:off x="499635" y="2160589"/>
            <a:ext cx="4089125" cy="4571515"/>
          </a:xfrm>
        </p:spPr>
        <p:txBody>
          <a:bodyPr>
            <a:normAutofit/>
          </a:bodyPr>
          <a:lstStyle/>
          <a:p>
            <a:pPr>
              <a:lnSpc>
                <a:spcPct val="90000"/>
              </a:lnSpc>
            </a:pPr>
            <a:r>
              <a:rPr lang="lt-LT" sz="2000" dirty="0"/>
              <a:t>Po knygos „Musių valdovas" pavadinimu slepiasi Belzebubo, velnio, vardas. Jis taip pat vadinamas nepadorumo ir purvo valdovu. Augant vaiku žiaurumui, jie ieško simbolio Dievo šlovinimui. Vaikai sumedžioja šerną, o galvą, pasmeigę ant lazdos, palieka kaip auką. Šerno galva, kuri yra blogio ir žiaurumo simbolis, ir slypi po pavadinimu „Musių valdovas“.</a:t>
            </a:r>
            <a:endParaRPr lang="lt-LT" sz="2800" dirty="0"/>
          </a:p>
        </p:txBody>
      </p:sp>
    </p:spTree>
    <p:extLst>
      <p:ext uri="{BB962C8B-B14F-4D97-AF65-F5344CB8AC3E}">
        <p14:creationId xmlns:p14="http://schemas.microsoft.com/office/powerpoint/2010/main" val="2015795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4AFAD0-4151-4D32-B365-954BAA2DAD09}"/>
              </a:ext>
            </a:extLst>
          </p:cNvPr>
          <p:cNvSpPr>
            <a:spLocks noGrp="1"/>
          </p:cNvSpPr>
          <p:nvPr>
            <p:ph type="title"/>
          </p:nvPr>
        </p:nvSpPr>
        <p:spPr/>
        <p:txBody>
          <a:bodyPr/>
          <a:lstStyle/>
          <a:p>
            <a:r>
              <a:rPr lang="lt-LT" smtClean="0"/>
              <a:t>Filmo ištrauka</a:t>
            </a:r>
            <a:endParaRPr lang="lt-LT" dirty="0"/>
          </a:p>
        </p:txBody>
      </p:sp>
      <p:sp>
        <p:nvSpPr>
          <p:cNvPr id="12" name="Content Placeholder 11">
            <a:extLst>
              <a:ext uri="{FF2B5EF4-FFF2-40B4-BE49-F238E27FC236}">
                <a16:creationId xmlns:a16="http://schemas.microsoft.com/office/drawing/2014/main" xmlns="" id="{F055A315-AB81-49F1-BB7D-AE39F900490D}"/>
              </a:ext>
            </a:extLst>
          </p:cNvPr>
          <p:cNvSpPr>
            <a:spLocks noGrp="1"/>
          </p:cNvSpPr>
          <p:nvPr>
            <p:ph idx="1"/>
          </p:nvPr>
        </p:nvSpPr>
        <p:spPr/>
        <p:txBody>
          <a:bodyPr/>
          <a:lstStyle/>
          <a:p>
            <a:r>
              <a:rPr lang="lt-LT" dirty="0">
                <a:hlinkClick r:id="rId2"/>
              </a:rPr>
              <a:t>https://youtu.be/eYhUytwoWOA</a:t>
            </a:r>
            <a:endParaRPr lang="lt-LT" dirty="0"/>
          </a:p>
        </p:txBody>
      </p:sp>
    </p:spTree>
    <p:extLst>
      <p:ext uri="{BB962C8B-B14F-4D97-AF65-F5344CB8AC3E}">
        <p14:creationId xmlns:p14="http://schemas.microsoft.com/office/powerpoint/2010/main" val="187019518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118</TotalTime>
  <Words>855</Words>
  <Application>Microsoft Office PowerPoint</Application>
  <PresentationFormat>Pasirinktinai</PresentationFormat>
  <Paragraphs>41</Paragraphs>
  <Slides>14</Slides>
  <Notes>0</Notes>
  <HiddenSlides>0</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Facet</vt:lpstr>
      <vt:lpstr>William Golding         „Musių valdovas“</vt:lpstr>
      <vt:lpstr>Apie autorių</vt:lpstr>
      <vt:lpstr>Kūryba</vt:lpstr>
      <vt:lpstr>Kūriniai</vt:lpstr>
      <vt:lpstr>Nobelio premijos laureatas</vt:lpstr>
      <vt:lpstr>PowerPoint pristatymas</vt:lpstr>
      <vt:lpstr>Pagrindiniai veikėjai: Ralfas</vt:lpstr>
      <vt:lpstr>Kriuksis</vt:lpstr>
      <vt:lpstr>Džekas</vt:lpstr>
      <vt:lpstr>Saimonas</vt:lpstr>
      <vt:lpstr>Siužetas</vt:lpstr>
      <vt:lpstr>PowerPoint pristatymas</vt:lpstr>
      <vt:lpstr>Pavadinimo kilmė</vt:lpstr>
      <vt:lpstr>Filmo ištrauka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Golding         „Musių valdovas“</dc:title>
  <dc:creator>migleh</dc:creator>
  <cp:lastModifiedBy>Windows User</cp:lastModifiedBy>
  <cp:revision>18</cp:revision>
  <dcterms:created xsi:type="dcterms:W3CDTF">2018-04-29T07:57:09Z</dcterms:created>
  <dcterms:modified xsi:type="dcterms:W3CDTF">2018-04-30T13:28:21Z</dcterms:modified>
</cp:coreProperties>
</file>