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9"/>
  </p:notesMasterIdLst>
  <p:sldIdLst>
    <p:sldId id="256" r:id="rId2"/>
    <p:sldId id="257" r:id="rId3"/>
    <p:sldId id="261" r:id="rId4"/>
    <p:sldId id="259" r:id="rId5"/>
    <p:sldId id="260" r:id="rId6"/>
    <p:sldId id="262" r:id="rId7"/>
    <p:sldId id="263" r:id="rId8"/>
  </p:sldIdLst>
  <p:sldSz cx="9144000" cy="6858000" type="screen4x3"/>
  <p:notesSz cx="6858000" cy="9144000"/>
  <p:defaultTextStyle>
    <a:defPPr>
      <a:defRPr lang="lt-L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destytojas" initials="d" lastIdx="0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0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A2919AB-D315-4DA9-AD24-6911A92B08C7}" type="datetimeFigureOut">
              <a:rPr lang="en-US" smtClean="0"/>
              <a:t>12/18/2017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29641F1-0D67-4C50-AB5B-EA7DAB2394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82489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9641F1-0D67-4C50-AB5B-EA7DAB239414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16161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956D04-A3C8-49D4-B877-B45534FE3A10}" type="datetimeFigureOut">
              <a:rPr lang="lt-LT" smtClean="0"/>
              <a:t>2017.12.18</a:t>
            </a:fld>
            <a:endParaRPr lang="lt-LT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26E2A6-6D93-4997-8D45-933F879E6E5B}" type="slidenum">
              <a:rPr lang="lt-LT" smtClean="0"/>
              <a:t>‹#›</a:t>
            </a:fld>
            <a:endParaRPr lang="lt-LT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956D04-A3C8-49D4-B877-B45534FE3A10}" type="datetimeFigureOut">
              <a:rPr lang="lt-LT" smtClean="0"/>
              <a:t>2017.12.18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26E2A6-6D93-4997-8D45-933F879E6E5B}" type="slidenum">
              <a:rPr lang="lt-LT" smtClean="0"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956D04-A3C8-49D4-B877-B45534FE3A10}" type="datetimeFigureOut">
              <a:rPr lang="lt-LT" smtClean="0"/>
              <a:t>2017.12.18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A226E2A6-6D93-4997-8D45-933F879E6E5B}" type="slidenum">
              <a:rPr lang="lt-LT" smtClean="0"/>
              <a:t>‹#›</a:t>
            </a:fld>
            <a:endParaRPr lang="lt-LT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956D04-A3C8-49D4-B877-B45534FE3A10}" type="datetimeFigureOut">
              <a:rPr lang="lt-LT" smtClean="0"/>
              <a:t>2017.12.18</a:t>
            </a:fld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26E2A6-6D93-4997-8D45-933F879E6E5B}" type="slidenum">
              <a:rPr lang="lt-LT" smtClean="0"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956D04-A3C8-49D4-B877-B45534FE3A10}" type="datetimeFigureOut">
              <a:rPr lang="lt-LT" smtClean="0"/>
              <a:t>2017.12.18</a:t>
            </a:fld>
            <a:endParaRPr lang="lt-L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26E2A6-6D93-4997-8D45-933F879E6E5B}" type="slidenum">
              <a:rPr lang="lt-LT" smtClean="0"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956D04-A3C8-49D4-B877-B45534FE3A10}" type="datetimeFigureOut">
              <a:rPr lang="lt-LT" smtClean="0"/>
              <a:t>2017.12.18</a:t>
            </a:fld>
            <a:endParaRPr lang="lt-L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26E2A6-6D93-4997-8D45-933F879E6E5B}" type="slidenum">
              <a:rPr lang="lt-LT" smtClean="0"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956D04-A3C8-49D4-B877-B45534FE3A10}" type="datetimeFigureOut">
              <a:rPr lang="lt-LT" smtClean="0"/>
              <a:t>2017.12.18</a:t>
            </a:fld>
            <a:endParaRPr lang="lt-L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26E2A6-6D93-4997-8D45-933F879E6E5B}" type="slidenum">
              <a:rPr lang="lt-LT" smtClean="0"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956D04-A3C8-49D4-B877-B45534FE3A10}" type="datetimeFigureOut">
              <a:rPr lang="lt-LT" smtClean="0"/>
              <a:t>2017.12.18</a:t>
            </a:fld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26E2A6-6D93-4997-8D45-933F879E6E5B}" type="slidenum">
              <a:rPr lang="lt-LT" smtClean="0"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en-US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Click icon to add picture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956D04-A3C8-49D4-B877-B45534FE3A10}" type="datetimeFigureOut">
              <a:rPr lang="lt-LT" smtClean="0"/>
              <a:t>2017.12.18</a:t>
            </a:fld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26E2A6-6D93-4997-8D45-933F879E6E5B}" type="slidenum">
              <a:rPr lang="lt-LT" smtClean="0"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956D04-A3C8-49D4-B877-B45534FE3A10}" type="datetimeFigureOut">
              <a:rPr lang="lt-LT" smtClean="0"/>
              <a:t>2017.12.18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26E2A6-6D93-4997-8D45-933F879E6E5B}" type="slidenum">
              <a:rPr lang="lt-LT" smtClean="0"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956D04-A3C8-49D4-B877-B45534FE3A10}" type="datetimeFigureOut">
              <a:rPr lang="lt-LT" smtClean="0"/>
              <a:t>2017.12.18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26E2A6-6D93-4997-8D45-933F879E6E5B}" type="slidenum">
              <a:rPr lang="lt-LT" smtClean="0"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42956D04-A3C8-49D4-B877-B45534FE3A10}" type="datetimeFigureOut">
              <a:rPr lang="lt-LT" smtClean="0"/>
              <a:t>2017.12.18</a:t>
            </a:fld>
            <a:endParaRPr lang="lt-L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lt-LT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A226E2A6-6D93-4997-8D45-933F879E6E5B}" type="slidenum">
              <a:rPr lang="lt-LT" smtClean="0"/>
              <a:t>‹#›</a:t>
            </a:fld>
            <a:endParaRPr lang="lt-LT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png"/><Relationship Id="rId4" Type="http://schemas.openxmlformats.org/officeDocument/2006/relationships/image" Target="../media/image15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9552" y="1700808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lt-LT" dirty="0" smtClean="0">
                <a:latin typeface="Arial" panose="020B0604020202020204" pitchFamily="34" charset="0"/>
                <a:cs typeface="Arial" panose="020B0604020202020204" pitchFamily="34" charset="0"/>
              </a:rPr>
              <a:t>Lietuvių kalbos mokslinio tyrimo pradžia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335688" y="6503050"/>
            <a:ext cx="2808312" cy="550912"/>
          </a:xfrm>
        </p:spPr>
        <p:txBody>
          <a:bodyPr>
            <a:normAutofit fontScale="92500"/>
          </a:bodyPr>
          <a:lstStyle/>
          <a:p>
            <a:r>
              <a:rPr lang="lt-LT" sz="2400" dirty="0" smtClean="0"/>
              <a:t>Emilija </a:t>
            </a:r>
            <a:r>
              <a:rPr lang="lt-LT" sz="2400" dirty="0" err="1" smtClean="0"/>
              <a:t>Savickaitė</a:t>
            </a:r>
            <a:r>
              <a:rPr lang="lt-LT" sz="2400" dirty="0" smtClean="0"/>
              <a:t> IB</a:t>
            </a:r>
            <a:endParaRPr lang="en-US" sz="24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1720" y="3425788"/>
            <a:ext cx="2376264" cy="3077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984" y="3425788"/>
            <a:ext cx="2376264" cy="3077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629753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lt-LT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Lietuvių kalbos tyrėjai</a:t>
            </a:r>
            <a:endParaRPr lang="en-US" sz="4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3528" y="6165304"/>
            <a:ext cx="8229600" cy="592623"/>
          </a:xfrm>
        </p:spPr>
        <p:txBody>
          <a:bodyPr/>
          <a:lstStyle/>
          <a:p>
            <a:r>
              <a:rPr lang="en-U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Archãjiškas</a:t>
            </a:r>
            <a:r>
              <a:rPr lang="lt-LT" dirty="0" smtClean="0">
                <a:latin typeface="Arial" panose="020B0604020202020204" pitchFamily="34" charset="0"/>
                <a:cs typeface="Arial" panose="020B0604020202020204" pitchFamily="34" charset="0"/>
              </a:rPr>
              <a:t> - </a:t>
            </a:r>
            <a:r>
              <a:rPr lang="en-U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senovinis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pasenęs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lt-LT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2656" y="3068960"/>
            <a:ext cx="2404864" cy="30060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6096" y="3073152"/>
            <a:ext cx="2339960" cy="3001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513478" y="1700808"/>
            <a:ext cx="340322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lt-LT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Vokiečių kalbininkas Augustas </a:t>
            </a:r>
            <a:r>
              <a:rPr lang="lt-LT" sz="2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Šleicheris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936334" y="1700807"/>
            <a:ext cx="333948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lt-LT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Lietuvių kalbininkas </a:t>
            </a:r>
            <a:r>
              <a:rPr lang="lt-LT" sz="2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Frydrikas</a:t>
            </a:r>
            <a:r>
              <a:rPr lang="lt-LT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lt-LT" sz="2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Kuršaitis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539425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116632"/>
            <a:ext cx="8229600" cy="1143000"/>
          </a:xfrm>
        </p:spPr>
        <p:txBody>
          <a:bodyPr>
            <a:noAutofit/>
          </a:bodyPr>
          <a:lstStyle/>
          <a:p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Georgas </a:t>
            </a:r>
            <a:r>
              <a:rPr lang="en-US" sz="4000" dirty="0" err="1">
                <a:latin typeface="Arial" panose="020B0604020202020204" pitchFamily="34" charset="0"/>
                <a:cs typeface="Arial" panose="020B0604020202020204" pitchFamily="34" charset="0"/>
              </a:rPr>
              <a:t>Heinrichas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latin typeface="Arial" panose="020B0604020202020204" pitchFamily="34" charset="0"/>
                <a:cs typeface="Arial" panose="020B0604020202020204" pitchFamily="34" charset="0"/>
              </a:rPr>
              <a:t>Ferdinandas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latin typeface="Arial" panose="020B0604020202020204" pitchFamily="34" charset="0"/>
                <a:cs typeface="Arial" panose="020B0604020202020204" pitchFamily="34" charset="0"/>
              </a:rPr>
              <a:t>Neselmanas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268760"/>
            <a:ext cx="9135080" cy="4709160"/>
          </a:xfrm>
        </p:spPr>
        <p:txBody>
          <a:bodyPr/>
          <a:lstStyle/>
          <a:p>
            <a:r>
              <a:rPr lang="lt-LT" dirty="0" smtClean="0">
                <a:latin typeface="Arial" panose="020B0604020202020204" pitchFamily="34" charset="0"/>
                <a:cs typeface="Arial" panose="020B0604020202020204" pitchFamily="34" charset="0"/>
              </a:rPr>
              <a:t>Vokiečių </a:t>
            </a:r>
            <a:r>
              <a:rPr lang="lt-LT" dirty="0">
                <a:latin typeface="Arial" panose="020B0604020202020204" pitchFamily="34" charset="0"/>
                <a:cs typeface="Arial" panose="020B0604020202020204" pitchFamily="34" charset="0"/>
              </a:rPr>
              <a:t>filologas, baltistas, Karaliaučiaus universiteto profesorius. Lituanistikai nusipelnė išleisdamas lietuvių-vokiečių kalbos žodyną. Taip pat, išleido lietuvių liaudies dainas ir parengė visos Kristijono Donelaičio kūrybos leidimą.</a:t>
            </a:r>
          </a:p>
          <a:p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313" y="3627436"/>
            <a:ext cx="1908175" cy="3230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5736" y="3614736"/>
            <a:ext cx="1847850" cy="3243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5975" y="3627437"/>
            <a:ext cx="4779105" cy="32005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307645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lt-LT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Rytų Prūsija </a:t>
            </a:r>
            <a:r>
              <a:rPr lang="lt-LT" sz="4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XIXa</a:t>
            </a:r>
            <a:r>
              <a:rPr lang="lt-LT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US" sz="4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365104"/>
            <a:ext cx="4446532" cy="24750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984" y="4365104"/>
            <a:ext cx="4736729" cy="24928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47276" y="1221820"/>
            <a:ext cx="4485064" cy="26078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1225320"/>
            <a:ext cx="4553816" cy="26043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484835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lt-LT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F. </a:t>
            </a:r>
            <a:r>
              <a:rPr lang="lt-LT" sz="4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Kuršaičio</a:t>
            </a:r>
            <a:r>
              <a:rPr lang="lt-LT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 ir A. </a:t>
            </a:r>
            <a:r>
              <a:rPr lang="lt-LT" sz="4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Šleicherio</a:t>
            </a:r>
            <a:r>
              <a:rPr lang="lt-LT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 svarbiausi darbai</a:t>
            </a:r>
            <a:endParaRPr lang="en-US" sz="4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163638"/>
            <a:ext cx="8229600" cy="4529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6" name="Picture 6" descr="Vaizdo rezultatas pagal užklausą „F. Kuršaičio darbai“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019334"/>
            <a:ext cx="2381250" cy="39147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8" name="Picture 8" descr="Vaizdo rezultatas pagal užklausą „F. Kuršaičio lietuviu kalbos gramatika“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81250" y="2019660"/>
            <a:ext cx="2524125" cy="39147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9" name="Picture 9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05375" y="2019334"/>
            <a:ext cx="4238625" cy="391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607696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lt-LT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Išvada</a:t>
            </a:r>
            <a:endParaRPr lang="en-US" sz="4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t-LT" dirty="0" smtClean="0">
                <a:latin typeface="Arial" panose="020B0604020202020204" pitchFamily="34" charset="0"/>
                <a:cs typeface="Arial" panose="020B0604020202020204" pitchFamily="34" charset="0"/>
              </a:rPr>
              <a:t>Lietuvių kalbos pradininkai;</a:t>
            </a:r>
          </a:p>
          <a:p>
            <a:r>
              <a:rPr lang="lt-LT" dirty="0" smtClean="0">
                <a:latin typeface="Arial" panose="020B0604020202020204" pitchFamily="34" charset="0"/>
                <a:cs typeface="Arial" panose="020B0604020202020204" pitchFamily="34" charset="0"/>
              </a:rPr>
              <a:t>Pirmoji mokslinė lietuvių kalbos gramatika;</a:t>
            </a:r>
          </a:p>
          <a:p>
            <a:r>
              <a:rPr lang="lt-LT" dirty="0" smtClean="0">
                <a:latin typeface="Arial" panose="020B0604020202020204" pitchFamily="34" charset="0"/>
                <a:cs typeface="Arial" panose="020B0604020202020204" pitchFamily="34" charset="0"/>
              </a:rPr>
              <a:t>Pagrindas mūsų gimtajai kalbai ir atvertos naujos galimybės.</a:t>
            </a:r>
          </a:p>
          <a:p>
            <a:endParaRPr lang="lt-LT" dirty="0" smtClean="0"/>
          </a:p>
          <a:p>
            <a:endParaRPr lang="lt-LT" dirty="0" smtClean="0"/>
          </a:p>
        </p:txBody>
      </p:sp>
    </p:spTree>
    <p:extLst>
      <p:ext uri="{BB962C8B-B14F-4D97-AF65-F5344CB8AC3E}">
        <p14:creationId xmlns:p14="http://schemas.microsoft.com/office/powerpoint/2010/main" val="28455708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536" y="1196752"/>
            <a:ext cx="8229600" cy="2367136"/>
          </a:xfrm>
          <a:effectLst>
            <a:outerShdw blurRad="50800" dist="38100" dir="16200000" rotWithShape="0">
              <a:prstClr val="black">
                <a:alpha val="40000"/>
              </a:prstClr>
            </a:outerShdw>
            <a:reflection blurRad="6350" stA="50000" endA="300" endPos="55500" dist="50800" dir="5400000" sy="-100000" algn="bl" rotWithShape="0"/>
          </a:effectLst>
        </p:spPr>
        <p:txBody>
          <a:bodyPr>
            <a:normAutofit/>
          </a:bodyPr>
          <a:lstStyle/>
          <a:p>
            <a:r>
              <a:rPr lang="lt-LT" dirty="0">
                <a:latin typeface="Arial" panose="020B0604020202020204" pitchFamily="34" charset="0"/>
                <a:cs typeface="Arial" panose="020B0604020202020204" pitchFamily="34" charset="0"/>
              </a:rPr>
              <a:t>Maža garbė svetimom kalbom kalbėti, didi gėda savos gerai </a:t>
            </a:r>
            <a:r>
              <a:rPr lang="lt-LT" dirty="0" smtClean="0">
                <a:latin typeface="Arial" panose="020B0604020202020204" pitchFamily="34" charset="0"/>
                <a:cs typeface="Arial" panose="020B0604020202020204" pitchFamily="34" charset="0"/>
              </a:rPr>
              <a:t>nemokėti (J</a:t>
            </a:r>
            <a:r>
              <a:rPr lang="lt-LT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lt-LT" dirty="0" smtClean="0">
                <a:latin typeface="Arial" panose="020B0604020202020204" pitchFamily="34" charset="0"/>
                <a:cs typeface="Arial" panose="020B0604020202020204" pitchFamily="34" charset="0"/>
              </a:rPr>
              <a:t>Jablonskis)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816935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pex">
  <a:themeElements>
    <a:clrScheme name="Apex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Apex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Apex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309</TotalTime>
  <Words>110</Words>
  <Application>Microsoft Office PowerPoint</Application>
  <PresentationFormat>On-screen Show (4:3)</PresentationFormat>
  <Paragraphs>16</Paragraphs>
  <Slides>7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Apex</vt:lpstr>
      <vt:lpstr>Lietuvių kalbos mokslinio tyrimo pradžia</vt:lpstr>
      <vt:lpstr>Lietuvių kalbos tyrėjai</vt:lpstr>
      <vt:lpstr>Georgas Heinrichas Ferdinandas Neselmanas </vt:lpstr>
      <vt:lpstr>Rytų Prūsija XIXa.</vt:lpstr>
      <vt:lpstr>F. Kuršaičio ir A. Šleicherio svarbiausi darbai</vt:lpstr>
      <vt:lpstr>Išvada</vt:lpstr>
      <vt:lpstr>Maža garbė svetimom kalbom kalbėti, didi gėda savos gerai nemokėti (J. Jablonskis)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Lietuvių kalbos mokslinio tyrimo pradžia</dc:title>
  <dc:creator>destytojas</dc:creator>
  <cp:lastModifiedBy>destytojas</cp:lastModifiedBy>
  <cp:revision>12</cp:revision>
  <dcterms:created xsi:type="dcterms:W3CDTF">2017-12-18T08:44:03Z</dcterms:created>
  <dcterms:modified xsi:type="dcterms:W3CDTF">2017-12-18T21:43:23Z</dcterms:modified>
</cp:coreProperties>
</file>