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7" r:id="rId9"/>
    <p:sldId id="265" r:id="rId10"/>
    <p:sldId id="266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7---" initials="w" lastIdx="1" clrIdx="0">
    <p:extLst>
      <p:ext uri="{19B8F6BF-5375-455C-9EA6-DF929625EA0E}">
        <p15:presenceInfo xmlns:p15="http://schemas.microsoft.com/office/powerpoint/2012/main" userId="w7---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21T14:27:17.97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217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930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664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90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804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485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300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387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71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8156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93469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43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95934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3446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4172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31163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662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E2DEC4E-DA7B-4D71-97AB-4C7466ABF155}" type="datetimeFigureOut">
              <a:rPr lang="lt-LT" smtClean="0"/>
              <a:t>2017-10-25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7ACC4B4-FC81-4C5F-8BD0-B5DD5BDE280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9390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93739"/>
            <a:ext cx="5845607" cy="1747319"/>
          </a:xfrm>
        </p:spPr>
        <p:txBody>
          <a:bodyPr/>
          <a:lstStyle/>
          <a:p>
            <a:r>
              <a:rPr lang="lt-LT" dirty="0" smtClean="0"/>
              <a:t>KONSTANTINAS SIRVYDAS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1966" y="6509442"/>
            <a:ext cx="9440034" cy="1049867"/>
          </a:xfrm>
        </p:spPr>
        <p:txBody>
          <a:bodyPr>
            <a:normAutofit/>
          </a:bodyPr>
          <a:lstStyle/>
          <a:p>
            <a:pPr algn="r"/>
            <a:r>
              <a:rPr lang="lt-LT" sz="1200" dirty="0"/>
              <a:t>R</a:t>
            </a:r>
            <a:r>
              <a:rPr lang="lt-LT" sz="1200" dirty="0" smtClean="0"/>
              <a:t>uošė Ugnė Janonytė III</a:t>
            </a:r>
            <a:r>
              <a:rPr lang="lt-LT" sz="1200" baseline="30000" dirty="0"/>
              <a:t>a</a:t>
            </a:r>
            <a:endParaRPr lang="lt-LT" sz="1200" dirty="0"/>
          </a:p>
        </p:txBody>
      </p:sp>
      <p:sp>
        <p:nvSpPr>
          <p:cNvPr id="4" name="Rectangle 3"/>
          <p:cNvSpPr/>
          <p:nvPr/>
        </p:nvSpPr>
        <p:spPr>
          <a:xfrm>
            <a:off x="525102" y="5941058"/>
            <a:ext cx="5154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i="1" dirty="0" smtClean="0"/>
              <a:t>„Marios yra karčios, – toks yra ir žmonių gyvenimas: labai kartus ir pilnas vargų.“</a:t>
            </a:r>
            <a:endParaRPr lang="lt-LT" i="1" dirty="0"/>
          </a:p>
        </p:txBody>
      </p:sp>
    </p:spTree>
    <p:extLst>
      <p:ext uri="{BB962C8B-B14F-4D97-AF65-F5344CB8AC3E}">
        <p14:creationId xmlns:p14="http://schemas.microsoft.com/office/powerpoint/2010/main" val="33321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46" y="72428"/>
            <a:ext cx="5540720" cy="1615582"/>
          </a:xfrm>
        </p:spPr>
        <p:txBody>
          <a:bodyPr>
            <a:normAutofit/>
          </a:bodyPr>
          <a:lstStyle/>
          <a:p>
            <a:r>
              <a:rPr lang="lt-LT" dirty="0" smtClean="0"/>
              <a:t>Kas yra Konstantinas Sirvydas?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727" y="1801640"/>
            <a:ext cx="4861711" cy="4354715"/>
          </a:xfrm>
        </p:spPr>
        <p:txBody>
          <a:bodyPr>
            <a:normAutofit fontScale="92500" lnSpcReduction="10000"/>
          </a:bodyPr>
          <a:lstStyle/>
          <a:p>
            <a:r>
              <a:rPr lang="lt-LT" sz="2800" dirty="0" smtClean="0"/>
              <a:t>Pamokslininkas</a:t>
            </a:r>
            <a:endParaRPr lang="lt-LT" sz="2800" dirty="0" smtClean="0"/>
          </a:p>
          <a:p>
            <a:r>
              <a:rPr lang="lt-LT" sz="2800" dirty="0" smtClean="0"/>
              <a:t>Jėzaus draugijos </a:t>
            </a:r>
            <a:r>
              <a:rPr lang="lt-LT" sz="2800" dirty="0" smtClean="0"/>
              <a:t>narys</a:t>
            </a:r>
            <a:endParaRPr lang="lt-LT" sz="2800" dirty="0" smtClean="0"/>
          </a:p>
          <a:p>
            <a:r>
              <a:rPr lang="lt-LT" sz="2800" dirty="0" smtClean="0"/>
              <a:t>Vienas iš lietuviškos raštijos </a:t>
            </a:r>
            <a:r>
              <a:rPr lang="lt-LT" sz="2800" dirty="0" smtClean="0"/>
              <a:t>pradininkų</a:t>
            </a:r>
            <a:endParaRPr lang="lt-LT" sz="2800" dirty="0" smtClean="0"/>
          </a:p>
          <a:p>
            <a:r>
              <a:rPr lang="lt-LT" sz="2800" dirty="0" smtClean="0"/>
              <a:t>Turėjo </a:t>
            </a:r>
            <a:r>
              <a:rPr lang="lt-LT" sz="2800" dirty="0"/>
              <a:t>filosofijos ir laisvųjų mokslų magistro </a:t>
            </a:r>
            <a:r>
              <a:rPr lang="lt-LT" sz="2800" dirty="0" smtClean="0"/>
              <a:t>laipsnį</a:t>
            </a:r>
            <a:endParaRPr lang="lt-LT" sz="2800" dirty="0" smtClean="0"/>
          </a:p>
          <a:p>
            <a:r>
              <a:rPr lang="lt-LT" sz="2800" dirty="0" smtClean="0"/>
              <a:t>Buvo </a:t>
            </a:r>
            <a:r>
              <a:rPr lang="lt-LT" sz="2800" dirty="0"/>
              <a:t>didelis </a:t>
            </a:r>
            <a:r>
              <a:rPr lang="lt-LT" sz="2800" dirty="0" smtClean="0"/>
              <a:t>eruditas - </a:t>
            </a:r>
            <a:r>
              <a:rPr lang="lt-LT" sz="2800" dirty="0"/>
              <a:t>mokėjo </a:t>
            </a:r>
            <a:r>
              <a:rPr lang="lt-LT" sz="2800" dirty="0" smtClean="0"/>
              <a:t>lietuvių, lenkų, lotynų</a:t>
            </a:r>
            <a:r>
              <a:rPr lang="lt-LT" sz="2800" dirty="0"/>
              <a:t>, graikų, hebrajų ir senąją slavų kalbas.</a:t>
            </a:r>
            <a:endParaRPr lang="lt-LT" sz="2800" dirty="0" smtClean="0"/>
          </a:p>
          <a:p>
            <a:pPr marL="36900" indent="0">
              <a:buNone/>
            </a:pPr>
            <a:endParaRPr lang="lt-LT" dirty="0"/>
          </a:p>
        </p:txBody>
      </p:sp>
      <p:pic>
        <p:nvPicPr>
          <p:cNvPr id="1026" name="Picture 2" descr="Vaizdo rezultatas pagal užklausą „konstantinas sirvydas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784" y="0"/>
            <a:ext cx="5963216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41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hs-logo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3" y="2738800"/>
            <a:ext cx="4329159" cy="41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285" y="-181459"/>
            <a:ext cx="10353762" cy="970450"/>
          </a:xfrm>
        </p:spPr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675126"/>
            <a:ext cx="12065251" cy="1455804"/>
          </a:xfrm>
        </p:spPr>
        <p:txBody>
          <a:bodyPr>
            <a:noAutofit/>
          </a:bodyPr>
          <a:lstStyle/>
          <a:p>
            <a:r>
              <a:rPr lang="lt-LT" sz="2400" dirty="0" smtClean="0"/>
              <a:t>Gimė 1580 </a:t>
            </a:r>
            <a:r>
              <a:rPr lang="lt-LT" sz="2400" dirty="0" smtClean="0"/>
              <a:t>metais </a:t>
            </a:r>
            <a:r>
              <a:rPr lang="lt-LT" sz="2400" dirty="0" smtClean="0"/>
              <a:t>netoli </a:t>
            </a:r>
            <a:r>
              <a:rPr lang="lt-LT" sz="2400" dirty="0" smtClean="0"/>
              <a:t>Anykščių</a:t>
            </a:r>
            <a:endParaRPr lang="lt-LT" sz="2400" dirty="0" smtClean="0"/>
          </a:p>
          <a:p>
            <a:r>
              <a:rPr lang="lt-LT" sz="2400" dirty="0" smtClean="0"/>
              <a:t>Kilęs iš smulkiųjų bajorų </a:t>
            </a:r>
            <a:r>
              <a:rPr lang="lt-LT" sz="2400" dirty="0" smtClean="0"/>
              <a:t>šeimos</a:t>
            </a:r>
            <a:endParaRPr lang="lt-LT" sz="2400" dirty="0" smtClean="0"/>
          </a:p>
          <a:p>
            <a:r>
              <a:rPr lang="lt-LT" sz="2400" dirty="0" smtClean="0"/>
              <a:t>1594 </a:t>
            </a:r>
            <a:r>
              <a:rPr lang="lt-LT" sz="2400" dirty="0"/>
              <a:t>m</a:t>
            </a:r>
            <a:r>
              <a:rPr lang="lt-LT" sz="2400" dirty="0" smtClean="0"/>
              <a:t>. </a:t>
            </a:r>
            <a:r>
              <a:rPr lang="fi-FI" sz="2400" dirty="0" smtClean="0"/>
              <a:t>Jokūbas Lavinskis</a:t>
            </a:r>
            <a:r>
              <a:rPr lang="lt-LT" sz="2400" dirty="0"/>
              <a:t> Konstantiną</a:t>
            </a:r>
            <a:r>
              <a:rPr lang="fi-FI" sz="2400" dirty="0" smtClean="0"/>
              <a:t> </a:t>
            </a:r>
            <a:r>
              <a:rPr lang="lt-LT" sz="2400" dirty="0" smtClean="0"/>
              <a:t>Sirvydą parsivežė </a:t>
            </a:r>
            <a:r>
              <a:rPr lang="lt-LT" sz="2400" dirty="0"/>
              <a:t>į Vilnių mokytis ir </a:t>
            </a:r>
            <a:r>
              <a:rPr lang="lt-LT" sz="2400" dirty="0" smtClean="0"/>
              <a:t>lavintis</a:t>
            </a:r>
            <a:endParaRPr lang="lt-LT" sz="2400" dirty="0" smtClean="0"/>
          </a:p>
          <a:p>
            <a:r>
              <a:rPr lang="lt-LT" sz="2400" dirty="0" smtClean="0"/>
              <a:t>Mokėsi keliose jėzuitų kolegijose, 1598 metais įstojo į Jėzuitų ordiną</a:t>
            </a:r>
          </a:p>
        </p:txBody>
      </p:sp>
      <p:pic>
        <p:nvPicPr>
          <p:cNvPr id="2050" name="Picture 2" descr="Vaizdo rezultatas pagal užklausą „dabuziu dvaras]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352" y="2758457"/>
            <a:ext cx="7068019" cy="400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0352" y="2758457"/>
            <a:ext cx="229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Dabužių dvaras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66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047" y="-36214"/>
            <a:ext cx="10353762" cy="970450"/>
          </a:xfrm>
        </p:spPr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1410" y="864454"/>
            <a:ext cx="11118260" cy="4058751"/>
          </a:xfrm>
        </p:spPr>
        <p:txBody>
          <a:bodyPr>
            <a:normAutofit/>
          </a:bodyPr>
          <a:lstStyle/>
          <a:p>
            <a:r>
              <a:rPr lang="lt-LT" sz="2800" dirty="0" smtClean="0"/>
              <a:t>Studijavo teologiją Vilniaus </a:t>
            </a:r>
            <a:r>
              <a:rPr lang="lt-LT" sz="2800" dirty="0" smtClean="0"/>
              <a:t>universitete</a:t>
            </a:r>
            <a:endParaRPr lang="lt-LT" sz="2800" dirty="0" smtClean="0"/>
          </a:p>
          <a:p>
            <a:r>
              <a:rPr lang="lt-LT" sz="2800" dirty="0" smtClean="0"/>
              <a:t>Šv. Jonų bažnyčioje išbuvo pamokslininku 12 </a:t>
            </a:r>
            <a:r>
              <a:rPr lang="lt-LT" sz="2800" dirty="0" smtClean="0"/>
              <a:t>metų</a:t>
            </a:r>
            <a:endParaRPr lang="lt-LT" sz="2800" dirty="0" smtClean="0"/>
          </a:p>
          <a:p>
            <a:r>
              <a:rPr lang="lt-LT" sz="2800" dirty="0" smtClean="0"/>
              <a:t>Mirė 1631 metais, susirgęs džiova.</a:t>
            </a:r>
            <a:endParaRPr lang="lt-LT" sz="2800" dirty="0"/>
          </a:p>
        </p:txBody>
      </p:sp>
      <p:pic>
        <p:nvPicPr>
          <p:cNvPr id="3074" name="Picture 2" descr="Vaizdo rezultatas pagal užklausą „sv jonu baznycia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25" y="2787329"/>
            <a:ext cx="5907302" cy="393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izdo rezultatas pagal užklausą „vilniaus universitetas 1579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223" y="2787330"/>
            <a:ext cx="5436693" cy="393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33224" y="2893830"/>
            <a:ext cx="459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Vilniaus universitetas ir Šv. </a:t>
            </a:r>
            <a:r>
              <a:rPr lang="en-US" dirty="0" smtClean="0">
                <a:solidFill>
                  <a:schemeClr val="bg1"/>
                </a:solidFill>
              </a:rPr>
              <a:t>Jon</a:t>
            </a:r>
            <a:r>
              <a:rPr lang="lt-LT" dirty="0" smtClean="0">
                <a:solidFill>
                  <a:schemeClr val="bg1"/>
                </a:solidFill>
              </a:rPr>
              <a:t>ų bažnyčia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72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02606"/>
            <a:ext cx="10353762" cy="970450"/>
          </a:xfrm>
        </p:spPr>
        <p:txBody>
          <a:bodyPr/>
          <a:lstStyle/>
          <a:p>
            <a:r>
              <a:rPr lang="lt-LT" dirty="0" smtClean="0"/>
              <a:t>„Trijų kalbų žodynas“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499" y="1232355"/>
            <a:ext cx="5362291" cy="3448287"/>
          </a:xfrm>
        </p:spPr>
        <p:txBody>
          <a:bodyPr>
            <a:noAutofit/>
          </a:bodyPr>
          <a:lstStyle/>
          <a:p>
            <a:r>
              <a:rPr lang="lt-LT" sz="2800" dirty="0" smtClean="0"/>
              <a:t>Pirmasis </a:t>
            </a:r>
            <a:r>
              <a:rPr lang="lt-LT" sz="2800" dirty="0"/>
              <a:t>istorijoje </a:t>
            </a:r>
            <a:r>
              <a:rPr lang="lt-LT" sz="2800" dirty="0" smtClean="0"/>
              <a:t>lietuvių </a:t>
            </a:r>
            <a:r>
              <a:rPr lang="lt-LT" sz="2800" dirty="0"/>
              <a:t>kalbos </a:t>
            </a:r>
            <a:r>
              <a:rPr lang="lt-LT" sz="2800" dirty="0" smtClean="0"/>
              <a:t>žodynas;</a:t>
            </a:r>
          </a:p>
          <a:p>
            <a:r>
              <a:rPr lang="lt-LT" sz="2800" dirty="0" smtClean="0"/>
              <a:t>Pateikta daug naujadarų;</a:t>
            </a:r>
          </a:p>
          <a:p>
            <a:r>
              <a:rPr lang="lt-LT" sz="2800" dirty="0"/>
              <a:t>Žodynas  tapo pagrindine knyga, iš kurios buvo mokomasi lietuvių </a:t>
            </a:r>
            <a:r>
              <a:rPr lang="lt-LT" sz="2800" dirty="0" smtClean="0"/>
              <a:t>kalbos.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425" y="1378307"/>
            <a:ext cx="3004446" cy="5310889"/>
          </a:xfrm>
          <a:prstGeom prst="rect">
            <a:avLst/>
          </a:prstGeom>
        </p:spPr>
      </p:pic>
      <p:pic>
        <p:nvPicPr>
          <p:cNvPr id="4098" name="Picture 2" descr="Vaizdo rezultatas pagal užklausą „triju kalbu žodynas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344" y="1377409"/>
            <a:ext cx="3060177" cy="531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0806612">
            <a:off x="415875" y="4485258"/>
            <a:ext cx="3044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„Dictorium trium linguarum“</a:t>
            </a:r>
            <a:endParaRPr lang="lt-LT" sz="3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389647">
            <a:off x="2558738" y="5178568"/>
            <a:ext cx="3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„Medvilnė, pardavėjas, prakalba, pratarmė, spaustuvė, taisyklė...“</a:t>
            </a:r>
            <a:endParaRPr lang="lt-LT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1354" y="793754"/>
            <a:ext cx="248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1620 metai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27726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405" y="124375"/>
            <a:ext cx="10574213" cy="531557"/>
          </a:xfrm>
        </p:spPr>
        <p:txBody>
          <a:bodyPr>
            <a:normAutofit fontScale="90000"/>
          </a:bodyPr>
          <a:lstStyle/>
          <a:p>
            <a:r>
              <a:rPr lang="lt-LT" dirty="0"/>
              <a:t>„Punktai įsakymų“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406" y="1466661"/>
            <a:ext cx="6288283" cy="525465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Savo </a:t>
            </a:r>
            <a:r>
              <a:rPr lang="lt-LT" sz="2800" dirty="0"/>
              <a:t>pamokslų knyga K. Sirvydas siekė dviejų tikslų: religinio žmonių auklėjimo ir Vilniaus vyskupijos kunigų mokymosi lietuvių </a:t>
            </a:r>
            <a:r>
              <a:rPr lang="lt-LT" sz="2800" dirty="0" smtClean="0"/>
              <a:t>kalbos.</a:t>
            </a:r>
            <a:endParaRPr lang="lt-LT" sz="2800" dirty="0" smtClean="0"/>
          </a:p>
          <a:p>
            <a:r>
              <a:rPr lang="lt-LT" sz="2800" dirty="0" smtClean="0"/>
              <a:t>Veikalas </a:t>
            </a:r>
            <a:r>
              <a:rPr lang="lt-LT" sz="2800" dirty="0"/>
              <a:t>skirtas plačiai </a:t>
            </a:r>
            <a:r>
              <a:rPr lang="lt-LT" sz="2800" dirty="0" smtClean="0"/>
              <a:t>auditorijai.</a:t>
            </a:r>
            <a:endParaRPr lang="lt-LT" sz="2800" dirty="0"/>
          </a:p>
          <a:p>
            <a:endParaRPr lang="lt-LT" sz="2800" dirty="0"/>
          </a:p>
        </p:txBody>
      </p:sp>
      <p:sp>
        <p:nvSpPr>
          <p:cNvPr id="5" name="Rectangle 4"/>
          <p:cNvSpPr/>
          <p:nvPr/>
        </p:nvSpPr>
        <p:spPr>
          <a:xfrm>
            <a:off x="706405" y="4712758"/>
            <a:ext cx="6926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„Čia yra tokių dalykų, kurie paprastiems klausytojams netinka, o tik mokytiems, todėl reikia derintis prie klausytojų.&lt;...&gt; Dėl šios priežasties įdedu daugiau punktų, iš kurių ne visi yra sunkūs.“</a:t>
            </a:r>
            <a:endParaRPr lang="lt-LT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0" name="Picture 2" descr="Vaizdo rezultatas pagal užklausą „punktu isakymai sirvydas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017" y="1094825"/>
            <a:ext cx="4330650" cy="539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91712" y="644546"/>
            <a:ext cx="2603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sz="2400" dirty="0">
                <a:solidFill>
                  <a:prstClr val="white"/>
                </a:solidFill>
              </a:rPr>
              <a:t>1629 ir 1644 metai</a:t>
            </a:r>
          </a:p>
        </p:txBody>
      </p:sp>
    </p:spTree>
    <p:extLst>
      <p:ext uri="{BB962C8B-B14F-4D97-AF65-F5344CB8AC3E}">
        <p14:creationId xmlns:p14="http://schemas.microsoft.com/office/powerpoint/2010/main" val="214819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259" y="-16191"/>
            <a:ext cx="10353762" cy="970450"/>
          </a:xfrm>
        </p:spPr>
        <p:txBody>
          <a:bodyPr/>
          <a:lstStyle/>
          <a:p>
            <a:r>
              <a:rPr lang="lt-LT" dirty="0" smtClean="0"/>
              <a:t>Knygos ypatumai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5934" y="997016"/>
            <a:ext cx="4292600" cy="274955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Filosofiniai </a:t>
            </a:r>
            <a:r>
              <a:rPr lang="lt-LT" sz="2800" dirty="0" smtClean="0"/>
              <a:t>apmąstymai.</a:t>
            </a:r>
            <a:endParaRPr lang="lt-LT" sz="2800" dirty="0" smtClean="0"/>
          </a:p>
          <a:p>
            <a:r>
              <a:rPr lang="lt-LT" sz="2800" dirty="0" smtClean="0"/>
              <a:t>Barokiška </a:t>
            </a:r>
            <a:r>
              <a:rPr lang="lt-LT" sz="2800" dirty="0" smtClean="0"/>
              <a:t>pasaulėjauta.</a:t>
            </a:r>
            <a:endParaRPr lang="lt-LT" sz="2800" dirty="0" smtClean="0"/>
          </a:p>
          <a:p>
            <a:r>
              <a:rPr lang="lt-LT" sz="2800" dirty="0" smtClean="0"/>
              <a:t>Krikščioniška žmonių lygybės idėja.</a:t>
            </a:r>
          </a:p>
        </p:txBody>
      </p:sp>
      <p:pic>
        <p:nvPicPr>
          <p:cNvPr id="5128" name="Picture 8" descr="Vaizdo rezultatas pagal užklausą „punktai sakymų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82" y="2640506"/>
            <a:ext cx="6210677" cy="39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21373555">
            <a:off x="6047215" y="810432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„Yra ko stebėtis – kodėl patys kilmingiausi ir aukštuose sostuose sėdintys žmonės tiesos nemyli. […]</a:t>
            </a:r>
          </a:p>
          <a:p>
            <a:r>
              <a:rPr lang="lt-LT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Dvi tikroves turi tiesa – žiba ir bara. […] Toks dabar žmonių pasaulis – geidžia tiktai žibančios, o ne</a:t>
            </a:r>
          </a:p>
          <a:p>
            <a:r>
              <a:rPr lang="lt-LT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barančios tiesos.“</a:t>
            </a:r>
            <a:endParaRPr lang="lt-LT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198245">
            <a:off x="527922" y="3874882"/>
            <a:ext cx="45086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„Reikia nukreipti akis į vargšus ir našlaičius, į kiekvieną, kuris nieko neturi, reikia pažinti jų nelaimes,</a:t>
            </a:r>
          </a:p>
          <a:p>
            <a:r>
              <a:rPr lang="lt-LT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neturtą, nepriteklius, skurdą, badą ir visokius kitus vargus, kaip darydavo šventieji“</a:t>
            </a:r>
            <a:endParaRPr lang="lt-LT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7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230170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lt-LT" dirty="0"/>
              <a:t>Jėzuitų istorikai mini, kad apie 1630 m. K. Sirvydas išleido ir pirmąją lietuvių kalbos gramatiką "Clavis linguae Lituanicae" ("Lietuvių kalbos raktas"), tačiau šis leidinys neišliko.</a:t>
            </a:r>
          </a:p>
        </p:txBody>
      </p:sp>
      <p:pic>
        <p:nvPicPr>
          <p:cNvPr id="1026" name="Picture 2" descr="Vaizdo rezultatas pagal užklausą „question mark white png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8130">
            <a:off x="8829157" y="361535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aizdo rezultatas pagal užklausą „question mark white png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45221">
            <a:off x="7596682" y="4196296"/>
            <a:ext cx="1529806" cy="152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izdo rezultatas pagal užklausą „question mark white png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3222">
            <a:off x="10438646" y="4812067"/>
            <a:ext cx="1339941" cy="133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63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1975" y="4798242"/>
            <a:ext cx="74000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Konstantinas Sirvydas vertas didžiulės pagarbos, nes ryžosi parodyti, kad lietuvių kalba įmanoma meniškai pateikti sudėtingas, įmantrias, </a:t>
            </a:r>
            <a:r>
              <a:rPr lang="lt-LT" sz="2800" b="1" dirty="0" smtClean="0"/>
              <a:t>abstrakčias </a:t>
            </a:r>
            <a:r>
              <a:rPr lang="lt-LT" sz="2800" b="1" dirty="0" smtClean="0"/>
              <a:t>mintis.</a:t>
            </a:r>
            <a:endParaRPr lang="lt-LT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254523" y="311084"/>
            <a:ext cx="48265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Žodyne sugretinęs mūsų kalbą su lotynų ir lenkų kalbomis, K.Sirvydas parodė, kokia ji turtinga ir graži, jokiu būdu ne prastesnė už kitas, tegul ir labiau žinomas bei plačiau paplitusias.</a:t>
            </a:r>
            <a:endParaRPr lang="lt-LT" sz="2400" dirty="0"/>
          </a:p>
        </p:txBody>
      </p:sp>
      <p:sp>
        <p:nvSpPr>
          <p:cNvPr id="8" name="Rectangle 7"/>
          <p:cNvSpPr/>
          <p:nvPr/>
        </p:nvSpPr>
        <p:spPr>
          <a:xfrm>
            <a:off x="7767686" y="3245497"/>
            <a:ext cx="44243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i="1" dirty="0" smtClean="0"/>
              <a:t>K.Sirvydo žodynas turėjo didelį poveikį mūsų kalbos, raštijos plėtrai: tai vienintelis spausdintas lietuvių kalbos žodynas Lietuvoje iki pat XIX a. pabaigos. Šis žodynas suvaidino didelį vaidmenį kovoje su lietuvių literatūrinės kalbos užteršimu ir degradavimu. </a:t>
            </a:r>
            <a:endParaRPr lang="lt-LT" sz="2000" i="1" dirty="0"/>
          </a:p>
        </p:txBody>
      </p:sp>
    </p:spTree>
    <p:extLst>
      <p:ext uri="{BB962C8B-B14F-4D97-AF65-F5344CB8AC3E}">
        <p14:creationId xmlns:p14="http://schemas.microsoft.com/office/powerpoint/2010/main" val="11122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6405" y="2579802"/>
            <a:ext cx="10353762" cy="970450"/>
          </a:xfrm>
        </p:spPr>
        <p:txBody>
          <a:bodyPr>
            <a:normAutofit/>
          </a:bodyPr>
          <a:lstStyle/>
          <a:p>
            <a:r>
              <a:rPr lang="lt-LT" sz="5400" dirty="0" smtClean="0"/>
              <a:t>AČIŪ UŽ DĖMESĮ</a:t>
            </a:r>
            <a:r>
              <a:rPr lang="en-US" sz="5400" dirty="0" smtClean="0"/>
              <a:t>!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216298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276</TotalTime>
  <Words>469</Words>
  <Application>Microsoft Office PowerPoint</Application>
  <PresentationFormat>Plačiaekranė</PresentationFormat>
  <Paragraphs>46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5" baseType="lpstr">
      <vt:lpstr>Calibri</vt:lpstr>
      <vt:lpstr>Calisto MT</vt:lpstr>
      <vt:lpstr>Trebuchet MS</vt:lpstr>
      <vt:lpstr>Wingdings 2</vt:lpstr>
      <vt:lpstr>Slate</vt:lpstr>
      <vt:lpstr>KONSTANTINAS SIRVYDAS</vt:lpstr>
      <vt:lpstr>Kas yra Konstantinas Sirvydas?</vt:lpstr>
      <vt:lpstr>Biografija</vt:lpstr>
      <vt:lpstr>Biografija</vt:lpstr>
      <vt:lpstr>„Trijų kalbų žodynas“</vt:lpstr>
      <vt:lpstr>„Punktai įsakymų“</vt:lpstr>
      <vt:lpstr>Knygos ypatumai</vt:lpstr>
      <vt:lpstr>Jėzuitų istorikai mini, kad apie 1630 m. K. Sirvydas išleido ir pirmąją lietuvių kalbos gramatiką "Clavis linguae Lituanicae" ("Lietuvių kalbos raktas"), tačiau šis leidinys neišliko.</vt:lpstr>
      <vt:lpstr>„PowerPoint“ pateiktis</vt:lpstr>
      <vt:lpstr>AČIŪ UŽ DĖMESĮ!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KONSTANTINAS SIRVYDAS</dc:title>
  <dc:creator>w7---</dc:creator>
  <cp:lastModifiedBy>zigritap@gmail.com</cp:lastModifiedBy>
  <cp:revision>31</cp:revision>
  <dcterms:created xsi:type="dcterms:W3CDTF">2017-10-21T10:50:21Z</dcterms:created>
  <dcterms:modified xsi:type="dcterms:W3CDTF">2017-10-25T14:36:42Z</dcterms:modified>
</cp:coreProperties>
</file>