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78" r:id="rId3"/>
    <p:sldId id="279" r:id="rId4"/>
    <p:sldId id="275" r:id="rId5"/>
    <p:sldId id="276" r:id="rId6"/>
    <p:sldId id="277" r:id="rId7"/>
    <p:sldId id="280" r:id="rId8"/>
    <p:sldId id="281" r:id="rId9"/>
    <p:sldId id="282" r:id="rId10"/>
    <p:sldId id="284" r:id="rId11"/>
    <p:sldId id="285" r:id="rId12"/>
    <p:sldId id="286" r:id="rId13"/>
    <p:sldId id="271" r:id="rId14"/>
    <p:sldId id="283" r:id="rId15"/>
    <p:sldId id="265" r:id="rId16"/>
    <p:sldId id="267" r:id="rId17"/>
    <p:sldId id="268" r:id="rId1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1716" autoAdjust="0"/>
    <p:restoredTop sz="94629" autoAdjust="0"/>
  </p:normalViewPr>
  <p:slideViewPr>
    <p:cSldViewPr>
      <p:cViewPr varScale="1">
        <p:scale>
          <a:sx n="74" d="100"/>
          <a:sy n="74" d="100"/>
        </p:scale>
        <p:origin x="-119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6EC54725-7F09-4EF2-B687-39862538AA5C}" type="datetimeFigureOut">
              <a:rPr lang="lt-LT" smtClean="0"/>
              <a:pPr/>
              <a:t>2018.03.21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FB8AC9B4-CEA3-4B30-B54D-4571111EA28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54725-7F09-4EF2-B687-39862538AA5C}" type="datetimeFigureOut">
              <a:rPr lang="lt-LT" smtClean="0"/>
              <a:pPr/>
              <a:t>2018.03.21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AC9B4-CEA3-4B30-B54D-4571111EA28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54725-7F09-4EF2-B687-39862538AA5C}" type="datetimeFigureOut">
              <a:rPr lang="lt-LT" smtClean="0"/>
              <a:pPr/>
              <a:t>2018.03.21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AC9B4-CEA3-4B30-B54D-4571111EA28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54725-7F09-4EF2-B687-39862538AA5C}" type="datetimeFigureOut">
              <a:rPr lang="lt-LT" smtClean="0"/>
              <a:pPr/>
              <a:t>2018.03.21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AC9B4-CEA3-4B30-B54D-4571111EA28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54725-7F09-4EF2-B687-39862538AA5C}" type="datetimeFigureOut">
              <a:rPr lang="lt-LT" smtClean="0"/>
              <a:pPr/>
              <a:t>2018.03.21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AC9B4-CEA3-4B30-B54D-4571111EA28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54725-7F09-4EF2-B687-39862538AA5C}" type="datetimeFigureOut">
              <a:rPr lang="lt-LT" smtClean="0"/>
              <a:pPr/>
              <a:t>2018.03.21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AC9B4-CEA3-4B30-B54D-4571111EA28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54725-7F09-4EF2-B687-39862538AA5C}" type="datetimeFigureOut">
              <a:rPr lang="lt-LT" smtClean="0"/>
              <a:pPr/>
              <a:t>2018.03.21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AC9B4-CEA3-4B30-B54D-4571111EA28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6EC54725-7F09-4EF2-B687-39862538AA5C}" type="datetimeFigureOut">
              <a:rPr lang="lt-LT" smtClean="0"/>
              <a:pPr/>
              <a:t>2018.03.21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FB8AC9B4-CEA3-4B30-B54D-4571111EA28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6EC54725-7F09-4EF2-B687-39862538AA5C}" type="datetimeFigureOut">
              <a:rPr lang="lt-LT" smtClean="0"/>
              <a:pPr/>
              <a:t>2018.03.21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FB8AC9B4-CEA3-4B30-B54D-4571111EA28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54725-7F09-4EF2-B687-39862538AA5C}" type="datetimeFigureOut">
              <a:rPr lang="lt-LT" smtClean="0"/>
              <a:pPr/>
              <a:t>2018.03.21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AC9B4-CEA3-4B30-B54D-4571111EA28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54725-7F09-4EF2-B687-39862538AA5C}" type="datetimeFigureOut">
              <a:rPr lang="lt-LT" smtClean="0"/>
              <a:pPr/>
              <a:t>2018.03.21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AC9B4-CEA3-4B30-B54D-4571111EA28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EC54725-7F09-4EF2-B687-39862538AA5C}" type="datetimeFigureOut">
              <a:rPr lang="lt-LT" smtClean="0"/>
              <a:pPr/>
              <a:t>2018.03.21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B8AC9B4-CEA3-4B30-B54D-4571111EA28C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Kudirka re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7548" y="3573016"/>
            <a:ext cx="2169315" cy="219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094058" y="1340768"/>
            <a:ext cx="7056784" cy="2427975"/>
          </a:xfrm>
        </p:spPr>
        <p:txBody>
          <a:bodyPr>
            <a:normAutofit/>
          </a:bodyPr>
          <a:lstStyle/>
          <a:p>
            <a:r>
              <a:rPr lang="en-US" sz="8000" b="1" dirty="0" err="1">
                <a:latin typeface="Bodoni MT" panose="02070603080606020203" pitchFamily="18" charset="0"/>
              </a:rPr>
              <a:t>Vincas</a:t>
            </a:r>
            <a:r>
              <a:rPr lang="en-US" sz="8000" b="1" dirty="0">
                <a:latin typeface="Bodoni MT" panose="02070603080606020203" pitchFamily="18" charset="0"/>
              </a:rPr>
              <a:t> </a:t>
            </a:r>
            <a:r>
              <a:rPr lang="en-US" sz="8000" b="1" dirty="0" err="1">
                <a:latin typeface="Bodoni MT" panose="02070603080606020203" pitchFamily="18" charset="0"/>
              </a:rPr>
              <a:t>Kudirka</a:t>
            </a:r>
            <a:r>
              <a:rPr lang="en-US" sz="8000" dirty="0"/>
              <a:t/>
            </a:r>
            <a:br>
              <a:rPr lang="en-US" sz="8000" dirty="0"/>
            </a:br>
            <a:r>
              <a:rPr lang="en-US" sz="5400" dirty="0">
                <a:latin typeface="Bodoni MT" panose="02070603080606020203" pitchFamily="18" charset="0"/>
              </a:rPr>
              <a:t>1858–1899</a:t>
            </a:r>
            <a:endParaRPr lang="lt-LT" sz="5400" dirty="0">
              <a:latin typeface="Bodoni MT" panose="020706030806060202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5616" y="5517232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Darb</a:t>
            </a:r>
            <a:r>
              <a:rPr lang="lt-LT" sz="1400" dirty="0" smtClean="0"/>
              <a:t>ą atliko: Greta </a:t>
            </a:r>
            <a:r>
              <a:rPr lang="lt-LT" sz="1400" dirty="0" err="1" smtClean="0"/>
              <a:t>Urvakytė</a:t>
            </a:r>
            <a:r>
              <a:rPr lang="lt-LT" sz="1400" dirty="0" smtClean="0"/>
              <a:t> 3b</a:t>
            </a:r>
            <a:endParaRPr lang="lt-LT" sz="1400" dirty="0"/>
          </a:p>
        </p:txBody>
      </p:sp>
    </p:spTree>
    <p:extLst>
      <p:ext uri="{BB962C8B-B14F-4D97-AF65-F5344CB8AC3E}">
        <p14:creationId xmlns:p14="http://schemas.microsoft.com/office/powerpoint/2010/main" xmlns="" val="370556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Istorinis </a:t>
            </a:r>
            <a:r>
              <a:rPr lang="lt-LT" dirty="0" smtClean="0"/>
              <a:t>kontekstas</a:t>
            </a:r>
            <a:br>
              <a:rPr lang="lt-LT" dirty="0" smtClean="0"/>
            </a:br>
            <a:r>
              <a:rPr lang="lt-LT" dirty="0" err="1" smtClean="0"/>
              <a:t>XIXa</a:t>
            </a:r>
            <a:r>
              <a:rPr lang="lt-LT" dirty="0" smtClean="0"/>
              <a:t>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Vykdomas nutautinimas ir </a:t>
            </a:r>
            <a:r>
              <a:rPr lang="lt-LT" dirty="0" err="1" smtClean="0"/>
              <a:t>nukatalikinimas</a:t>
            </a:r>
            <a:r>
              <a:rPr lang="lt-LT" dirty="0" smtClean="0"/>
              <a:t>.</a:t>
            </a:r>
          </a:p>
          <a:p>
            <a:r>
              <a:rPr lang="lt-LT" dirty="0" smtClean="0"/>
              <a:t>Lietuva oficialiai pripažinta rusišku kraštu.</a:t>
            </a:r>
          </a:p>
          <a:p>
            <a:r>
              <a:rPr lang="lt-LT" dirty="0" smtClean="0"/>
              <a:t>Uždarinėjamos lietuviškos mokyklos, draudžiamas lietuviškas raštas.</a:t>
            </a:r>
          </a:p>
          <a:p>
            <a:r>
              <a:rPr lang="lt-LT" dirty="0" smtClean="0"/>
              <a:t>Bažnyčios verčiamos cerkvėmis.</a:t>
            </a:r>
          </a:p>
          <a:p>
            <a:r>
              <a:rPr lang="lt-LT" dirty="0"/>
              <a:t>Lietuvoje steigėsi slaptos organizacijos, kurių tikslas buvo vaduotis iš Imperijos priespaudos.</a:t>
            </a:r>
          </a:p>
        </p:txBody>
      </p:sp>
    </p:spTree>
    <p:extLst>
      <p:ext uri="{BB962C8B-B14F-4D97-AF65-F5344CB8AC3E}">
        <p14:creationId xmlns:p14="http://schemas.microsoft.com/office/powerpoint/2010/main" xmlns="" val="1665802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87624" y="2132856"/>
            <a:ext cx="7005369" cy="1747322"/>
          </a:xfrm>
        </p:spPr>
        <p:txBody>
          <a:bodyPr>
            <a:normAutofit/>
          </a:bodyPr>
          <a:lstStyle/>
          <a:p>
            <a:r>
              <a:rPr lang="lt-LT" sz="9600" dirty="0" smtClean="0"/>
              <a:t>Biografija</a:t>
            </a:r>
            <a:endParaRPr lang="lt-LT" sz="9600" dirty="0"/>
          </a:p>
        </p:txBody>
      </p:sp>
    </p:spTree>
    <p:extLst>
      <p:ext uri="{BB962C8B-B14F-4D97-AF65-F5344CB8AC3E}">
        <p14:creationId xmlns:p14="http://schemas.microsoft.com/office/powerpoint/2010/main" xmlns="" val="294238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99592" y="978690"/>
            <a:ext cx="4104456" cy="4871549"/>
          </a:xfrm>
        </p:spPr>
        <p:txBody>
          <a:bodyPr/>
          <a:lstStyle/>
          <a:p>
            <a:r>
              <a:rPr lang="lt-LT" b="1" dirty="0"/>
              <a:t>Vincas Kudirka </a:t>
            </a:r>
            <a:r>
              <a:rPr lang="lt-LT" dirty="0" smtClean="0"/>
              <a:t>–Lietuvos gydytojas, </a:t>
            </a:r>
            <a:r>
              <a:rPr lang="lt-LT" dirty="0"/>
              <a:t>prozininkas, poetas, publicistas, kritikas, vertėjas, varpininkas, laikraščio „Varpas“ redaktorius, vienas iš lietuvių tautinio sąjūdžio ideologų. Lietuvos himno autorius</a:t>
            </a:r>
            <a:r>
              <a:rPr lang="lt-LT" dirty="0" smtClean="0"/>
              <a:t>.</a:t>
            </a:r>
          </a:p>
          <a:p>
            <a:endParaRPr lang="lt-LT" dirty="0"/>
          </a:p>
          <a:p>
            <a:endParaRPr lang="lt-LT" dirty="0"/>
          </a:p>
        </p:txBody>
      </p:sp>
      <p:pic>
        <p:nvPicPr>
          <p:cNvPr id="1026" name="Picture 2" descr="Vaizdo rezultatas pagal užklausą „kudirka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08720"/>
            <a:ext cx="3436782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6717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C\Desktop\Screenshot_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365104"/>
            <a:ext cx="2700024" cy="1858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35320" y="908720"/>
            <a:ext cx="7272808" cy="4608512"/>
          </a:xfrm>
        </p:spPr>
        <p:txBody>
          <a:bodyPr/>
          <a:lstStyle/>
          <a:p>
            <a:r>
              <a:rPr lang="lt-LT" dirty="0"/>
              <a:t>Iš tėvų, kaime gyvenančių žmonių perėmė gryną Kapsų kalbą, gražias pasakas, dainas</a:t>
            </a:r>
            <a:r>
              <a:rPr lang="lt-LT" dirty="0" smtClean="0"/>
              <a:t>.</a:t>
            </a:r>
          </a:p>
          <a:p>
            <a:r>
              <a:rPr lang="lt-LT" dirty="0" smtClean="0"/>
              <a:t>Mokėsi </a:t>
            </a:r>
            <a:r>
              <a:rPr lang="lt-LT" dirty="0"/>
              <a:t>Paežerių pradžios mokykloje, kur pasižymėjo visokeriopais gabumais</a:t>
            </a:r>
            <a:r>
              <a:rPr lang="lt-LT" dirty="0" smtClean="0"/>
              <a:t>.</a:t>
            </a:r>
          </a:p>
          <a:p>
            <a:r>
              <a:rPr lang="lt-LT" dirty="0"/>
              <a:t>1871 metais baigęs pradžios mokyklą, įstojo į Marijampolės gimnaziją</a:t>
            </a:r>
            <a:r>
              <a:rPr lang="lt-LT" dirty="0" smtClean="0"/>
              <a:t>.</a:t>
            </a:r>
          </a:p>
          <a:p>
            <a:r>
              <a:rPr lang="lt-LT" dirty="0" smtClean="0"/>
              <a:t>Kudirkos motina mirė, kai jam buvo 10 metų. Iš motinos Vincas paveldėjo menišką sielą, muzikalumą, potraukį prie dailių dalykų.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56039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401230"/>
            <a:ext cx="3150915" cy="1781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27584" y="692696"/>
            <a:ext cx="7128792" cy="5184576"/>
          </a:xfrm>
        </p:spPr>
        <p:txBody>
          <a:bodyPr/>
          <a:lstStyle/>
          <a:p>
            <a:r>
              <a:rPr lang="lt-LT" dirty="0"/>
              <a:t>Į</a:t>
            </a:r>
            <a:r>
              <a:rPr lang="lt-LT" dirty="0" smtClean="0"/>
              <a:t>stojo </a:t>
            </a:r>
            <a:r>
              <a:rPr lang="lt-LT" dirty="0"/>
              <a:t>į Seinų kunigų </a:t>
            </a:r>
            <a:r>
              <a:rPr lang="lt-LT" dirty="0" smtClean="0"/>
              <a:t>seminariją. </a:t>
            </a:r>
          </a:p>
          <a:p>
            <a:r>
              <a:rPr lang="lt-LT" dirty="0" smtClean="0"/>
              <a:t>Seminarijoje atsiskleidė visapusiai gabumai.</a:t>
            </a:r>
          </a:p>
          <a:p>
            <a:r>
              <a:rPr lang="lt-LT" dirty="0" smtClean="0"/>
              <a:t>Būdamas 1 kurso klieriku buvo paskirtas seminarijos choro dirigentu.</a:t>
            </a:r>
          </a:p>
          <a:p>
            <a:r>
              <a:rPr lang="lt-LT" dirty="0" smtClean="0"/>
              <a:t>Čia </a:t>
            </a:r>
            <a:r>
              <a:rPr lang="lt-LT" dirty="0"/>
              <a:t>jis mokėsi dvejus metus ir buvo pašalintas dėl „pašaukimo stokos“.</a:t>
            </a:r>
            <a:r>
              <a:rPr lang="lt-LT" dirty="0" smtClean="0"/>
              <a:t> </a:t>
            </a:r>
          </a:p>
          <a:p>
            <a:r>
              <a:rPr lang="lt-LT" dirty="0" smtClean="0"/>
              <a:t>Grįžo mokytis į Marijampolės gimnaziją.</a:t>
            </a:r>
          </a:p>
          <a:p>
            <a:r>
              <a:rPr lang="lt-LT" dirty="0" smtClean="0"/>
              <a:t>Dauguma mokytojų buvo lenkai, direktorius ir inspektoriai rusai, o lietuvių mokytojų buvo tik keletas.</a:t>
            </a:r>
          </a:p>
        </p:txBody>
      </p:sp>
      <p:pic>
        <p:nvPicPr>
          <p:cNvPr id="4100" name="Picture 4" descr="Vaizdo rezultatas pagal užklausą „seinų kunigu seminarija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14113" y="4526179"/>
            <a:ext cx="3024993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3149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608" y="1124744"/>
            <a:ext cx="6912768" cy="3603812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„Tebūnie tavo draugo paveikslas tikros draugystės atminimas. 1881m. Birželio mėn. Vincas, pažįstantis lyrą ir citrą.“</a:t>
            </a:r>
            <a:endParaRPr lang="lt-LT" dirty="0"/>
          </a:p>
        </p:txBody>
      </p:sp>
      <p:pic>
        <p:nvPicPr>
          <p:cNvPr id="2050" name="Picture 2" descr="C:\Users\PC\Desktop\Screenshot_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173982"/>
            <a:ext cx="3917724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5558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115616" y="764704"/>
            <a:ext cx="7056784" cy="3960440"/>
          </a:xfrm>
        </p:spPr>
        <p:txBody>
          <a:bodyPr/>
          <a:lstStyle/>
          <a:p>
            <a:r>
              <a:rPr lang="lt-LT" dirty="0" smtClean="0"/>
              <a:t>Įstojo į Varšuvos universitetą, ten studijavo filologiją. Vėliau perėjo į mediciną.</a:t>
            </a:r>
          </a:p>
          <a:p>
            <a:r>
              <a:rPr lang="lt-LT" dirty="0" smtClean="0"/>
              <a:t>Vincas K. aktyviai dalyvavo įvairiuose studentų renginiuose </a:t>
            </a:r>
            <a:r>
              <a:rPr lang="lt-LT" dirty="0" smtClean="0"/>
              <a:t>ir </a:t>
            </a:r>
            <a:r>
              <a:rPr lang="lt-LT" dirty="0" smtClean="0"/>
              <a:t>susibūrimuose.</a:t>
            </a:r>
          </a:p>
          <a:p>
            <a:r>
              <a:rPr lang="lt-LT" dirty="0" smtClean="0"/>
              <a:t>1882m. </a:t>
            </a:r>
            <a:r>
              <a:rPr lang="lt-LT" dirty="0" smtClean="0"/>
              <a:t>Varšuvoje įkurta slapta socialistų organizacija </a:t>
            </a:r>
            <a:r>
              <a:rPr lang="lt-LT" dirty="0"/>
              <a:t>„Proletariato</a:t>
            </a:r>
            <a:r>
              <a:rPr lang="lt-LT" dirty="0" smtClean="0"/>
              <a:t>“.</a:t>
            </a:r>
          </a:p>
          <a:p>
            <a:r>
              <a:rPr lang="lt-LT" dirty="0" smtClean="0"/>
              <a:t>1885m. Vincas ir dar 5 studentai buvo suimti ir uždaryti į kalėjimą.</a:t>
            </a:r>
            <a:endParaRPr lang="lt-LT" dirty="0"/>
          </a:p>
        </p:txBody>
      </p:sp>
      <p:pic>
        <p:nvPicPr>
          <p:cNvPr id="5122" name="Picture 2" descr="C:\Users\PC\Desktop\Screenshot_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601525"/>
            <a:ext cx="321480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4907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PC\Desktop\Screenshot_1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429000"/>
            <a:ext cx="3294092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475656" y="905308"/>
            <a:ext cx="6196405" cy="3603812"/>
          </a:xfrm>
        </p:spPr>
        <p:txBody>
          <a:bodyPr/>
          <a:lstStyle/>
          <a:p>
            <a:r>
              <a:rPr lang="lt-LT" dirty="0" smtClean="0"/>
              <a:t>1888n. Kartu su bendraminčiais studentais įsteigė nelegalią Varšuvos lietuvių draugiją „Lietuva“.</a:t>
            </a:r>
          </a:p>
          <a:p>
            <a:r>
              <a:rPr lang="lt-LT" dirty="0" smtClean="0"/>
              <a:t>1889m. Išspausdintas pirmasis „Varpo“ numeris.</a:t>
            </a:r>
          </a:p>
          <a:p>
            <a:endParaRPr lang="lt-LT" dirty="0"/>
          </a:p>
        </p:txBody>
      </p:sp>
      <p:pic>
        <p:nvPicPr>
          <p:cNvPr id="6146" name="Picture 2" descr="C:\Users\PC\Desktop\Screenshot_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924944"/>
            <a:ext cx="4104456" cy="273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0385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31640" y="1052736"/>
            <a:ext cx="6196405" cy="3603812"/>
          </a:xfrm>
        </p:spPr>
        <p:txBody>
          <a:bodyPr/>
          <a:lstStyle/>
          <a:p>
            <a:r>
              <a:rPr lang="lt-LT" dirty="0" smtClean="0"/>
              <a:t>Iš Varšuvos diplomuotas daktaras Vincas Kudirka grįžo į gimtąjį kraštą – </a:t>
            </a:r>
            <a:r>
              <a:rPr lang="lt-LT" dirty="0"/>
              <a:t>Š</a:t>
            </a:r>
            <a:r>
              <a:rPr lang="lt-LT" dirty="0" smtClean="0"/>
              <a:t>akius.</a:t>
            </a:r>
          </a:p>
          <a:p>
            <a:r>
              <a:rPr lang="lt-LT" dirty="0" smtClean="0"/>
              <a:t>Gydo ligonius.</a:t>
            </a:r>
          </a:p>
          <a:p>
            <a:r>
              <a:rPr lang="lt-LT" dirty="0" smtClean="0"/>
              <a:t>Redaguoja laikraštį.</a:t>
            </a:r>
          </a:p>
          <a:p>
            <a:r>
              <a:rPr lang="lt-LT" dirty="0" smtClean="0"/>
              <a:t>Pablogėjus sveikatai gydosi Kryme.</a:t>
            </a:r>
          </a:p>
          <a:p>
            <a:r>
              <a:rPr lang="lt-LT" dirty="0" smtClean="0"/>
              <a:t>1899m. Kovo mėn. Kudirkų šeimai buvo labai tragiškas.</a:t>
            </a:r>
            <a:endParaRPr lang="lt-LT" dirty="0"/>
          </a:p>
        </p:txBody>
      </p:sp>
      <p:pic>
        <p:nvPicPr>
          <p:cNvPr id="2050" name="Picture 2" descr="C:\Users\PC\Desktop\Screenshot_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645024"/>
            <a:ext cx="3182235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51206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475656" y="908720"/>
            <a:ext cx="6196405" cy="48863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2800" b="1" i="1" u="sng" dirty="0" smtClean="0"/>
              <a:t>Lemtingas skaičius – 10.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t-LT" sz="2800" dirty="0" smtClean="0"/>
              <a:t>V.K. būdamas 10-ies neteko motinos;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t-LT" sz="2800" dirty="0" smtClean="0"/>
              <a:t>Po 10m. Išgyveno lūžį </a:t>
            </a:r>
            <a:r>
              <a:rPr lang="lt-LT" sz="2800" dirty="0" err="1" smtClean="0"/>
              <a:t>Seiniuose</a:t>
            </a:r>
            <a:r>
              <a:rPr lang="lt-LT" sz="2800" dirty="0" smtClean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t-LT" sz="2800" dirty="0" smtClean="0"/>
              <a:t>10m. Praleido Varšuvoje.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t-LT" sz="2800" dirty="0" smtClean="0"/>
              <a:t>1898m. Naujamiestyje atšventė 10-ies metų „Varpo“ jubiliejų.</a:t>
            </a:r>
          </a:p>
        </p:txBody>
      </p:sp>
    </p:spTree>
    <p:extLst>
      <p:ext uri="{BB962C8B-B14F-4D97-AF65-F5344CB8AC3E}">
        <p14:creationId xmlns:p14="http://schemas.microsoft.com/office/powerpoint/2010/main" xmlns="" val="267215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 descr="http://antologija.lt/files/texts_img/vincas-kudirka-laisvos-valandos-satyros.jp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6588224" y="3645024"/>
            <a:ext cx="1776601" cy="2652464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6965245" cy="1202485"/>
          </a:xfrm>
        </p:spPr>
        <p:txBody>
          <a:bodyPr/>
          <a:lstStyle/>
          <a:p>
            <a:r>
              <a:rPr lang="lt-LT" b="1" dirty="0" smtClean="0"/>
              <a:t>Kūryba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71600" y="1520788"/>
            <a:ext cx="7128792" cy="4248472"/>
          </a:xfrm>
        </p:spPr>
        <p:txBody>
          <a:bodyPr>
            <a:normAutofit/>
          </a:bodyPr>
          <a:lstStyle/>
          <a:p>
            <a:r>
              <a:rPr lang="lt-LT" sz="1800" dirty="0"/>
              <a:t>Nuo gimnazijos laikų rašė eiles, leido </a:t>
            </a:r>
            <a:r>
              <a:rPr lang="lt-LT" sz="1800" dirty="0" err="1"/>
              <a:t>pašaipūnišką</a:t>
            </a:r>
            <a:r>
              <a:rPr lang="lt-LT" sz="1800" dirty="0"/>
              <a:t> </a:t>
            </a:r>
            <a:r>
              <a:rPr lang="lt-LT" sz="1800" dirty="0" smtClean="0"/>
              <a:t>laikraštėlį.</a:t>
            </a:r>
          </a:p>
          <a:p>
            <a:r>
              <a:rPr lang="lt-LT" sz="1800" dirty="0"/>
              <a:t>1885 m. „Aušroje“ išspausdino pirmąjį eilėraštį-sekimą „Dėl ko žydai nevalgo kiaulienos</a:t>
            </a:r>
            <a:r>
              <a:rPr lang="lt-LT" sz="1800" dirty="0" smtClean="0"/>
              <a:t>“.</a:t>
            </a:r>
          </a:p>
          <a:p>
            <a:r>
              <a:rPr lang="lt-LT" sz="1800" dirty="0"/>
              <a:t>1895–1898 m. sukūrė keturias satyras, kurias išspausdino „Varpe“. Tai „Viršininkai“ (1895 m.), „Lietuvos tilto atsiminimai“ (1896 m.), „Cenzūros klausimas“ (1898 m.) ir „Vilkai“ (1898 m.). </a:t>
            </a:r>
          </a:p>
          <a:p>
            <a:r>
              <a:rPr lang="lt-LT" sz="1800" dirty="0"/>
              <a:t>Prieš pat mirtį, 1898 m., Kudirka parašė „Tautišką giesmę“ ir sukūrė jai muziką. </a:t>
            </a:r>
          </a:p>
        </p:txBody>
      </p:sp>
    </p:spTree>
    <p:extLst>
      <p:ext uri="{BB962C8B-B14F-4D97-AF65-F5344CB8AC3E}">
        <p14:creationId xmlns:p14="http://schemas.microsoft.com/office/powerpoint/2010/main" xmlns="" val="372429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82062" y="1700808"/>
            <a:ext cx="3960440" cy="4968552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1902 m. ant Kudirkos kapo pastatytas granitinis paminklas, vaizduojantis nulaužtu liemeniu</a:t>
            </a:r>
            <a:br>
              <a:rPr lang="lt-LT" dirty="0"/>
            </a:br>
            <a:r>
              <a:rPr lang="lt-LT" dirty="0"/>
              <a:t>ąžuolą su pritvirtinta lentele, kurioje įrašytas „Tautiškos giesmės“ posmas.</a:t>
            </a:r>
          </a:p>
        </p:txBody>
      </p:sp>
      <p:pic>
        <p:nvPicPr>
          <p:cNvPr id="2050" name="Picture 2" descr="Vaizdo rezultatas pagal užklausą „kudirkos kapas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2639" y="1074197"/>
            <a:ext cx="3156655" cy="473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841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31640" y="1628800"/>
            <a:ext cx="3600400" cy="4464496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Niekinga</a:t>
            </a:r>
            <a:r>
              <a:rPr lang="en-US" dirty="0" smtClean="0"/>
              <a:t> </a:t>
            </a:r>
            <a:r>
              <a:rPr lang="en-US" dirty="0" err="1" smtClean="0"/>
              <a:t>yra</a:t>
            </a:r>
            <a:r>
              <a:rPr lang="en-US" dirty="0" smtClean="0"/>
              <a:t> </a:t>
            </a:r>
            <a:r>
              <a:rPr lang="en-US" dirty="0" err="1" smtClean="0"/>
              <a:t>tauta</a:t>
            </a:r>
            <a:r>
              <a:rPr lang="en-US" dirty="0" smtClean="0"/>
              <a:t>, </a:t>
            </a:r>
            <a:r>
              <a:rPr lang="en-US" dirty="0" err="1" smtClean="0"/>
              <a:t>kuri</a:t>
            </a:r>
            <a:r>
              <a:rPr lang="en-US" dirty="0" smtClean="0"/>
              <a:t> d</a:t>
            </a:r>
            <a:r>
              <a:rPr lang="lt-LT" dirty="0" smtClean="0"/>
              <a:t>ė</a:t>
            </a:r>
            <a:r>
              <a:rPr lang="en-US" dirty="0" smtClean="0"/>
              <a:t>l </a:t>
            </a:r>
            <a:r>
              <a:rPr lang="en-US" dirty="0" err="1" smtClean="0"/>
              <a:t>savo</a:t>
            </a:r>
            <a:r>
              <a:rPr lang="en-US" dirty="0" smtClean="0"/>
              <a:t> garb</a:t>
            </a:r>
            <a:r>
              <a:rPr lang="lt-LT" dirty="0" smtClean="0"/>
              <a:t>ė</a:t>
            </a:r>
            <a:r>
              <a:rPr lang="en-US" dirty="0" smtClean="0"/>
              <a:t>s</a:t>
            </a:r>
            <a:r>
              <a:rPr lang="lt-LT" dirty="0" smtClean="0"/>
              <a:t> neaukoja visko. Vincas Kudirka buvo apsisprendęs aukoti viską.</a:t>
            </a:r>
            <a:endParaRPr lang="lt-LT" dirty="0"/>
          </a:p>
        </p:txBody>
      </p:sp>
      <p:pic>
        <p:nvPicPr>
          <p:cNvPr id="1026" name="Picture 2" descr="C:\Users\PC\Desktop\Screenshot_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28800"/>
            <a:ext cx="2930590" cy="353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7808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55576" y="1340768"/>
            <a:ext cx="7704856" cy="2592288"/>
          </a:xfrm>
        </p:spPr>
        <p:txBody>
          <a:bodyPr>
            <a:normAutofit/>
          </a:bodyPr>
          <a:lstStyle/>
          <a:p>
            <a:r>
              <a:rPr lang="en-US" sz="9800" dirty="0" err="1" smtClean="0"/>
              <a:t>Klausimai</a:t>
            </a:r>
            <a:r>
              <a:rPr lang="en-US" sz="6000" dirty="0" smtClean="0"/>
              <a:t> </a:t>
            </a:r>
            <a:endParaRPr lang="lt-LT" sz="6000" dirty="0"/>
          </a:p>
        </p:txBody>
      </p:sp>
      <p:pic>
        <p:nvPicPr>
          <p:cNvPr id="1026" name="Picture 2" descr="Vaizdo rezultatas pagal užklausą „smiley smart“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4889" b="96000" l="0" r="100000">
                        <a14:foregroundMark x1="37111" y1="34444" x2="41111" y2="32222"/>
                        <a14:foregroundMark x1="61333" y1="33333" x2="70444" y2="34889"/>
                        <a14:foregroundMark x1="19556" y1="72889" x2="13778" y2="60222"/>
                        <a14:foregroundMark x1="82222" y1="72000" x2="85556" y2="63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722919"/>
            <a:ext cx="2763229" cy="2741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aizdo rezultatas pagal užklausą „smiley smart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290323"/>
            <a:ext cx="2802292" cy="2366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usijęs vaizda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0" r="100000">
                        <a14:foregroundMark x1="15375" y1="27840" x2="12625" y2="23221"/>
                        <a14:foregroundMark x1="11000" y1="20350" x2="13500" y2="14357"/>
                        <a14:foregroundMark x1="4125" y1="14856" x2="2750" y2="8739"/>
                        <a14:foregroundMark x1="23500" y1="13358" x2="23125" y2="11735"/>
                        <a14:foregroundMark x1="23750" y1="9238" x2="28250" y2="6617"/>
                        <a14:foregroundMark x1="23125" y1="3121" x2="26375" y2="1498"/>
                        <a14:foregroundMark x1="47625" y1="43196" x2="50875" y2="23221"/>
                        <a14:foregroundMark x1="42250" y1="40699" x2="44125" y2="44694"/>
                        <a14:foregroundMark x1="15625" y1="15481" x2="11375" y2="8489"/>
                        <a14:foregroundMark x1="74250" y1="45568" x2="77250" y2="31336"/>
                        <a14:foregroundMark x1="67625" y1="45568" x2="64875" y2="38826"/>
                        <a14:foregroundMark x1="56500" y1="94257" x2="61375" y2="705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653429">
            <a:off x="623015" y="3355350"/>
            <a:ext cx="2508855" cy="251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1244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27584" y="620688"/>
            <a:ext cx="7416824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 smtClean="0"/>
              <a:t>1. </a:t>
            </a:r>
            <a:r>
              <a:rPr lang="en-US" sz="3200" dirty="0" err="1" smtClean="0"/>
              <a:t>Kod</a:t>
            </a:r>
            <a:r>
              <a:rPr lang="lt-LT" sz="3200" dirty="0" err="1" smtClean="0"/>
              <a:t>ėl</a:t>
            </a:r>
            <a:r>
              <a:rPr lang="lt-LT" sz="3200" dirty="0" smtClean="0"/>
              <a:t> V. Kudirka yra sakęs, kad jo sužadėtinė – lietuvių literatūra?</a:t>
            </a:r>
          </a:p>
          <a:p>
            <a:pPr marL="0" indent="0">
              <a:buNone/>
            </a:pPr>
            <a:r>
              <a:rPr lang="lt-LT" sz="3200" dirty="0" smtClean="0"/>
              <a:t>2. Už ką V.Kudirka </a:t>
            </a:r>
            <a:r>
              <a:rPr lang="pt-BR" sz="3200" dirty="0" smtClean="0"/>
              <a:t>1885 </a:t>
            </a:r>
            <a:r>
              <a:rPr lang="pt-BR" sz="3200" dirty="0"/>
              <a:t>m</a:t>
            </a:r>
            <a:r>
              <a:rPr lang="pt-BR" sz="3200" dirty="0" smtClean="0"/>
              <a:t>.</a:t>
            </a:r>
            <a:r>
              <a:rPr lang="lt-LT" sz="3200" dirty="0" smtClean="0"/>
              <a:t> buvo</a:t>
            </a:r>
            <a:r>
              <a:rPr lang="pt-BR" sz="3200" dirty="0" smtClean="0"/>
              <a:t> </a:t>
            </a:r>
            <a:r>
              <a:rPr lang="pt-BR" sz="3200" dirty="0"/>
              <a:t>kalintas ir pašalintas iš </a:t>
            </a:r>
            <a:r>
              <a:rPr lang="pt-BR" sz="3200" dirty="0" smtClean="0"/>
              <a:t>universiteto</a:t>
            </a:r>
            <a:r>
              <a:rPr lang="lt-LT" sz="3200" dirty="0" smtClean="0"/>
              <a:t>?</a:t>
            </a:r>
          </a:p>
          <a:p>
            <a:pPr marL="0" indent="0">
              <a:buNone/>
            </a:pPr>
            <a:r>
              <a:rPr lang="lt-LT" sz="3200" dirty="0" smtClean="0"/>
              <a:t>3. Kokiais gabumais pasižymėjo V.Kudirka?</a:t>
            </a:r>
          </a:p>
          <a:p>
            <a:pPr marL="0" indent="0">
              <a:buNone/>
            </a:pPr>
            <a:r>
              <a:rPr lang="lt-LT" sz="3200" dirty="0" smtClean="0"/>
              <a:t>4. Kuo skaičius 10 V.K. gyvenime buvo lemtingas? </a:t>
            </a:r>
          </a:p>
          <a:p>
            <a:pPr marL="0" indent="0">
              <a:buNone/>
            </a:pPr>
            <a:r>
              <a:rPr lang="lt-LT" sz="3200" dirty="0" smtClean="0"/>
              <a:t>5. Kelintais metais parašyta „Tautiška giesmė“? Ir kur pirmą kartą paminėta?</a:t>
            </a:r>
          </a:p>
          <a:p>
            <a:pPr marL="457200" indent="-457200">
              <a:buFont typeface="+mj-lt"/>
              <a:buAutoNum type="arabicPeriod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99199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3568" y="692696"/>
            <a:ext cx="8064896" cy="56166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sz="3200" dirty="0" smtClean="0"/>
              <a:t>6.</a:t>
            </a:r>
            <a:r>
              <a:rPr lang="lt-LT" sz="3200" b="1" dirty="0"/>
              <a:t> </a:t>
            </a:r>
            <a:r>
              <a:rPr lang="lt-LT" sz="3200" dirty="0"/>
              <a:t>Apie ką buvo rašoma laikraštyje „Varpas</a:t>
            </a:r>
            <a:r>
              <a:rPr lang="lt-LT" sz="3200" dirty="0" smtClean="0"/>
              <a:t>“? </a:t>
            </a:r>
            <a:r>
              <a:rPr lang="lt-LT" sz="3200" dirty="0"/>
              <a:t>Kam daug dėmesio skyrė „Varpininkai</a:t>
            </a:r>
            <a:r>
              <a:rPr lang="lt-LT" sz="3200" dirty="0" smtClean="0"/>
              <a:t>“?</a:t>
            </a:r>
          </a:p>
          <a:p>
            <a:pPr marL="0" indent="0">
              <a:buNone/>
            </a:pPr>
            <a:r>
              <a:rPr lang="lt-LT" sz="3200" dirty="0" smtClean="0"/>
              <a:t>7. Kas privertė V. Kudirką atsisakyti lenkų kalbos ir vėl pripažinti lietuvių kalbą?</a:t>
            </a:r>
          </a:p>
          <a:p>
            <a:pPr marL="0" indent="0">
              <a:buNone/>
            </a:pPr>
            <a:r>
              <a:rPr lang="lt-LT" sz="3200" dirty="0" smtClean="0"/>
              <a:t>8.</a:t>
            </a:r>
            <a:r>
              <a:rPr lang="lt-LT" sz="3200" dirty="0"/>
              <a:t> Kodėl V. Kudirka nebesitikėjo paramos iš namų</a:t>
            </a:r>
            <a:r>
              <a:rPr lang="lt-LT" sz="3200" dirty="0" smtClean="0"/>
              <a:t>?</a:t>
            </a:r>
          </a:p>
          <a:p>
            <a:pPr marL="0" lvl="0" indent="0">
              <a:buNone/>
            </a:pPr>
            <a:r>
              <a:rPr lang="lt-LT" sz="3200" dirty="0" smtClean="0"/>
              <a:t>9.</a:t>
            </a:r>
            <a:r>
              <a:rPr lang="lt-LT" sz="3200" b="1" dirty="0"/>
              <a:t> </a:t>
            </a:r>
            <a:r>
              <a:rPr lang="lt-LT" sz="3200" dirty="0"/>
              <a:t>Kaip </a:t>
            </a:r>
            <a:r>
              <a:rPr lang="lt-LT" sz="3200" dirty="0" smtClean="0"/>
              <a:t>manote, </a:t>
            </a:r>
            <a:r>
              <a:rPr lang="lt-LT" sz="3200" dirty="0"/>
              <a:t>kodėl lietuvių tauta savo valstybės himnui pasirinko šį Kudirkos eilėraštį</a:t>
            </a:r>
            <a:r>
              <a:rPr lang="lt-LT" sz="3200" dirty="0" smtClean="0"/>
              <a:t>?</a:t>
            </a:r>
          </a:p>
          <a:p>
            <a:pPr marL="0" lvl="0" indent="0">
              <a:buNone/>
            </a:pPr>
            <a:r>
              <a:rPr lang="lt-LT" sz="3200" dirty="0" smtClean="0"/>
              <a:t>10. </a:t>
            </a:r>
            <a:r>
              <a:rPr lang="lt-LT" sz="3200" dirty="0"/>
              <a:t>Kokios vertybės yra labiausiai akcentuojamos „Tautiškoje giesmėje</a:t>
            </a:r>
            <a:r>
              <a:rPr lang="lt-LT" sz="3200" dirty="0" smtClean="0"/>
              <a:t>“?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xmlns="" val="269078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meigtukas">
  <a:themeElements>
    <a:clrScheme name="Saulėgrąža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meigtukas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meigtuk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SOHO</Template>
  <TotalTime>1571</TotalTime>
  <Words>626</Words>
  <Application>Microsoft Office PowerPoint</Application>
  <PresentationFormat>Demonstracija ekrane (4:3)</PresentationFormat>
  <Paragraphs>55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17</vt:i4>
      </vt:variant>
    </vt:vector>
  </HeadingPairs>
  <TitlesOfParts>
    <vt:vector size="18" baseType="lpstr">
      <vt:lpstr>Smeigtukas</vt:lpstr>
      <vt:lpstr>Vincas Kudirka 1858–1899</vt:lpstr>
      <vt:lpstr>Istorinis kontekstas XIXa.</vt:lpstr>
      <vt:lpstr>Biografija</vt:lpstr>
      <vt:lpstr>Skaidrė 4</vt:lpstr>
      <vt:lpstr>Skaidrė 5</vt:lpstr>
      <vt:lpstr>Skaidrė 6</vt:lpstr>
      <vt:lpstr>Skaidrė 7</vt:lpstr>
      <vt:lpstr>Skaidrė 8</vt:lpstr>
      <vt:lpstr>Skaidrė 9</vt:lpstr>
      <vt:lpstr>Skaidrė 10</vt:lpstr>
      <vt:lpstr>Skaidrė 11</vt:lpstr>
      <vt:lpstr>Kūryba</vt:lpstr>
      <vt:lpstr>Skaidrė 13</vt:lpstr>
      <vt:lpstr>Skaidrė 14</vt:lpstr>
      <vt:lpstr>Klausimai </vt:lpstr>
      <vt:lpstr>Skaidrė 16</vt:lpstr>
      <vt:lpstr>Skaidrė 17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PC</dc:creator>
  <cp:lastModifiedBy>UDGMK137</cp:lastModifiedBy>
  <cp:revision>43</cp:revision>
  <dcterms:created xsi:type="dcterms:W3CDTF">2018-03-12T12:42:28Z</dcterms:created>
  <dcterms:modified xsi:type="dcterms:W3CDTF">2018-03-21T11:55:56Z</dcterms:modified>
</cp:coreProperties>
</file>