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330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4" r:id="rId59"/>
    <p:sldId id="316" r:id="rId60"/>
    <p:sldId id="344" r:id="rId61"/>
    <p:sldId id="317" r:id="rId62"/>
    <p:sldId id="343" r:id="rId63"/>
    <p:sldId id="318" r:id="rId64"/>
    <p:sldId id="342" r:id="rId65"/>
    <p:sldId id="319" r:id="rId66"/>
    <p:sldId id="341" r:id="rId67"/>
    <p:sldId id="345" r:id="rId68"/>
    <p:sldId id="346" r:id="rId69"/>
    <p:sldId id="347" r:id="rId70"/>
    <p:sldId id="348" r:id="rId71"/>
    <p:sldId id="349" r:id="rId72"/>
    <p:sldId id="350" r:id="rId73"/>
    <p:sldId id="352" r:id="rId74"/>
    <p:sldId id="353" r:id="rId75"/>
    <p:sldId id="354" r:id="rId76"/>
    <p:sldId id="320" r:id="rId77"/>
    <p:sldId id="335" r:id="rId78"/>
    <p:sldId id="336" r:id="rId79"/>
    <p:sldId id="337" r:id="rId80"/>
    <p:sldId id="338" r:id="rId81"/>
    <p:sldId id="339" r:id="rId82"/>
    <p:sldId id="340" r:id="rId83"/>
    <p:sldId id="321" r:id="rId84"/>
    <p:sldId id="322" r:id="rId85"/>
    <p:sldId id="331" r:id="rId86"/>
    <p:sldId id="323" r:id="rId87"/>
    <p:sldId id="324" r:id="rId88"/>
    <p:sldId id="332" r:id="rId89"/>
    <p:sldId id="325" r:id="rId90"/>
    <p:sldId id="326" r:id="rId91"/>
    <p:sldId id="333" r:id="rId92"/>
    <p:sldId id="334" r:id="rId93"/>
    <p:sldId id="329" r:id="rId94"/>
    <p:sldId id="355" r:id="rId95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04B50FD0-BD02-4CBD-A535-D3422416BBFA}" type="datetimeFigureOut">
              <a:rPr lang="lt-LT" smtClean="0"/>
              <a:pPr/>
              <a:t>2017.08.21</a:t>
            </a:fld>
            <a:endParaRPr lang="lt-LT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7A8E079-C9C8-411E-B45B-4B949FA1AEC1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50FD0-BD02-4CBD-A535-D3422416BBFA}" type="datetimeFigureOut">
              <a:rPr lang="lt-LT" smtClean="0"/>
              <a:pPr/>
              <a:t>2017.08.21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E079-C9C8-411E-B45B-4B949FA1AEC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50FD0-BD02-4CBD-A535-D3422416BBFA}" type="datetimeFigureOut">
              <a:rPr lang="lt-LT" smtClean="0"/>
              <a:pPr/>
              <a:t>2017.08.21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E079-C9C8-411E-B45B-4B949FA1AEC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50FD0-BD02-4CBD-A535-D3422416BBFA}" type="datetimeFigureOut">
              <a:rPr lang="lt-LT" smtClean="0"/>
              <a:pPr/>
              <a:t>2017.08.21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E079-C9C8-411E-B45B-4B949FA1AEC1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50FD0-BD02-4CBD-A535-D3422416BBFA}" type="datetimeFigureOut">
              <a:rPr lang="lt-LT" smtClean="0"/>
              <a:pPr/>
              <a:t>2017.08.21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E079-C9C8-411E-B45B-4B949FA1AEC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50FD0-BD02-4CBD-A535-D3422416BBFA}" type="datetimeFigureOut">
              <a:rPr lang="lt-LT" smtClean="0"/>
              <a:pPr/>
              <a:t>2017.08.21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E079-C9C8-411E-B45B-4B949FA1AEC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50FD0-BD02-4CBD-A535-D3422416BBFA}" type="datetimeFigureOut">
              <a:rPr lang="lt-LT" smtClean="0"/>
              <a:pPr/>
              <a:t>2017.08.21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E079-C9C8-411E-B45B-4B949FA1AEC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50FD0-BD02-4CBD-A535-D3422416BBFA}" type="datetimeFigureOut">
              <a:rPr lang="lt-LT" smtClean="0"/>
              <a:pPr/>
              <a:t>2017.08.21</a:t>
            </a:fld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E079-C9C8-411E-B45B-4B949FA1AEC1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50FD0-BD02-4CBD-A535-D3422416BBFA}" type="datetimeFigureOut">
              <a:rPr lang="lt-LT" smtClean="0"/>
              <a:pPr/>
              <a:t>2017.08.21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E079-C9C8-411E-B45B-4B949FA1AEC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50FD0-BD02-4CBD-A535-D3422416BBFA}" type="datetimeFigureOut">
              <a:rPr lang="lt-LT" smtClean="0"/>
              <a:pPr/>
              <a:t>2017.08.21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E079-C9C8-411E-B45B-4B949FA1AEC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50FD0-BD02-4CBD-A535-D3422416BBFA}" type="datetimeFigureOut">
              <a:rPr lang="lt-LT" smtClean="0"/>
              <a:pPr/>
              <a:t>2017.08.21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E079-C9C8-411E-B45B-4B949FA1AEC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04B50FD0-BD02-4CBD-A535-D3422416BBFA}" type="datetimeFigureOut">
              <a:rPr lang="lt-LT" smtClean="0"/>
              <a:pPr/>
              <a:t>2017.08.21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17A8E079-C9C8-411E-B45B-4B949FA1AEC1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 smtClean="0">
                <a:latin typeface="Comic Sans MS" pitchFamily="66" charset="0"/>
              </a:rPr>
              <a:t>RAŠYTOJAI, be kurių negerai ;)</a:t>
            </a:r>
            <a:endParaRPr lang="lt-LT" b="1" dirty="0">
              <a:latin typeface="Comic Sans MS" pitchFamily="66" charset="0"/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4733365" y="5157192"/>
            <a:ext cx="3309803" cy="792088"/>
          </a:xfrm>
        </p:spPr>
        <p:txBody>
          <a:bodyPr>
            <a:normAutofit fontScale="85000" lnSpcReduction="20000"/>
          </a:bodyPr>
          <a:lstStyle/>
          <a:p>
            <a:endParaRPr lang="lt-LT" dirty="0" smtClean="0"/>
          </a:p>
          <a:p>
            <a:r>
              <a:rPr lang="lt-LT" dirty="0" smtClean="0"/>
              <a:t>Renata </a:t>
            </a:r>
            <a:r>
              <a:rPr lang="lt-LT" dirty="0" err="1" smtClean="0"/>
              <a:t>Daukintytė</a:t>
            </a:r>
            <a:endParaRPr lang="lt-LT" dirty="0" smtClean="0"/>
          </a:p>
          <a:p>
            <a:r>
              <a:rPr lang="lt-LT" dirty="0" err="1" smtClean="0"/>
              <a:t>Tverų</a:t>
            </a:r>
            <a:r>
              <a:rPr lang="lt-LT" dirty="0" smtClean="0"/>
              <a:t> gimnazija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1718667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>
                <a:latin typeface="Comic Sans MS" pitchFamily="66" charset="0"/>
              </a:rPr>
              <a:t>RENESANSO </a:t>
            </a:r>
            <a:br>
              <a:rPr lang="lt-LT" dirty="0" smtClean="0">
                <a:latin typeface="Comic Sans MS" pitchFamily="66" charset="0"/>
              </a:rPr>
            </a:br>
            <a:r>
              <a:rPr lang="lt-LT" dirty="0" smtClean="0">
                <a:latin typeface="Comic Sans MS" pitchFamily="66" charset="0"/>
              </a:rPr>
              <a:t>(XIV-XVI A.) LITERATŪRA</a:t>
            </a:r>
            <a:endParaRPr lang="lt-LT" dirty="0">
              <a:latin typeface="Comic Sans MS" pitchFamily="66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2800" b="1" dirty="0" smtClean="0">
                <a:latin typeface="Comic Sans MS" pitchFamily="66" charset="0"/>
              </a:rPr>
              <a:t>MARTYNAS MAŽVYDAS</a:t>
            </a:r>
          </a:p>
          <a:p>
            <a:pPr marL="68580" indent="0">
              <a:buNone/>
            </a:pPr>
            <a:r>
              <a:rPr lang="lt-LT" sz="2800" dirty="0">
                <a:latin typeface="Comic Sans MS" pitchFamily="66" charset="0"/>
              </a:rPr>
              <a:t>	</a:t>
            </a:r>
            <a:r>
              <a:rPr lang="lt-LT" sz="2800" dirty="0" smtClean="0">
                <a:latin typeface="Comic Sans MS" pitchFamily="66" charset="0"/>
              </a:rPr>
              <a:t>„KATEKIZMAS“</a:t>
            </a:r>
          </a:p>
          <a:p>
            <a:r>
              <a:rPr lang="lt-LT" sz="2800" b="1" dirty="0" smtClean="0">
                <a:latin typeface="Comic Sans MS" pitchFamily="66" charset="0"/>
              </a:rPr>
              <a:t>MIKALOJUS DAUKŠA</a:t>
            </a:r>
          </a:p>
          <a:p>
            <a:pPr marL="68580" indent="0">
              <a:buNone/>
            </a:pPr>
            <a:r>
              <a:rPr lang="lt-LT" sz="2800" dirty="0">
                <a:latin typeface="Comic Sans MS" pitchFamily="66" charset="0"/>
              </a:rPr>
              <a:t> </a:t>
            </a:r>
            <a:r>
              <a:rPr lang="lt-LT" sz="2800" dirty="0" smtClean="0">
                <a:latin typeface="Comic Sans MS" pitchFamily="66" charset="0"/>
              </a:rPr>
              <a:t>	 „POSTILĖ“</a:t>
            </a:r>
          </a:p>
          <a:p>
            <a:r>
              <a:rPr lang="lt-LT" sz="2800" b="1" dirty="0" smtClean="0">
                <a:latin typeface="Comic Sans MS" pitchFamily="66" charset="0"/>
              </a:rPr>
              <a:t>JONAS RADVANAS</a:t>
            </a:r>
          </a:p>
          <a:p>
            <a:pPr marL="68580" indent="0">
              <a:buNone/>
            </a:pPr>
            <a:r>
              <a:rPr lang="lt-LT" sz="2800" dirty="0">
                <a:latin typeface="Comic Sans MS" pitchFamily="66" charset="0"/>
              </a:rPr>
              <a:t> </a:t>
            </a:r>
            <a:r>
              <a:rPr lang="lt-LT" sz="2800" dirty="0" smtClean="0">
                <a:latin typeface="Comic Sans MS" pitchFamily="66" charset="0"/>
              </a:rPr>
              <a:t>	 „RADVILIADA“</a:t>
            </a:r>
            <a:endParaRPr lang="lt-LT" sz="28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2760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MARTYNAS MAŽVYDAS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1546 m. </a:t>
            </a:r>
            <a:r>
              <a:rPr lang="en-US" dirty="0" err="1" smtClean="0"/>
              <a:t>ku</a:t>
            </a:r>
            <a:r>
              <a:rPr lang="lt-LT" dirty="0" err="1" smtClean="0"/>
              <a:t>nigaikščio</a:t>
            </a:r>
            <a:r>
              <a:rPr lang="lt-LT" dirty="0" smtClean="0"/>
              <a:t> Albrechto pakviestas išvyksta į Karaliaučių, studijuoja u-te;</a:t>
            </a:r>
          </a:p>
          <a:p>
            <a:r>
              <a:rPr lang="lt-LT" dirty="0" smtClean="0"/>
              <a:t>Ragainės klebonas, visą gyvenimą skyręs parapijiečių religiniam švietimui, parengė religinio turinio knygų lietuvių kalba;</a:t>
            </a:r>
          </a:p>
          <a:p>
            <a:r>
              <a:rPr lang="lt-LT" dirty="0" smtClean="0"/>
              <a:t>Humanistas, protestantas, eruditas, mokėjęs lietuvių, lenkų, lotynų, vokiečių kalbas.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1873514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„KATEKIZMAS“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1547 m. </a:t>
            </a:r>
            <a:r>
              <a:rPr lang="lt-LT" dirty="0" smtClean="0"/>
              <a:t>pirmoji lietuviška knyga;</a:t>
            </a:r>
          </a:p>
          <a:p>
            <a:r>
              <a:rPr lang="lt-LT" dirty="0" smtClean="0"/>
              <a:t>Lietuviška prakalba – pirmas originalus lietuviškas eilėraštis;</a:t>
            </a:r>
          </a:p>
          <a:p>
            <a:r>
              <a:rPr lang="lt-LT" dirty="0" smtClean="0"/>
              <a:t>Idėjos: didžiausios vertybės – mokslas (atvers kelią į gyvenimą) ir tikėjimas (gyvenimo pamatas);</a:t>
            </a:r>
          </a:p>
          <a:p>
            <a:r>
              <a:rPr lang="lt-LT" dirty="0" smtClean="0"/>
              <a:t>LDK skirta lotyniška dedikacija, lotyniška pratarmė, elementorius, katekizmas, giesmynas.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2820379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MIKALOJUS DAUKŠA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Lietuviškų katalikiškų knygų pradininkas,  rūpinęsis švietimu;</a:t>
            </a:r>
          </a:p>
          <a:p>
            <a:r>
              <a:rPr lang="lt-LT" dirty="0" smtClean="0"/>
              <a:t>Išsilavinęs, mokėjo keletą kalbų, turėjo nemažą biblioteką;</a:t>
            </a:r>
          </a:p>
          <a:p>
            <a:r>
              <a:rPr lang="lt-LT" dirty="0" smtClean="0"/>
              <a:t>Rūpestingas, uolus katalikas, skelbė kontrreformacijos ir humanistines idėjas, patriotas, kovotojas dėl gimtosios kalbos teisių.</a:t>
            </a:r>
          </a:p>
        </p:txBody>
      </p:sp>
    </p:spTree>
    <p:extLst>
      <p:ext uri="{BB962C8B-B14F-4D97-AF65-F5344CB8AC3E}">
        <p14:creationId xmlns:p14="http://schemas.microsoft.com/office/powerpoint/2010/main" xmlns="" val="14087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„POSTILĖ“ (pamokslų rinkinys)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1599 m., PRAKALBA </a:t>
            </a:r>
            <a:r>
              <a:rPr lang="lt-LT" dirty="0" smtClean="0"/>
              <a:t>Į MALONŲJĮ SKAITYTOJĄ (lenkų </a:t>
            </a:r>
            <a:r>
              <a:rPr lang="lt-LT" dirty="0" err="1" smtClean="0"/>
              <a:t>k</a:t>
            </a:r>
            <a:r>
              <a:rPr lang="lt-LT" dirty="0" smtClean="0"/>
              <a:t>.); tai, anot J. Marcinkevičiaus, „himnas gimtajai kalbai“;</a:t>
            </a:r>
          </a:p>
          <a:p>
            <a:r>
              <a:rPr lang="lt-LT" dirty="0" smtClean="0"/>
              <a:t>Pirmą kartą apibrėžta </a:t>
            </a:r>
            <a:r>
              <a:rPr lang="lt-LT" u="sng" dirty="0" smtClean="0"/>
              <a:t>tautos samprata</a:t>
            </a:r>
            <a:r>
              <a:rPr lang="lt-LT" dirty="0" smtClean="0"/>
              <a:t>: tautą sudaro </a:t>
            </a:r>
            <a:r>
              <a:rPr lang="lt-LT" b="1" dirty="0" smtClean="0"/>
              <a:t>tėvų žemė</a:t>
            </a:r>
            <a:r>
              <a:rPr lang="lt-LT" dirty="0" smtClean="0"/>
              <a:t>, </a:t>
            </a:r>
            <a:r>
              <a:rPr lang="lt-LT" b="1" dirty="0" smtClean="0"/>
              <a:t>papročiai</a:t>
            </a:r>
            <a:r>
              <a:rPr lang="lt-LT" dirty="0" smtClean="0"/>
              <a:t> ir </a:t>
            </a:r>
            <a:r>
              <a:rPr lang="lt-LT" b="1" dirty="0" smtClean="0"/>
              <a:t>kalba</a:t>
            </a:r>
            <a:r>
              <a:rPr lang="lt-LT" dirty="0" smtClean="0"/>
              <a:t>; </a:t>
            </a:r>
          </a:p>
          <a:p>
            <a:r>
              <a:rPr lang="lt-LT" dirty="0" smtClean="0"/>
              <a:t>Idėjos. Kiekviena tauta turi puoselėti gimtąją kalbą, </a:t>
            </a:r>
            <a:r>
              <a:rPr lang="lt-LT" dirty="0" err="1" smtClean="0"/>
              <a:t>g</a:t>
            </a:r>
            <a:r>
              <a:rPr lang="lt-LT" dirty="0" smtClean="0"/>
              <a:t>. </a:t>
            </a:r>
            <a:r>
              <a:rPr lang="lt-LT" dirty="0" err="1" smtClean="0"/>
              <a:t>k</a:t>
            </a:r>
            <a:r>
              <a:rPr lang="lt-LT" dirty="0" smtClean="0"/>
              <a:t>. turi tapti valstybine, vartojama viešajame gyvenime, ja turi būti kuriama raštija. Kalba svarbiausia kuriant tautinę kultūrą.</a:t>
            </a:r>
          </a:p>
        </p:txBody>
      </p:sp>
    </p:spTree>
    <p:extLst>
      <p:ext uri="{BB962C8B-B14F-4D97-AF65-F5344CB8AC3E}">
        <p14:creationId xmlns:p14="http://schemas.microsoft.com/office/powerpoint/2010/main" xmlns="" val="685402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JONAS RADVANAS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lt-LT" dirty="0" smtClean="0"/>
              <a:t>Protestantas evangelikas, gerai mokėjęs lotynų kalbą;</a:t>
            </a:r>
          </a:p>
          <a:p>
            <a:r>
              <a:rPr lang="lt-LT" dirty="0" smtClean="0"/>
              <a:t>Jį globojo Mikalojus Radvila Rudasis; </a:t>
            </a:r>
          </a:p>
          <a:p>
            <a:r>
              <a:rPr lang="lt-LT" dirty="0" smtClean="0"/>
              <a:t>Buvo nekilmingas, bet išsimokslinęs, gerai išmanė klasikinę romėnų literatūrą, humanistas.</a:t>
            </a:r>
          </a:p>
          <a:p>
            <a:r>
              <a:rPr lang="lt-LT" dirty="0" smtClean="0"/>
              <a:t>Jo </a:t>
            </a:r>
            <a:r>
              <a:rPr lang="lt-LT" u="sng" dirty="0" smtClean="0"/>
              <a:t>kūryba atskleidžia </a:t>
            </a:r>
            <a:r>
              <a:rPr lang="lt-LT" u="sng" dirty="0"/>
              <a:t>m</a:t>
            </a:r>
            <a:r>
              <a:rPr lang="lt-LT" u="sng" dirty="0" smtClean="0"/>
              <a:t>eilę tėvynei</a:t>
            </a:r>
            <a:r>
              <a:rPr lang="lt-LT" dirty="0" smtClean="0"/>
              <a:t>: </a:t>
            </a:r>
            <a:r>
              <a:rPr lang="lt-LT" b="1" dirty="0" smtClean="0"/>
              <a:t>siekė parodyti pasauliui, kokia galinga yra mūsų valstybė ir kokie garbingi žmonės čia gyvena</a:t>
            </a:r>
            <a:r>
              <a:rPr lang="lt-LT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34589455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„RADVILIADA“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844824"/>
            <a:ext cx="6777317" cy="3987805"/>
          </a:xfrm>
        </p:spPr>
        <p:txBody>
          <a:bodyPr>
            <a:normAutofit fontScale="92500" lnSpcReduction="10000"/>
          </a:bodyPr>
          <a:lstStyle/>
          <a:p>
            <a:r>
              <a:rPr lang="lt-LT" u="sng" dirty="0" smtClean="0"/>
              <a:t>Herojinis epas</a:t>
            </a:r>
            <a:r>
              <a:rPr lang="lt-LT" dirty="0" smtClean="0"/>
              <a:t>; svarbiausia </a:t>
            </a:r>
            <a:r>
              <a:rPr lang="en-US" dirty="0" smtClean="0"/>
              <a:t>4 </a:t>
            </a:r>
            <a:r>
              <a:rPr lang="lt-LT" dirty="0" err="1" smtClean="0"/>
              <a:t>d</a:t>
            </a:r>
            <a:r>
              <a:rPr lang="lt-LT" dirty="0" smtClean="0"/>
              <a:t>. poemos tema – </a:t>
            </a:r>
            <a:r>
              <a:rPr lang="lt-LT" b="1" dirty="0" smtClean="0"/>
              <a:t>žmogaus</a:t>
            </a:r>
            <a:r>
              <a:rPr lang="lt-LT" dirty="0" smtClean="0"/>
              <a:t> (M. R. R.) </a:t>
            </a:r>
            <a:r>
              <a:rPr lang="lt-LT" b="1" dirty="0" smtClean="0"/>
              <a:t>ir valstybės </a:t>
            </a:r>
            <a:r>
              <a:rPr lang="lt-LT" dirty="0" smtClean="0"/>
              <a:t>(LDK) </a:t>
            </a:r>
            <a:r>
              <a:rPr lang="lt-LT" b="1" dirty="0" smtClean="0"/>
              <a:t>vaizdavimas</a:t>
            </a:r>
            <a:r>
              <a:rPr lang="lt-LT" dirty="0" smtClean="0"/>
              <a:t>; </a:t>
            </a:r>
          </a:p>
          <a:p>
            <a:r>
              <a:rPr lang="lt-LT" dirty="0" smtClean="0"/>
              <a:t>Idėjos. </a:t>
            </a:r>
            <a:r>
              <a:rPr lang="lt-LT" b="1" dirty="0" smtClean="0"/>
              <a:t>Sąžiningumas, dorumas, meilė tėvynei </a:t>
            </a:r>
            <a:r>
              <a:rPr lang="lt-LT" dirty="0" smtClean="0"/>
              <a:t>– svarbiausios </a:t>
            </a:r>
            <a:r>
              <a:rPr lang="lt-LT" u="sng" dirty="0" smtClean="0"/>
              <a:t>vertybės</a:t>
            </a:r>
            <a:r>
              <a:rPr lang="lt-LT" dirty="0" smtClean="0"/>
              <a:t>, kurias turėtų puoselėti kiekvienas;</a:t>
            </a:r>
          </a:p>
          <a:p>
            <a:r>
              <a:rPr lang="lt-LT" dirty="0" smtClean="0"/>
              <a:t>M. Radvila R. – teisingas, dosnus, sąžiningas, narsiai kovojantis dėl tėvynės gerovės, gerbia LT praeitį, tradicijas;</a:t>
            </a:r>
          </a:p>
          <a:p>
            <a:r>
              <a:rPr lang="lt-LT" dirty="0" smtClean="0"/>
              <a:t>Paminklas praeičiai, siekis parodyti ateinančioms kartoms, kokia didinga buvo Lietuva ir kokie narsūs protėviai. </a:t>
            </a:r>
          </a:p>
        </p:txBody>
      </p:sp>
    </p:spTree>
    <p:extLst>
      <p:ext uri="{BB962C8B-B14F-4D97-AF65-F5344CB8AC3E}">
        <p14:creationId xmlns:p14="http://schemas.microsoft.com/office/powerpoint/2010/main" xmlns="" val="3637741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033184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BAROKAS </a:t>
            </a:r>
            <a:br>
              <a:rPr lang="lt-LT" dirty="0" smtClean="0"/>
            </a:br>
            <a:r>
              <a:rPr lang="lt-LT" dirty="0" smtClean="0"/>
              <a:t>(XVI </a:t>
            </a:r>
            <a:r>
              <a:rPr lang="lt-LT" dirty="0" err="1" smtClean="0"/>
              <a:t>a</a:t>
            </a:r>
            <a:r>
              <a:rPr lang="lt-LT" dirty="0" smtClean="0"/>
              <a:t>. </a:t>
            </a:r>
            <a:r>
              <a:rPr lang="lt-LT" dirty="0" err="1" smtClean="0"/>
              <a:t>pab.-XVII</a:t>
            </a:r>
            <a:r>
              <a:rPr lang="lt-LT" dirty="0" smtClean="0"/>
              <a:t> a. </a:t>
            </a:r>
            <a:r>
              <a:rPr lang="lt-LT" dirty="0" err="1" smtClean="0"/>
              <a:t>vid</a:t>
            </a:r>
            <a:r>
              <a:rPr lang="lt-LT" dirty="0" smtClean="0"/>
              <a:t>.)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2060848"/>
            <a:ext cx="6777317" cy="3771781"/>
          </a:xfrm>
        </p:spPr>
        <p:txBody>
          <a:bodyPr>
            <a:normAutofit/>
          </a:bodyPr>
          <a:lstStyle/>
          <a:p>
            <a:r>
              <a:rPr lang="lt-LT" sz="2800" dirty="0" smtClean="0"/>
              <a:t>MOTIEJUS KAZIMIERAS SARBIEVIJUS</a:t>
            </a:r>
          </a:p>
          <a:p>
            <a:pPr marL="68580" indent="0">
              <a:buNone/>
            </a:pPr>
            <a:r>
              <a:rPr lang="lt-LT" dirty="0"/>
              <a:t>	</a:t>
            </a:r>
            <a:endParaRPr lang="lt-LT" dirty="0" smtClean="0"/>
          </a:p>
          <a:p>
            <a:pPr marL="68580" indent="0">
              <a:buNone/>
            </a:pPr>
            <a:r>
              <a:rPr lang="lt-LT" dirty="0" smtClean="0"/>
              <a:t>„ODĖ TELEFUI LIKUI“,</a:t>
            </a:r>
          </a:p>
          <a:p>
            <a:pPr marL="68580" indent="0">
              <a:buNone/>
            </a:pPr>
            <a:r>
              <a:rPr lang="lt-LT" dirty="0"/>
              <a:t>	</a:t>
            </a:r>
            <a:r>
              <a:rPr lang="lt-LT" dirty="0" smtClean="0"/>
              <a:t>	„ODĖ KRISPUI LEVINIJUI“,</a:t>
            </a:r>
          </a:p>
          <a:p>
            <a:pPr marL="68580" indent="0">
              <a:buNone/>
            </a:pPr>
            <a:r>
              <a:rPr lang="lt-LT" dirty="0"/>
              <a:t>	</a:t>
            </a:r>
            <a:r>
              <a:rPr lang="lt-LT" dirty="0" smtClean="0"/>
              <a:t>	„ODĖ PAULIUI KOZLOVIJUI“. </a:t>
            </a:r>
          </a:p>
        </p:txBody>
      </p:sp>
    </p:spTree>
    <p:extLst>
      <p:ext uri="{BB962C8B-B14F-4D97-AF65-F5344CB8AC3E}">
        <p14:creationId xmlns:p14="http://schemas.microsoft.com/office/powerpoint/2010/main" xmlns="" val="7775778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033184"/>
          </a:xfrm>
        </p:spPr>
        <p:txBody>
          <a:bodyPr>
            <a:normAutofit fontScale="90000"/>
          </a:bodyPr>
          <a:lstStyle/>
          <a:p>
            <a:r>
              <a:rPr lang="lt-LT" dirty="0"/>
              <a:t>MOTIEJUS KAZIMIERAS SARBIEVIJUS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2060848"/>
            <a:ext cx="6777317" cy="3771781"/>
          </a:xfrm>
        </p:spPr>
        <p:txBody>
          <a:bodyPr>
            <a:normAutofit/>
          </a:bodyPr>
          <a:lstStyle/>
          <a:p>
            <a:r>
              <a:rPr lang="lt-LT" dirty="0" smtClean="0"/>
              <a:t>Studijavo filosofiją, teologiją; dėstė poetiką ir retoriką, filosofiją ir teologiją;</a:t>
            </a:r>
          </a:p>
          <a:p>
            <a:r>
              <a:rPr lang="lt-LT" u="sng" dirty="0" smtClean="0"/>
              <a:t>Vienas žymiausių lotyniškai rašiusių XVII a, Europos poetų</a:t>
            </a:r>
            <a:r>
              <a:rPr lang="lt-LT" dirty="0" smtClean="0"/>
              <a:t>;</a:t>
            </a:r>
          </a:p>
          <a:p>
            <a:r>
              <a:rPr lang="lt-LT" u="sng" dirty="0" smtClean="0"/>
              <a:t>Kūrybą, pašaukimą laikė brangiausiu gyvenimo turtu</a:t>
            </a:r>
            <a:r>
              <a:rPr lang="lt-LT" dirty="0" smtClean="0"/>
              <a:t>;</a:t>
            </a:r>
          </a:p>
          <a:p>
            <a:r>
              <a:rPr lang="lt-LT" dirty="0" smtClean="0"/>
              <a:t>Mylėjo LT, šlovino ją eilėmis, dėl to net sulaukė lenkų vyskupo priekaištų.</a:t>
            </a:r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2539884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385112"/>
          </a:xfrm>
        </p:spPr>
        <p:txBody>
          <a:bodyPr>
            <a:noAutofit/>
          </a:bodyPr>
          <a:lstStyle/>
          <a:p>
            <a:r>
              <a:rPr lang="lt-LT" sz="3200" dirty="0" smtClean="0"/>
              <a:t>M. K. Sarbievijaus kūrybos temos</a:t>
            </a:r>
            <a:endParaRPr lang="lt-LT" sz="32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628800"/>
            <a:ext cx="6777317" cy="4203829"/>
          </a:xfrm>
        </p:spPr>
        <p:txBody>
          <a:bodyPr/>
          <a:lstStyle/>
          <a:p>
            <a:r>
              <a:rPr lang="lt-LT" dirty="0" smtClean="0"/>
              <a:t>Žmogaus menkumas, likimo baimė;</a:t>
            </a:r>
          </a:p>
          <a:p>
            <a:r>
              <a:rPr lang="lt-LT" dirty="0" smtClean="0"/>
              <a:t>Fortūna – nepastovumo simbolis – žmogui priešiška jėga, galinti žmogų iškelti į viršūnes arba nublokšti į apačią;</a:t>
            </a:r>
          </a:p>
          <a:p>
            <a:r>
              <a:rPr lang="lt-LT" dirty="0" smtClean="0"/>
              <a:t>Laikinumo tema – visiška žmogaus priklausomybė nuo dieviškos tvarkos ir laiko;</a:t>
            </a:r>
          </a:p>
          <a:p>
            <a:r>
              <a:rPr lang="lt-LT" dirty="0" smtClean="0"/>
              <a:t>Žmogus turi vertinti saiką, išmintį, amžinas vertybes, o ne laikiną šlovę ir turtus. Vertinga tai, kas amžina. </a:t>
            </a:r>
            <a:endParaRPr lang="lt-LT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393224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APŠVIETOS EPOCHA</a:t>
            </a:r>
            <a:br>
              <a:rPr lang="lt-LT" dirty="0" smtClean="0"/>
            </a:br>
            <a:r>
              <a:rPr lang="lt-LT" dirty="0" smtClean="0"/>
              <a:t> </a:t>
            </a:r>
            <a:r>
              <a:rPr lang="lt-LT" sz="3600" dirty="0" smtClean="0"/>
              <a:t>(XVII a.-XIX a.) </a:t>
            </a:r>
            <a:r>
              <a:rPr lang="lt-LT" sz="2200" dirty="0" smtClean="0"/>
              <a:t>(prigimtinė žmonių lygybė, protas)</a:t>
            </a:r>
            <a:endParaRPr lang="lt-LT" sz="22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2780928"/>
            <a:ext cx="6777317" cy="3051701"/>
          </a:xfrm>
        </p:spPr>
        <p:txBody>
          <a:bodyPr>
            <a:normAutofit/>
          </a:bodyPr>
          <a:lstStyle/>
          <a:p>
            <a:r>
              <a:rPr lang="lt-LT" sz="2800" dirty="0" smtClean="0"/>
              <a:t>KRISTIJONAS DONELAITIS</a:t>
            </a:r>
          </a:p>
          <a:p>
            <a:pPr marL="68580" indent="0">
              <a:buNone/>
            </a:pPr>
            <a:r>
              <a:rPr lang="lt-LT" dirty="0"/>
              <a:t> </a:t>
            </a:r>
            <a:r>
              <a:rPr lang="lt-LT" dirty="0" smtClean="0"/>
              <a:t>	Poema „METAI“, </a:t>
            </a:r>
          </a:p>
          <a:p>
            <a:pPr marL="68580" indent="0">
              <a:buNone/>
            </a:pPr>
            <a:r>
              <a:rPr lang="lt-LT" dirty="0"/>
              <a:t>	</a:t>
            </a:r>
            <a:r>
              <a:rPr lang="lt-LT" dirty="0" smtClean="0"/>
              <a:t>	PASAKĖČIOS</a:t>
            </a:r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15722768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745152"/>
          </a:xfrm>
        </p:spPr>
        <p:txBody>
          <a:bodyPr>
            <a:normAutofit/>
          </a:bodyPr>
          <a:lstStyle/>
          <a:p>
            <a:r>
              <a:rPr lang="lt-LT" dirty="0" smtClean="0"/>
              <a:t>KRISTIJONAS DONELAITIS</a:t>
            </a:r>
            <a:endParaRPr lang="lt-LT" sz="36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2060848"/>
            <a:ext cx="6777317" cy="3771781"/>
          </a:xfrm>
        </p:spPr>
        <p:txBody>
          <a:bodyPr>
            <a:normAutofit lnSpcReduction="10000"/>
          </a:bodyPr>
          <a:lstStyle/>
          <a:p>
            <a:r>
              <a:rPr lang="lt-LT" dirty="0" smtClean="0"/>
              <a:t>Tarp Karaliaučiaus liuteronų plito </a:t>
            </a:r>
            <a:r>
              <a:rPr lang="lt-LT" i="1" dirty="0" err="1" smtClean="0"/>
              <a:t>pietizmo</a:t>
            </a:r>
            <a:r>
              <a:rPr lang="lt-LT" dirty="0" smtClean="0"/>
              <a:t> judėjimas; žmonės skatinti gyventi kukliai, saikingai, rūpintasi švietimu (įtaka K. D.);</a:t>
            </a:r>
          </a:p>
          <a:p>
            <a:r>
              <a:rPr lang="lt-LT" dirty="0" smtClean="0"/>
              <a:t>Klebonaudamas Tolminkiemyje perstatė bažnyčią, pastatė mokyklą, klebonų našlių namą;</a:t>
            </a:r>
          </a:p>
          <a:p>
            <a:r>
              <a:rPr lang="lt-LT" dirty="0" smtClean="0"/>
              <a:t>Linksmas, energingas, tvirtos valios;</a:t>
            </a:r>
          </a:p>
          <a:p>
            <a:r>
              <a:rPr lang="lt-LT" dirty="0" smtClean="0"/>
              <a:t>Aktyviai gynė lietuvių kalbą ir kultūrą, visus ragino likti sąmoningais, gimtajai kultūrai dirbančiais lietuviais.</a:t>
            </a:r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39828930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01136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„METAI“ (I)</a:t>
            </a:r>
            <a:endParaRPr lang="lt-LT" sz="36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700808"/>
            <a:ext cx="6777317" cy="4131821"/>
          </a:xfrm>
        </p:spPr>
        <p:txBody>
          <a:bodyPr>
            <a:normAutofit fontScale="92500"/>
          </a:bodyPr>
          <a:lstStyle/>
          <a:p>
            <a:r>
              <a:rPr lang="lt-LT" i="1" dirty="0" smtClean="0"/>
              <a:t>Epinė poema</a:t>
            </a:r>
            <a:r>
              <a:rPr lang="lt-LT" dirty="0" smtClean="0"/>
              <a:t>;</a:t>
            </a:r>
          </a:p>
          <a:p>
            <a:r>
              <a:rPr lang="lt-LT" dirty="0" smtClean="0"/>
              <a:t>Aprašomi </a:t>
            </a:r>
            <a:r>
              <a:rPr lang="lt-LT" b="1" dirty="0" smtClean="0"/>
              <a:t>būrų</a:t>
            </a:r>
            <a:r>
              <a:rPr lang="lt-LT" dirty="0" smtClean="0"/>
              <a:t> </a:t>
            </a:r>
            <a:r>
              <a:rPr lang="lt-LT" i="1" u="sng" dirty="0" smtClean="0"/>
              <a:t>darbai skirtingais metų laikais</a:t>
            </a:r>
            <a:r>
              <a:rPr lang="lt-LT" dirty="0" smtClean="0"/>
              <a:t>, jų </a:t>
            </a:r>
            <a:r>
              <a:rPr lang="lt-LT" u="sng" dirty="0" smtClean="0"/>
              <a:t>paklusnumas dieviškajai tvarkai</a:t>
            </a:r>
            <a:r>
              <a:rPr lang="lt-LT" dirty="0" smtClean="0"/>
              <a:t>, </a:t>
            </a:r>
            <a:r>
              <a:rPr lang="lt-LT" u="sng" dirty="0" smtClean="0"/>
              <a:t>santykiai su ponais</a:t>
            </a:r>
            <a:r>
              <a:rPr lang="lt-LT" dirty="0" smtClean="0"/>
              <a:t>, kitataučiais, atskleidžiama </a:t>
            </a:r>
            <a:r>
              <a:rPr lang="lt-LT" u="sng" dirty="0" smtClean="0"/>
              <a:t>agrarinei kultūrai būdinga pasaulėjauta</a:t>
            </a:r>
            <a:r>
              <a:rPr lang="lt-LT" dirty="0" smtClean="0"/>
              <a:t>, </a:t>
            </a:r>
            <a:r>
              <a:rPr lang="lt-LT" b="1" i="1" u="sng" dirty="0" smtClean="0"/>
              <a:t>gamtos</a:t>
            </a:r>
            <a:r>
              <a:rPr lang="lt-LT" i="1" u="sng" dirty="0" smtClean="0"/>
              <a:t> kaip būrų gyvenimo mokytojos svarba</a:t>
            </a:r>
            <a:r>
              <a:rPr lang="lt-LT" dirty="0" smtClean="0"/>
              <a:t>, </a:t>
            </a:r>
            <a:r>
              <a:rPr lang="lt-LT" b="1" dirty="0" smtClean="0"/>
              <a:t>darbas</a:t>
            </a:r>
            <a:r>
              <a:rPr lang="lt-LT" dirty="0" smtClean="0"/>
              <a:t> – žmogaus </a:t>
            </a:r>
            <a:r>
              <a:rPr lang="lt-LT" b="1" dirty="0" smtClean="0"/>
              <a:t>vertės</a:t>
            </a:r>
            <a:r>
              <a:rPr lang="lt-LT" dirty="0" smtClean="0"/>
              <a:t> matas. </a:t>
            </a:r>
          </a:p>
          <a:p>
            <a:r>
              <a:rPr lang="lt-LT" dirty="0" err="1" smtClean="0"/>
              <a:t>Vyžlaukio</a:t>
            </a:r>
            <a:r>
              <a:rPr lang="lt-LT" dirty="0" smtClean="0"/>
              <a:t> valsčiaus lietuvininkų bendruomenės, kovojančios dėl savo papročių, kalbos, tautinės tapatybės, gyvenimas; prigimtinės lygybės idėja;</a:t>
            </a:r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2273606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529128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„METAI“ (II)</a:t>
            </a:r>
            <a:endParaRPr lang="lt-LT" sz="36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608" y="1700808"/>
            <a:ext cx="6777317" cy="4248472"/>
          </a:xfrm>
        </p:spPr>
        <p:txBody>
          <a:bodyPr>
            <a:normAutofit fontScale="92500" lnSpcReduction="10000"/>
          </a:bodyPr>
          <a:lstStyle/>
          <a:p>
            <a:r>
              <a:rPr lang="lt-LT" dirty="0" smtClean="0"/>
              <a:t>Negerbdami </a:t>
            </a:r>
            <a:r>
              <a:rPr lang="lt-LT" u="sng" dirty="0" smtClean="0"/>
              <a:t>gimtosios kalbos, papročių, išsižadėdami protėvių gyvensenos, toldami nuo gamtos ir Dievo</a:t>
            </a:r>
            <a:r>
              <a:rPr lang="lt-LT" dirty="0" smtClean="0"/>
              <a:t>, būrai praranda „</a:t>
            </a:r>
            <a:r>
              <a:rPr lang="lt-LT" dirty="0" err="1" smtClean="0"/>
              <a:t>viežlybumą</a:t>
            </a:r>
            <a:r>
              <a:rPr lang="lt-LT" dirty="0" smtClean="0"/>
              <a:t>“;</a:t>
            </a:r>
          </a:p>
          <a:p>
            <a:r>
              <a:rPr lang="lt-LT" dirty="0" smtClean="0"/>
              <a:t>„</a:t>
            </a:r>
            <a:r>
              <a:rPr lang="lt-LT" dirty="0" err="1" smtClean="0"/>
              <a:t>Viežlybas</a:t>
            </a:r>
            <a:r>
              <a:rPr lang="lt-LT" dirty="0" smtClean="0"/>
              <a:t>“ – sąžiningai dirbantis, negirtuokliaujantis, garbingas, dievobaimingas, doras; </a:t>
            </a:r>
          </a:p>
          <a:p>
            <a:r>
              <a:rPr lang="lt-LT" dirty="0" smtClean="0"/>
              <a:t>„</a:t>
            </a:r>
            <a:r>
              <a:rPr lang="lt-LT" dirty="0" err="1" smtClean="0"/>
              <a:t>Vėžlybieji</a:t>
            </a:r>
            <a:r>
              <a:rPr lang="lt-LT" dirty="0" smtClean="0"/>
              <a:t>“ būrai – Krizas, </a:t>
            </a:r>
            <a:r>
              <a:rPr lang="lt-LT" dirty="0" err="1" smtClean="0"/>
              <a:t>Enskys</a:t>
            </a:r>
            <a:r>
              <a:rPr lang="lt-LT" dirty="0" smtClean="0"/>
              <a:t>, Lauras, </a:t>
            </a:r>
            <a:r>
              <a:rPr lang="lt-LT" dirty="0" err="1" smtClean="0"/>
              <a:t>Selmas</a:t>
            </a:r>
            <a:r>
              <a:rPr lang="lt-LT" dirty="0" smtClean="0"/>
              <a:t>), nenaudėliai – </a:t>
            </a:r>
            <a:r>
              <a:rPr lang="lt-LT" dirty="0" err="1" smtClean="0"/>
              <a:t>Dočys</a:t>
            </a:r>
            <a:r>
              <a:rPr lang="lt-LT" dirty="0" smtClean="0"/>
              <a:t>, </a:t>
            </a:r>
            <a:r>
              <a:rPr lang="lt-LT" dirty="0" err="1" smtClean="0"/>
              <a:t>Plaučiūnas</a:t>
            </a:r>
            <a:r>
              <a:rPr lang="lt-LT" dirty="0" smtClean="0"/>
              <a:t>, Slunkius, Pelėda;</a:t>
            </a:r>
          </a:p>
          <a:p>
            <a:r>
              <a:rPr lang="lt-LT" dirty="0" smtClean="0"/>
              <a:t>Anot D. Dilytės, tai </a:t>
            </a:r>
            <a:r>
              <a:rPr lang="lt-LT" b="1" dirty="0" smtClean="0"/>
              <a:t>savitas lietuvių tautos epas, kuriam būdingas visuotinumas, įkūnyta kolektyvinė išmintis, bendruomenės sąmonė</a:t>
            </a:r>
            <a:r>
              <a:rPr lang="lt-LT" dirty="0" smtClean="0"/>
              <a:t>.</a:t>
            </a:r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19748068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490" y="836712"/>
            <a:ext cx="7024744" cy="1584176"/>
          </a:xfrm>
        </p:spPr>
        <p:txBody>
          <a:bodyPr>
            <a:noAutofit/>
          </a:bodyPr>
          <a:lstStyle/>
          <a:p>
            <a:r>
              <a:rPr lang="lt-LT" sz="2000" dirty="0" smtClean="0"/>
              <a:t>ROMANTIZMAS (XVIII a. </a:t>
            </a:r>
            <a:r>
              <a:rPr lang="lt-LT" sz="2000" dirty="0" err="1" smtClean="0"/>
              <a:t>pab.-XIX</a:t>
            </a:r>
            <a:r>
              <a:rPr lang="lt-LT" sz="2000" dirty="0" smtClean="0"/>
              <a:t> a.) </a:t>
            </a:r>
            <a:br>
              <a:rPr lang="lt-LT" sz="2000" dirty="0" smtClean="0"/>
            </a:br>
            <a:r>
              <a:rPr lang="lt-LT" sz="2000" dirty="0" smtClean="0"/>
              <a:t>(tautų išsilaisvinimo iš priespaudos laikotarpis; tautinio romantizmo bruožai – herojiškos praeities, liaudies kūrybos, gimtosios kalbos aukštinimas, kilnių patriotinių idealų teigimas)</a:t>
            </a:r>
            <a:endParaRPr lang="lt-LT" sz="20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2492896"/>
            <a:ext cx="6777317" cy="3600400"/>
          </a:xfrm>
        </p:spPr>
        <p:txBody>
          <a:bodyPr>
            <a:normAutofit fontScale="92500" lnSpcReduction="10000"/>
          </a:bodyPr>
          <a:lstStyle/>
          <a:p>
            <a:r>
              <a:rPr lang="lt-LT" b="1" dirty="0" smtClean="0"/>
              <a:t>ADOMAS MICKEVIČIUS</a:t>
            </a:r>
          </a:p>
          <a:p>
            <a:pPr marL="68580" indent="0">
              <a:buNone/>
            </a:pPr>
            <a:r>
              <a:rPr lang="lt-LT" dirty="0" smtClean="0"/>
              <a:t>	</a:t>
            </a:r>
            <a:r>
              <a:rPr lang="lt-LT" sz="2000" dirty="0" smtClean="0"/>
              <a:t>ODĖS, SONETAI, </a:t>
            </a:r>
          </a:p>
          <a:p>
            <a:pPr marL="68580" indent="0">
              <a:buNone/>
            </a:pPr>
            <a:r>
              <a:rPr lang="lt-LT" sz="2000" dirty="0"/>
              <a:t>	</a:t>
            </a:r>
            <a:r>
              <a:rPr lang="lt-LT" sz="2000" dirty="0" smtClean="0"/>
              <a:t>	Poemos „VĖLINĖS“, „PONAS TADAS“, „GRAŽINA“;</a:t>
            </a:r>
          </a:p>
          <a:p>
            <a:r>
              <a:rPr lang="lt-LT" b="1" dirty="0" smtClean="0"/>
              <a:t>ANTANAS BARANAUSKAS</a:t>
            </a:r>
          </a:p>
          <a:p>
            <a:pPr marL="68580" indent="0">
              <a:buNone/>
            </a:pPr>
            <a:r>
              <a:rPr lang="lt-LT" dirty="0"/>
              <a:t>	</a:t>
            </a:r>
            <a:r>
              <a:rPr lang="lt-LT" sz="2100" dirty="0" smtClean="0"/>
              <a:t>Poema</a:t>
            </a:r>
            <a:r>
              <a:rPr lang="lt-LT" dirty="0" smtClean="0"/>
              <a:t> „</a:t>
            </a:r>
            <a:r>
              <a:rPr lang="lt-LT" sz="2000" dirty="0" smtClean="0"/>
              <a:t>ANYKŠČIŲ ŠILELIS“</a:t>
            </a:r>
            <a:r>
              <a:rPr lang="lt-LT" dirty="0" smtClean="0"/>
              <a:t>;</a:t>
            </a:r>
          </a:p>
          <a:p>
            <a:r>
              <a:rPr lang="lt-LT" b="1" dirty="0" smtClean="0"/>
              <a:t>VINCAS KUDIRKA</a:t>
            </a:r>
          </a:p>
          <a:p>
            <a:pPr marL="68580" indent="0">
              <a:buNone/>
            </a:pPr>
            <a:r>
              <a:rPr lang="lt-LT" dirty="0"/>
              <a:t>	</a:t>
            </a:r>
            <a:r>
              <a:rPr lang="lt-LT" sz="1900" dirty="0" smtClean="0"/>
              <a:t>Eilėraščiai</a:t>
            </a:r>
            <a:r>
              <a:rPr lang="lt-LT" dirty="0" smtClean="0"/>
              <a:t> </a:t>
            </a:r>
            <a:r>
              <a:rPr lang="lt-LT" sz="2100" dirty="0" smtClean="0"/>
              <a:t>VARPAS, LABORA, TAUTIŠKA GIESMĖ</a:t>
            </a:r>
          </a:p>
          <a:p>
            <a:r>
              <a:rPr lang="lt-LT" b="1" dirty="0" smtClean="0"/>
              <a:t>MAIRONIS</a:t>
            </a:r>
            <a:r>
              <a:rPr lang="lt-LT" dirty="0" smtClean="0"/>
              <a:t> (JONAS MAČIULIS)</a:t>
            </a:r>
          </a:p>
          <a:p>
            <a:pPr marL="68580" indent="0">
              <a:buNone/>
            </a:pPr>
            <a:r>
              <a:rPr lang="lt-LT" dirty="0"/>
              <a:t>	</a:t>
            </a:r>
            <a:r>
              <a:rPr lang="lt-LT" sz="1900" dirty="0" smtClean="0"/>
              <a:t>Rinktinė</a:t>
            </a:r>
            <a:r>
              <a:rPr lang="lt-LT" dirty="0" smtClean="0"/>
              <a:t> „</a:t>
            </a:r>
            <a:r>
              <a:rPr lang="lt-LT" sz="2000" dirty="0" smtClean="0"/>
              <a:t>PAVASARIO BALSAI“</a:t>
            </a:r>
            <a:r>
              <a:rPr lang="lt-LT" dirty="0" smtClean="0"/>
              <a:t>.</a:t>
            </a:r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25244667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01136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ADOMAS MICKEVIČIUS</a:t>
            </a:r>
            <a:endParaRPr lang="lt-LT" sz="36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844824"/>
            <a:ext cx="6777317" cy="3987805"/>
          </a:xfrm>
        </p:spPr>
        <p:txBody>
          <a:bodyPr>
            <a:normAutofit/>
          </a:bodyPr>
          <a:lstStyle/>
          <a:p>
            <a:r>
              <a:rPr lang="lt-LT" dirty="0" smtClean="0"/>
              <a:t>Lenkų poetas, savo tėvyne laikęs istorinę ATR</a:t>
            </a:r>
            <a:r>
              <a:rPr lang="lt-LT" sz="2000" dirty="0" smtClean="0"/>
              <a:t>;</a:t>
            </a:r>
          </a:p>
          <a:p>
            <a:r>
              <a:rPr lang="lt-LT" dirty="0" smtClean="0"/>
              <a:t>Pasižymėjo jaunatvišku entuziazmu, </a:t>
            </a:r>
            <a:r>
              <a:rPr lang="lt-LT" u="sng" dirty="0" smtClean="0"/>
              <a:t>tikėjo žmonija ir jos pažanga, laisvės, lygybės ir brolybės idealais</a:t>
            </a:r>
            <a:r>
              <a:rPr lang="lt-LT" dirty="0" smtClean="0"/>
              <a:t>;</a:t>
            </a:r>
          </a:p>
          <a:p>
            <a:r>
              <a:rPr lang="lt-LT" dirty="0" smtClean="0"/>
              <a:t>Jo kilmė, gyvenimas, veikla ir kūryba turi daug sąsajų su LT, jos istorija ir kultūra;</a:t>
            </a:r>
          </a:p>
          <a:p>
            <a:r>
              <a:rPr lang="lt-LT" dirty="0" smtClean="0"/>
              <a:t>Laikė save bendros LT ir Lenkijos valstybės piliečiu, vadino Lietuvą savo Tėvyne.</a:t>
            </a:r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34871637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01136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ODĖ JAUNYSTEI (I)</a:t>
            </a:r>
            <a:endParaRPr lang="lt-LT" sz="36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2060848"/>
            <a:ext cx="6777317" cy="3771781"/>
          </a:xfrm>
        </p:spPr>
        <p:txBody>
          <a:bodyPr>
            <a:normAutofit fontScale="85000" lnSpcReduction="20000"/>
          </a:bodyPr>
          <a:lstStyle/>
          <a:p>
            <a:r>
              <a:rPr lang="lt-LT" i="1" dirty="0"/>
              <a:t>Be dvasios, be širdies – tai griaučių minios!</a:t>
            </a:r>
            <a:br>
              <a:rPr lang="lt-LT" i="1" dirty="0"/>
            </a:br>
            <a:r>
              <a:rPr lang="lt-LT" i="1" dirty="0"/>
              <a:t>O, duok, jaunyste, man sparnus!</a:t>
            </a:r>
            <a:br>
              <a:rPr lang="lt-LT" i="1" dirty="0"/>
            </a:br>
            <a:r>
              <a:rPr lang="lt-LT" i="1" dirty="0"/>
              <a:t>Virš žemės negyvos, lig pat žydrynės,</a:t>
            </a:r>
            <a:br>
              <a:rPr lang="lt-LT" i="1" dirty="0"/>
            </a:br>
            <a:r>
              <a:rPr lang="lt-LT" i="1" dirty="0"/>
              <a:t>Pakilsiu rojun, į kraštus,</a:t>
            </a:r>
            <a:br>
              <a:rPr lang="lt-LT" i="1" dirty="0"/>
            </a:br>
            <a:r>
              <a:rPr lang="lt-LT" i="1" dirty="0"/>
              <a:t>Kur įkvėpimas kuria stebuklus,</a:t>
            </a:r>
            <a:br>
              <a:rPr lang="lt-LT" i="1" dirty="0"/>
            </a:br>
            <a:r>
              <a:rPr lang="lt-LT" i="1" dirty="0"/>
              <a:t>Kur puošia jis žiedais naujovę, –</a:t>
            </a:r>
            <a:br>
              <a:rPr lang="lt-LT" i="1" dirty="0"/>
            </a:br>
            <a:r>
              <a:rPr lang="lt-LT" i="1" dirty="0"/>
              <a:t>Tenai viltis – jo palydovė.</a:t>
            </a:r>
            <a:br>
              <a:rPr lang="lt-LT" i="1" dirty="0"/>
            </a:br>
            <a:r>
              <a:rPr lang="lt-LT" i="1" dirty="0"/>
              <a:t>Lai tie, kuriuos jau slegia metai,</a:t>
            </a:r>
            <a:br>
              <a:rPr lang="lt-LT" i="1" dirty="0"/>
            </a:br>
            <a:r>
              <a:rPr lang="lt-LT" i="1" dirty="0"/>
              <a:t>Kur žemėn linksta kaktomis,</a:t>
            </a:r>
            <a:br>
              <a:rPr lang="lt-LT" i="1" dirty="0"/>
            </a:br>
            <a:r>
              <a:rPr lang="lt-LT" i="1" dirty="0"/>
              <a:t>Matuos pasaulį akimis,</a:t>
            </a:r>
            <a:br>
              <a:rPr lang="lt-LT" i="1" dirty="0"/>
            </a:br>
            <a:r>
              <a:rPr lang="lt-LT" i="1" dirty="0"/>
              <a:t>Kurios aplink siaurai temato.</a:t>
            </a:r>
            <a:br>
              <a:rPr lang="lt-LT" i="1" dirty="0"/>
            </a:br>
            <a:r>
              <a:rPr lang="lt-LT" i="1" dirty="0"/>
              <a:t>Pakilk, jaunyste, virš slėnių,</a:t>
            </a:r>
            <a:br>
              <a:rPr lang="lt-LT" i="1" dirty="0"/>
            </a:br>
            <a:r>
              <a:rPr lang="lt-LT" i="1" dirty="0"/>
              <a:t>Kur tiek pelėsių jau priviso,</a:t>
            </a:r>
            <a:br>
              <a:rPr lang="lt-LT" i="1" dirty="0"/>
            </a:br>
            <a:r>
              <a:rPr lang="lt-LT" i="1" dirty="0"/>
              <a:t>Pakilk, ir saulėtu žvilgsniu</a:t>
            </a:r>
            <a:br>
              <a:rPr lang="lt-LT" i="1" dirty="0"/>
            </a:br>
            <a:r>
              <a:rPr lang="lt-LT" i="1" dirty="0"/>
              <a:t>Tu perverki žmoniją visą!</a:t>
            </a:r>
            <a:r>
              <a:rPr lang="lt-LT" i="1" dirty="0" smtClean="0"/>
              <a:t>.</a:t>
            </a:r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41020593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01136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ODĖ JAUNYSTEI (II)</a:t>
            </a:r>
            <a:endParaRPr lang="lt-LT" sz="36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700808"/>
            <a:ext cx="6777317" cy="4131821"/>
          </a:xfrm>
        </p:spPr>
        <p:txBody>
          <a:bodyPr>
            <a:normAutofit lnSpcReduction="10000"/>
          </a:bodyPr>
          <a:lstStyle/>
          <a:p>
            <a:r>
              <a:rPr lang="lt-LT" i="1" dirty="0" smtClean="0"/>
              <a:t>Išreiškiamas protestas prieš kasdienybę, dvasios menkystę, tikrovę;</a:t>
            </a:r>
          </a:p>
          <a:p>
            <a:r>
              <a:rPr lang="lt-LT" i="1" dirty="0" smtClean="0"/>
              <a:t>Deklaruojamas jaunosios kartos optimizmas, romantiška panieka protui, jausmo išaukštinimas;</a:t>
            </a:r>
          </a:p>
          <a:p>
            <a:r>
              <a:rPr lang="lt-LT" b="1" i="1" dirty="0" smtClean="0"/>
              <a:t>Jauno žmogaus idealai – tarnystė žmonijai, moralinis tobulėjimas, vienybė, noras kurti šviesią ateitį </a:t>
            </a:r>
            <a:r>
              <a:rPr lang="lt-LT" i="1" dirty="0" smtClean="0"/>
              <a:t>(</a:t>
            </a:r>
            <a:r>
              <a:rPr lang="lt-LT" sz="1900" i="1" dirty="0" smtClean="0"/>
              <a:t>Išvien visi, draugai jaunieji!..</a:t>
            </a:r>
            <a:br>
              <a:rPr lang="lt-LT" sz="1900" i="1" dirty="0" smtClean="0"/>
            </a:br>
            <a:r>
              <a:rPr lang="lt-LT" sz="1900" i="1" dirty="0" smtClean="0"/>
              <a:t>Laimingas kritęs kovoje tasai,</a:t>
            </a:r>
            <a:br>
              <a:rPr lang="lt-LT" sz="1900" i="1" dirty="0" smtClean="0"/>
            </a:br>
            <a:r>
              <a:rPr lang="lt-LT" sz="1900" i="1" dirty="0" smtClean="0"/>
              <a:t>Kuris kitiems padėjo kelią tiesiant</a:t>
            </a:r>
            <a:br>
              <a:rPr lang="lt-LT" sz="1900" i="1" dirty="0" smtClean="0"/>
            </a:br>
            <a:r>
              <a:rPr lang="lt-LT" sz="1900" i="1" dirty="0" smtClean="0"/>
              <a:t>Į rūmus ateities, į garbę šviesią</a:t>
            </a:r>
            <a:r>
              <a:rPr lang="lt-LT" sz="1900" dirty="0" smtClean="0"/>
              <a:t>)</a:t>
            </a:r>
            <a:r>
              <a:rPr lang="lt-LT" dirty="0" smtClean="0"/>
              <a:t>.</a:t>
            </a:r>
            <a:endParaRPr lang="lt-LT" i="1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9840020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Poema VĖLINĖS</a:t>
            </a:r>
            <a:endParaRPr lang="lt-LT" sz="36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844824"/>
            <a:ext cx="6777317" cy="3987805"/>
          </a:xfrm>
        </p:spPr>
        <p:txBody>
          <a:bodyPr>
            <a:normAutofit fontScale="92500" lnSpcReduction="10000"/>
          </a:bodyPr>
          <a:lstStyle/>
          <a:p>
            <a:r>
              <a:rPr lang="lt-LT" i="1" dirty="0" smtClean="0"/>
              <a:t>Liaudies tikėjimų, apeigų pasaulis;</a:t>
            </a:r>
          </a:p>
          <a:p>
            <a:r>
              <a:rPr lang="lt-LT" i="1" dirty="0" smtClean="0"/>
              <a:t>Nerūpestingas ir lengvas gyvenimas nėra tikroji laimė (</a:t>
            </a:r>
            <a:r>
              <a:rPr lang="lt-LT" sz="2200" i="1" dirty="0" smtClean="0"/>
              <a:t>Kas šioj žemėj vargų nepatyrė, / Tas saldybių dangaus neragaus</a:t>
            </a:r>
            <a:r>
              <a:rPr lang="lt-LT" i="1" dirty="0" smtClean="0"/>
              <a:t>);</a:t>
            </a:r>
          </a:p>
          <a:p>
            <a:r>
              <a:rPr lang="lt-LT" b="1" i="1" dirty="0" smtClean="0"/>
              <a:t>Svarbiausia misija žemėje – būti žmogumi, atjausti, suprasti, padėti</a:t>
            </a:r>
            <a:r>
              <a:rPr lang="lt-LT" i="1" dirty="0" smtClean="0"/>
              <a:t>;</a:t>
            </a:r>
          </a:p>
          <a:p>
            <a:r>
              <a:rPr lang="lt-LT" i="1" dirty="0" smtClean="0"/>
              <a:t>Socialinio teisingumo, atsakomybės už savo gyvenimą idėjos;</a:t>
            </a:r>
          </a:p>
          <a:p>
            <a:r>
              <a:rPr lang="lt-LT" i="1" dirty="0" smtClean="0"/>
              <a:t>Romantikas individualistas per skausmą pakyla aukščiau už eilinius žmones; blaivus protas negali paaiškinti pasaulio slėpinių.</a:t>
            </a:r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9011070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ANTANAS BARANAUSKAS</a:t>
            </a:r>
            <a:endParaRPr lang="lt-LT" sz="36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772816"/>
            <a:ext cx="6777317" cy="4059813"/>
          </a:xfrm>
        </p:spPr>
        <p:txBody>
          <a:bodyPr>
            <a:normAutofit/>
          </a:bodyPr>
          <a:lstStyle/>
          <a:p>
            <a:r>
              <a:rPr lang="lt-LT" i="1" dirty="0" smtClean="0"/>
              <a:t>Ryškiausias XIX </a:t>
            </a:r>
            <a:r>
              <a:rPr lang="lt-LT" i="1" dirty="0" err="1" smtClean="0"/>
              <a:t>a</a:t>
            </a:r>
            <a:r>
              <a:rPr lang="lt-LT" i="1" dirty="0" smtClean="0"/>
              <a:t>. </a:t>
            </a:r>
            <a:r>
              <a:rPr lang="lt-LT" i="1" dirty="0" err="1" smtClean="0"/>
              <a:t>vid</a:t>
            </a:r>
            <a:r>
              <a:rPr lang="lt-LT" i="1" dirty="0" smtClean="0"/>
              <a:t>. poetas romantikas;</a:t>
            </a:r>
          </a:p>
          <a:p>
            <a:r>
              <a:rPr lang="lt-LT" i="1" dirty="0" smtClean="0"/>
              <a:t>Domėjosi kalbotyra, tapo pirmuoju dialektologu, gramatikos terminų kūrėjas;</a:t>
            </a:r>
          </a:p>
          <a:p>
            <a:r>
              <a:rPr lang="lt-LT" i="1" dirty="0" smtClean="0"/>
              <a:t>„A. B. būtų tinkama vertinti kaip vieną paskutinių </a:t>
            </a:r>
            <a:r>
              <a:rPr lang="lt-LT" i="1" dirty="0" err="1" smtClean="0"/>
              <a:t>organiškųjų</a:t>
            </a:r>
            <a:r>
              <a:rPr lang="lt-LT" i="1" dirty="0" smtClean="0"/>
              <a:t>, moderniose specializacijose neišsitenkančių visuminių talentų, kokių būta Europos klasikinėje kultūroje – kaip L. </a:t>
            </a:r>
            <a:r>
              <a:rPr lang="lt-LT" i="1" dirty="0" err="1" smtClean="0"/>
              <a:t>da</a:t>
            </a:r>
            <a:r>
              <a:rPr lang="lt-LT" i="1" dirty="0" smtClean="0"/>
              <a:t> </a:t>
            </a:r>
            <a:r>
              <a:rPr lang="lt-LT" i="1" dirty="0" err="1" smtClean="0"/>
              <a:t>Vinčis</a:t>
            </a:r>
            <a:r>
              <a:rPr lang="lt-LT" i="1" dirty="0" smtClean="0"/>
              <a:t>, K. Donelaitis ar J. V. Gėtė“.</a:t>
            </a:r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25650889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ANYKŠČIŲ ŠILELIS</a:t>
            </a:r>
            <a:endParaRPr lang="lt-LT" sz="36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772816"/>
            <a:ext cx="6777317" cy="4176464"/>
          </a:xfrm>
        </p:spPr>
        <p:txBody>
          <a:bodyPr>
            <a:normAutofit fontScale="92500"/>
          </a:bodyPr>
          <a:lstStyle/>
          <a:p>
            <a:r>
              <a:rPr lang="lt-LT" b="1" i="1" dirty="0" smtClean="0"/>
              <a:t>Romantinė lyrinė poema</a:t>
            </a:r>
            <a:r>
              <a:rPr lang="lt-LT" i="1" dirty="0" smtClean="0"/>
              <a:t>; A. B. kūrybos viršūnė</a:t>
            </a:r>
            <a:r>
              <a:rPr lang="lt-LT" b="1" i="1" dirty="0" smtClean="0"/>
              <a:t>, žymiausias XIX a. LT poezijos kūrinys</a:t>
            </a:r>
            <a:r>
              <a:rPr lang="lt-LT" i="1" dirty="0" smtClean="0"/>
              <a:t>;</a:t>
            </a:r>
          </a:p>
          <a:p>
            <a:r>
              <a:rPr lang="lt-LT" i="1" dirty="0" smtClean="0"/>
              <a:t>Idėjos. </a:t>
            </a:r>
            <a:r>
              <a:rPr lang="lt-LT" b="1" i="1" dirty="0" smtClean="0"/>
              <a:t>Miško likimas – tėvynės likimas</a:t>
            </a:r>
            <a:r>
              <a:rPr lang="lt-LT" i="1" dirty="0" smtClean="0"/>
              <a:t>: </a:t>
            </a:r>
            <a:r>
              <a:rPr lang="lt-LT" b="1" i="1" dirty="0" smtClean="0"/>
              <a:t>Anykščių šilelis </a:t>
            </a:r>
            <a:r>
              <a:rPr lang="lt-LT" i="1" dirty="0" smtClean="0"/>
              <a:t>– amžinas ir nesunaikinamas, iškirstas, išparduotas ir vėl atželiantis, laiminantis ranką, kuri kirvį išrado, ir atgyjantis poetų giesmėse. Tai – </a:t>
            </a:r>
            <a:r>
              <a:rPr lang="lt-LT" b="1" i="1" dirty="0" smtClean="0"/>
              <a:t>nenugalėtos tėvynės metafora;</a:t>
            </a:r>
          </a:p>
          <a:p>
            <a:r>
              <a:rPr lang="lt-LT" i="1" dirty="0" smtClean="0"/>
              <a:t>I </a:t>
            </a:r>
            <a:r>
              <a:rPr lang="lt-LT" i="1" dirty="0" err="1" smtClean="0"/>
              <a:t>d</a:t>
            </a:r>
            <a:r>
              <a:rPr lang="lt-LT" i="1" dirty="0" smtClean="0"/>
              <a:t>. svarbus dvasinis atsivėrimas grožio akivaizdoje; II d. kalbama apie lietuvių santykį su gamta.</a:t>
            </a:r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6977823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01136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VINCAS KUDIRKA</a:t>
            </a:r>
            <a:endParaRPr lang="lt-LT" sz="36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700808"/>
            <a:ext cx="6777317" cy="4131821"/>
          </a:xfrm>
        </p:spPr>
        <p:txBody>
          <a:bodyPr>
            <a:normAutofit/>
          </a:bodyPr>
          <a:lstStyle/>
          <a:p>
            <a:r>
              <a:rPr lang="lt-LT" i="1" dirty="0" smtClean="0"/>
              <a:t>Žymiausias XIX </a:t>
            </a:r>
            <a:r>
              <a:rPr lang="lt-LT" i="1" dirty="0" err="1" smtClean="0"/>
              <a:t>a</a:t>
            </a:r>
            <a:r>
              <a:rPr lang="lt-LT" i="1" dirty="0" smtClean="0"/>
              <a:t>. </a:t>
            </a:r>
            <a:r>
              <a:rPr lang="lt-LT" i="1" dirty="0" err="1" smtClean="0"/>
              <a:t>pab</a:t>
            </a:r>
            <a:r>
              <a:rPr lang="lt-LT" i="1" dirty="0" smtClean="0"/>
              <a:t>. LT publicistas, VARPO steigėjas ir leidėjas, formavęs </a:t>
            </a:r>
            <a:r>
              <a:rPr lang="lt-LT" i="1" dirty="0" err="1" smtClean="0"/>
              <a:t>pozytivistinę</a:t>
            </a:r>
            <a:r>
              <a:rPr lang="lt-LT" i="1" dirty="0" smtClean="0"/>
              <a:t> lietuvių kultūros kryptį, eilėraščių, satyrų, publicistinių straipsnių autorius;</a:t>
            </a:r>
          </a:p>
          <a:p>
            <a:r>
              <a:rPr lang="lt-LT" i="1" dirty="0" smtClean="0"/>
              <a:t>Asmenybė, kurioje derėjo švelnumas ir ryžtingumas, plazdėjo maištinga, nerami siela;</a:t>
            </a:r>
          </a:p>
          <a:p>
            <a:r>
              <a:rPr lang="lt-LT" i="1" dirty="0" smtClean="0"/>
              <a:t>Tautinės kultūros herojus.</a:t>
            </a:r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621278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01136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VARPAS</a:t>
            </a:r>
            <a:endParaRPr lang="lt-LT" sz="36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700808"/>
            <a:ext cx="6777317" cy="4131821"/>
          </a:xfrm>
        </p:spPr>
        <p:txBody>
          <a:bodyPr>
            <a:normAutofit/>
          </a:bodyPr>
          <a:lstStyle/>
          <a:p>
            <a:r>
              <a:rPr lang="lt-LT" i="1" dirty="0" smtClean="0"/>
              <a:t>Varpas – viso gyvenimo, kvietimo bendram darbui simbolis. Varpo gaudimas – tautinis sąjūdis;</a:t>
            </a:r>
          </a:p>
          <a:p>
            <a:r>
              <a:rPr lang="lt-LT" i="1" dirty="0" smtClean="0"/>
              <a:t>Eilėraščio žmogus neišsako savo jausmų – jam svarbus noras išjudinti Lietuvą;</a:t>
            </a:r>
          </a:p>
          <a:p>
            <a:r>
              <a:rPr lang="lt-LT" i="1" dirty="0" smtClean="0"/>
              <a:t>Problema – dvasiškai abejingi žmonės, kurių tautinė sąmonė miega;</a:t>
            </a:r>
          </a:p>
          <a:p>
            <a:r>
              <a:rPr lang="lt-LT" sz="1900" i="1" dirty="0" smtClean="0"/>
              <a:t>„Tai </a:t>
            </a:r>
            <a:r>
              <a:rPr lang="lt-LT" sz="1900" i="1" dirty="0"/>
              <a:t>skambink, ,,Varpe"! tegul </a:t>
            </a:r>
            <a:r>
              <a:rPr lang="lt-LT" sz="1900" i="1" dirty="0" err="1"/>
              <a:t>gaudims</a:t>
            </a:r>
            <a:r>
              <a:rPr lang="lt-LT" sz="1900" i="1" dirty="0"/>
              <a:t> tavo Išilgai, skersai eina per Lietuvą! Budink ir šauki graudžiu balsu savo, O tas šaukimas perniek </a:t>
            </a:r>
            <a:r>
              <a:rPr lang="lt-LT" sz="1900" i="1" dirty="0" err="1"/>
              <a:t>tenežūva</a:t>
            </a:r>
            <a:r>
              <a:rPr lang="lt-LT" sz="1900" i="1" dirty="0"/>
              <a:t>!       Kelkite, kelkite, kelkite. kelkite</a:t>
            </a:r>
            <a:r>
              <a:rPr lang="lt-LT" sz="1900" i="1" dirty="0" smtClean="0"/>
              <a:t>...</a:t>
            </a:r>
            <a:r>
              <a:rPr lang="lt-LT" sz="1900" i="1" dirty="0"/>
              <a:t>“</a:t>
            </a:r>
            <a:endParaRPr lang="lt-LT" sz="1900" i="1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3610706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LABORA</a:t>
            </a:r>
            <a:endParaRPr lang="lt-LT" sz="36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772816"/>
            <a:ext cx="6777317" cy="4059813"/>
          </a:xfrm>
        </p:spPr>
        <p:txBody>
          <a:bodyPr>
            <a:normAutofit/>
          </a:bodyPr>
          <a:lstStyle/>
          <a:p>
            <a:r>
              <a:rPr lang="lt-LT" i="1" dirty="0" smtClean="0"/>
              <a:t>Raginimas dirbti LT labui, gėrėjimasis jaunystės </a:t>
            </a:r>
            <a:r>
              <a:rPr lang="lt-LT" i="1" dirty="0" smtClean="0"/>
              <a:t>galiomis;</a:t>
            </a:r>
            <a:endParaRPr lang="lt-LT" i="1" dirty="0" smtClean="0"/>
          </a:p>
          <a:p>
            <a:r>
              <a:rPr lang="lt-LT" i="1" dirty="0" smtClean="0"/>
              <a:t>Idėjos. </a:t>
            </a:r>
            <a:r>
              <a:rPr lang="lt-LT" b="1" i="1" dirty="0" smtClean="0"/>
              <a:t>Dirbti visuomenei – doras, aukštas, kilnus idealas</a:t>
            </a:r>
            <a:r>
              <a:rPr lang="lt-LT" i="1" dirty="0" smtClean="0"/>
              <a:t>. Svarbu ieškoti jėgų kilniems idealams siekti;</a:t>
            </a:r>
          </a:p>
          <a:p>
            <a:r>
              <a:rPr lang="lt-LT" i="1" dirty="0" smtClean="0"/>
              <a:t>Suvokiamas </a:t>
            </a:r>
            <a:r>
              <a:rPr lang="lt-LT" b="1" i="1" dirty="0" smtClean="0"/>
              <a:t>gyvenimo trapumas</a:t>
            </a:r>
            <a:r>
              <a:rPr lang="lt-LT" i="1" dirty="0" smtClean="0"/>
              <a:t>;</a:t>
            </a:r>
          </a:p>
          <a:p>
            <a:r>
              <a:rPr lang="lt-LT" sz="1900" i="1" dirty="0" smtClean="0"/>
              <a:t>„</a:t>
            </a:r>
            <a:r>
              <a:rPr lang="lt-LT" sz="2000" dirty="0"/>
              <a:t>Kol jaunas, o broli, sėk pasėlio grūdus Ir dirvos </a:t>
            </a:r>
            <a:r>
              <a:rPr lang="lt-LT" sz="2000" dirty="0" err="1"/>
              <a:t>ne'pleiski</a:t>
            </a:r>
            <a:r>
              <a:rPr lang="lt-LT" sz="2000" dirty="0"/>
              <a:t>! Tuomet, kada jausi, Kaip </a:t>
            </a:r>
            <a:r>
              <a:rPr lang="lt-LT" sz="2000" dirty="0" err="1"/>
              <a:t>kūns</a:t>
            </a:r>
            <a:r>
              <a:rPr lang="lt-LT" sz="2000" dirty="0"/>
              <a:t> ima stingti, dvasia jau susnūdus, Vėlu juk prie darbo: nesėsi - nepjausi. </a:t>
            </a:r>
            <a:r>
              <a:rPr lang="lt-LT" sz="1900" i="1" dirty="0" smtClean="0"/>
              <a:t>“</a:t>
            </a:r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14863320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TAUTIŠKA GIESMĖ</a:t>
            </a:r>
            <a:endParaRPr lang="lt-LT" sz="36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772816"/>
            <a:ext cx="6777317" cy="4059813"/>
          </a:xfrm>
        </p:spPr>
        <p:txBody>
          <a:bodyPr>
            <a:normAutofit/>
          </a:bodyPr>
          <a:lstStyle/>
          <a:p>
            <a:r>
              <a:rPr lang="lt-LT" i="1" dirty="0" smtClean="0"/>
              <a:t>Įprasminta visa lietuvių tautinio atgimimo epocha (aušrininkų romantiniai šūkiai ir varpininkų </a:t>
            </a:r>
            <a:r>
              <a:rPr lang="lt-LT" i="1" dirty="0" err="1" smtClean="0"/>
              <a:t>pozytivistinės</a:t>
            </a:r>
            <a:r>
              <a:rPr lang="lt-LT" i="1" dirty="0" smtClean="0"/>
              <a:t> idėjos), skelbiami pagrindiniai tautos idealai;</a:t>
            </a:r>
          </a:p>
          <a:p>
            <a:r>
              <a:rPr lang="lt-LT" i="1" dirty="0" smtClean="0"/>
              <a:t>Idėjos. </a:t>
            </a:r>
            <a:r>
              <a:rPr lang="lt-LT" b="1" i="1" dirty="0" smtClean="0"/>
              <a:t>Svarbiausios vertybės turėt būti meilė tėvynei, darbas jos labui, tautiečių vienybė, dora</a:t>
            </a:r>
            <a:r>
              <a:rPr lang="lt-LT" i="1" dirty="0" smtClean="0"/>
              <a:t>;</a:t>
            </a:r>
          </a:p>
          <a:p>
            <a:r>
              <a:rPr lang="lt-LT" i="1" dirty="0" smtClean="0"/>
              <a:t>V. K. ją sąmoningai kūrė kaip tautos himną, prasmingais žodžiais pasakydamas esminius dalykus.</a:t>
            </a:r>
            <a:endParaRPr lang="lt-LT" sz="1900" i="1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3080297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745152"/>
          </a:xfrm>
        </p:spPr>
        <p:txBody>
          <a:bodyPr>
            <a:normAutofit/>
          </a:bodyPr>
          <a:lstStyle/>
          <a:p>
            <a:r>
              <a:rPr lang="lt-LT" dirty="0" smtClean="0"/>
              <a:t>MAIRONIS</a:t>
            </a:r>
            <a:endParaRPr lang="lt-LT" sz="36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844824"/>
            <a:ext cx="6777317" cy="3987805"/>
          </a:xfrm>
        </p:spPr>
        <p:txBody>
          <a:bodyPr>
            <a:normAutofit/>
          </a:bodyPr>
          <a:lstStyle/>
          <a:p>
            <a:r>
              <a:rPr lang="lt-LT" i="1" dirty="0" smtClean="0"/>
              <a:t>Naujosios LT poezijos pradininkas, žymiausias spaudos draudimo laikotarpio poetas;</a:t>
            </a:r>
          </a:p>
          <a:p>
            <a:r>
              <a:rPr lang="lt-LT" i="1" dirty="0" smtClean="0"/>
              <a:t>Poezijoje išreiškė to meto tautinius siekius, todėl vadinamas </a:t>
            </a:r>
            <a:r>
              <a:rPr lang="lt-LT" b="1" i="1" dirty="0" smtClean="0"/>
              <a:t>tautinio atgimimo dainiumi</a:t>
            </a:r>
            <a:r>
              <a:rPr lang="lt-LT" i="1" dirty="0" smtClean="0"/>
              <a:t>;</a:t>
            </a:r>
          </a:p>
          <a:p>
            <a:r>
              <a:rPr lang="lt-LT" i="1" dirty="0" smtClean="0"/>
              <a:t>Viešumoje atrodė oficialus, šaltas, nebuvo linkęs rodyti jausmų. Gyvenime buvo valingas, tvirtas, atkaklus.</a:t>
            </a:r>
            <a:endParaRPr lang="lt-LT" sz="1900" i="1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2588507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745152"/>
          </a:xfrm>
        </p:spPr>
        <p:txBody>
          <a:bodyPr>
            <a:normAutofit/>
          </a:bodyPr>
          <a:lstStyle/>
          <a:p>
            <a:r>
              <a:rPr lang="lt-LT" dirty="0" smtClean="0"/>
              <a:t>PAVASARIO BALSAI</a:t>
            </a:r>
            <a:endParaRPr lang="lt-LT" sz="36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772816"/>
            <a:ext cx="6777317" cy="4059813"/>
          </a:xfrm>
        </p:spPr>
        <p:txBody>
          <a:bodyPr>
            <a:normAutofit lnSpcReduction="10000"/>
          </a:bodyPr>
          <a:lstStyle/>
          <a:p>
            <a:r>
              <a:rPr lang="lt-LT" i="1" dirty="0" smtClean="0"/>
              <a:t>Pagrindinės TEMOS: </a:t>
            </a:r>
            <a:r>
              <a:rPr lang="lt-LT" b="1" i="1" dirty="0" smtClean="0"/>
              <a:t>gamta, tėvynė, tautos praeities aukštinimas</a:t>
            </a:r>
            <a:r>
              <a:rPr lang="lt-LT" i="1" dirty="0" smtClean="0"/>
              <a:t>;</a:t>
            </a:r>
          </a:p>
          <a:p>
            <a:r>
              <a:rPr lang="lt-LT" i="1" dirty="0" smtClean="0"/>
              <a:t>Du kūrybos poliai – visuomeninis (tėvynės, tautos tematika) ir asmeninis (jausmai, išgyvenimai, santykiai);</a:t>
            </a:r>
          </a:p>
          <a:p>
            <a:r>
              <a:rPr lang="lt-LT" i="1" dirty="0" smtClean="0"/>
              <a:t>„Maironio dvasioje, veikiamoje ir estetinių romantizmo idealų, itin svarbus aukščio, kalnų, viršūnių dėmuo. Reikia aukštumos, nuo kurios galima matyti, nuo kurios galima kalbėti ir kalbėtis“ (VAKARAS (ANT EŽERO KETURIŲ KANTONŲ).</a:t>
            </a:r>
          </a:p>
          <a:p>
            <a:endParaRPr lang="lt-LT" sz="1900" i="1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32073788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529128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UŽTRAUKSIM NAUJĄ GIESMĘ</a:t>
            </a:r>
            <a:endParaRPr lang="lt-LT" sz="36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2060848"/>
            <a:ext cx="6777317" cy="3771781"/>
          </a:xfrm>
        </p:spPr>
        <p:txBody>
          <a:bodyPr>
            <a:normAutofit fontScale="92500" lnSpcReduction="10000"/>
          </a:bodyPr>
          <a:lstStyle/>
          <a:p>
            <a:r>
              <a:rPr lang="lt-LT" i="1" dirty="0" smtClean="0"/>
              <a:t>Lyrinis AŠ vertina tuos, kurie aukojasi dėl tėvynės, smerkia tuos, kurie pasirodys esą bailiai, negins savo žemės;</a:t>
            </a:r>
          </a:p>
          <a:p>
            <a:r>
              <a:rPr lang="lt-LT" i="1" dirty="0" smtClean="0"/>
              <a:t>Arklas, knyga, lyra – tautinio sąjūdžio siekių simboliai;</a:t>
            </a:r>
          </a:p>
          <a:p>
            <a:r>
              <a:rPr lang="lt-LT" i="1" dirty="0" smtClean="0"/>
              <a:t>Tikėjimas veiklios meilės galybe – tarsi kvietimas kovoti už naują pasaulį;</a:t>
            </a:r>
          </a:p>
          <a:p>
            <a:r>
              <a:rPr lang="lt-LT" dirty="0"/>
              <a:t>„</a:t>
            </a:r>
            <a:r>
              <a:rPr lang="lt-LT" sz="1900" dirty="0" smtClean="0"/>
              <a:t>Iškils </a:t>
            </a:r>
            <a:r>
              <a:rPr lang="lt-LT" sz="1900" dirty="0"/>
              <a:t>balsai:</a:t>
            </a:r>
            <a:br>
              <a:rPr lang="lt-LT" sz="1900" dirty="0"/>
            </a:br>
            <a:r>
              <a:rPr lang="lt-LT" sz="1900" dirty="0"/>
              <a:t>Išauš kita gadynė!</a:t>
            </a:r>
            <a:br>
              <a:rPr lang="lt-LT" sz="1900" dirty="0"/>
            </a:br>
            <a:r>
              <a:rPr lang="lt-LT" sz="1900" dirty="0"/>
              <a:t>Užgims darbai,</a:t>
            </a:r>
            <a:br>
              <a:rPr lang="lt-LT" sz="1900" dirty="0"/>
            </a:br>
            <a:r>
              <a:rPr lang="lt-LT" sz="1900" dirty="0"/>
              <a:t>Nušvis laikai.</a:t>
            </a:r>
            <a:br>
              <a:rPr lang="lt-LT" sz="1900" dirty="0"/>
            </a:br>
            <a:r>
              <a:rPr lang="lt-LT" sz="1900" dirty="0"/>
              <a:t>Atgims jauna </a:t>
            </a:r>
            <a:r>
              <a:rPr lang="lt-LT" sz="1900" dirty="0" smtClean="0"/>
              <a:t>tėvynė</a:t>
            </a:r>
            <a:r>
              <a:rPr lang="lt-LT" dirty="0" smtClean="0"/>
              <a:t>“.</a:t>
            </a:r>
            <a:endParaRPr lang="lt-LT" dirty="0"/>
          </a:p>
          <a:p>
            <a:endParaRPr lang="lt-LT" i="1" dirty="0" smtClean="0"/>
          </a:p>
          <a:p>
            <a:endParaRPr lang="lt-LT" sz="1900" i="1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41399295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15616" y="980728"/>
            <a:ext cx="7024744" cy="1033184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REALIZMO IR NEOROMANTIZMO LITERATŪRA </a:t>
            </a:r>
            <a:r>
              <a:rPr lang="lt-LT" sz="2200" dirty="0" smtClean="0"/>
              <a:t>(XX </a:t>
            </a:r>
            <a:r>
              <a:rPr lang="lt-LT" sz="2200" dirty="0" err="1" smtClean="0"/>
              <a:t>a</a:t>
            </a:r>
            <a:r>
              <a:rPr lang="lt-LT" sz="2200" dirty="0" smtClean="0"/>
              <a:t>. </a:t>
            </a:r>
            <a:r>
              <a:rPr lang="lt-LT" sz="2200" dirty="0" err="1" smtClean="0"/>
              <a:t>pr</a:t>
            </a:r>
            <a:r>
              <a:rPr lang="lt-LT" sz="2200" dirty="0" smtClean="0"/>
              <a:t>.)</a:t>
            </a:r>
            <a:endParaRPr lang="lt-LT" sz="22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2060848"/>
            <a:ext cx="6777317" cy="3771781"/>
          </a:xfrm>
        </p:spPr>
        <p:txBody>
          <a:bodyPr>
            <a:normAutofit fontScale="92500"/>
          </a:bodyPr>
          <a:lstStyle/>
          <a:p>
            <a:r>
              <a:rPr lang="lt-LT" b="1" i="1" dirty="0" smtClean="0"/>
              <a:t>JONAS BILIŪNAS</a:t>
            </a:r>
          </a:p>
          <a:p>
            <a:pPr marL="68580" indent="0">
              <a:buNone/>
            </a:pPr>
            <a:r>
              <a:rPr lang="lt-LT" i="1" dirty="0"/>
              <a:t>	</a:t>
            </a:r>
            <a:r>
              <a:rPr lang="lt-LT" i="1" dirty="0" smtClean="0"/>
              <a:t>UBAGAS, VAGIS, LAIMĖS ŽIBURYS, </a:t>
            </a:r>
          </a:p>
          <a:p>
            <a:pPr marL="68580" indent="0">
              <a:buNone/>
            </a:pPr>
            <a:r>
              <a:rPr lang="lt-LT" i="1" dirty="0"/>
              <a:t>	</a:t>
            </a:r>
            <a:r>
              <a:rPr lang="lt-LT" i="1" dirty="0" smtClean="0"/>
              <a:t>	apysaka LIŪDNA PASAKA;</a:t>
            </a:r>
          </a:p>
          <a:p>
            <a:r>
              <a:rPr lang="lt-LT" b="1" i="1" dirty="0" smtClean="0"/>
              <a:t>ŠATRIJOS RAGANA</a:t>
            </a:r>
          </a:p>
          <a:p>
            <a:pPr marL="68580" indent="0">
              <a:buNone/>
            </a:pPr>
            <a:r>
              <a:rPr lang="lt-LT" i="1" dirty="0"/>
              <a:t>	</a:t>
            </a:r>
            <a:r>
              <a:rPr lang="lt-LT" i="1" dirty="0" smtClean="0"/>
              <a:t>SENAME DVARE;</a:t>
            </a:r>
          </a:p>
          <a:p>
            <a:r>
              <a:rPr lang="lt-LT" b="1" i="1" dirty="0" smtClean="0"/>
              <a:t>JUOZAS TUMAS-VAIŽGANTAS</a:t>
            </a:r>
          </a:p>
          <a:p>
            <a:pPr marL="68580" indent="0">
              <a:buNone/>
            </a:pPr>
            <a:r>
              <a:rPr lang="lt-LT" i="1" dirty="0"/>
              <a:t>	</a:t>
            </a:r>
            <a:r>
              <a:rPr lang="lt-LT" i="1" dirty="0" smtClean="0"/>
              <a:t>DĖDĖS IR DĖDIENĖS; PRAGIEDRULIAI;</a:t>
            </a:r>
          </a:p>
          <a:p>
            <a:r>
              <a:rPr lang="lt-LT" b="1" dirty="0" smtClean="0"/>
              <a:t>VINCAS KRĖVĖ</a:t>
            </a:r>
          </a:p>
          <a:p>
            <a:pPr marL="68580" indent="0">
              <a:buNone/>
            </a:pPr>
            <a:r>
              <a:rPr lang="lt-LT" dirty="0"/>
              <a:t>	</a:t>
            </a:r>
            <a:r>
              <a:rPr lang="lt-LT" dirty="0" smtClean="0"/>
              <a:t>drama SKIRGAILA; SKERDŽIUS, BEDIEVIS.</a:t>
            </a:r>
          </a:p>
          <a:p>
            <a:pPr marL="68580" indent="0">
              <a:buNone/>
            </a:pPr>
            <a:endParaRPr lang="lt-LT" sz="2600" dirty="0" smtClean="0"/>
          </a:p>
          <a:p>
            <a:endParaRPr lang="lt-LT" i="1" dirty="0" smtClean="0"/>
          </a:p>
          <a:p>
            <a:endParaRPr lang="lt-LT" sz="1900" i="1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12966846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15616" y="980728"/>
            <a:ext cx="7024744" cy="720080"/>
          </a:xfrm>
        </p:spPr>
        <p:txBody>
          <a:bodyPr>
            <a:normAutofit/>
          </a:bodyPr>
          <a:lstStyle/>
          <a:p>
            <a:r>
              <a:rPr lang="lt-LT" dirty="0" smtClean="0"/>
              <a:t>JONAS BILIŪNAS</a:t>
            </a:r>
            <a:endParaRPr lang="lt-LT" sz="22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700808"/>
            <a:ext cx="6777317" cy="4131821"/>
          </a:xfrm>
        </p:spPr>
        <p:txBody>
          <a:bodyPr>
            <a:normAutofit/>
          </a:bodyPr>
          <a:lstStyle/>
          <a:p>
            <a:r>
              <a:rPr lang="lt-LT" b="1" i="1" dirty="0" smtClean="0"/>
              <a:t>Lyrinės psichologinės lietuvių novelės pradininkas;</a:t>
            </a:r>
          </a:p>
          <a:p>
            <a:r>
              <a:rPr lang="lt-LT" i="1" dirty="0" smtClean="0"/>
              <a:t>Brandžiausias kūrybinis laikotarpis – paskutinieji dveji gyvenimo metai (VAGIS, LAIMĖS ŽIBURYS, UBAGAS, LIŪDNA PASAKA);</a:t>
            </a:r>
          </a:p>
          <a:p>
            <a:r>
              <a:rPr lang="lt-LT" i="1" dirty="0" smtClean="0"/>
              <a:t>Draugiškas, jautrus aplinkiniams, tolerantiškas ir smalsus;</a:t>
            </a:r>
          </a:p>
          <a:p>
            <a:r>
              <a:rPr lang="lt-LT" dirty="0" smtClean="0"/>
              <a:t>Nepakentė neteisybės, drąsiai reikšdavo savo nuomonę.</a:t>
            </a:r>
          </a:p>
          <a:p>
            <a:pPr marL="68580" indent="0">
              <a:buNone/>
            </a:pPr>
            <a:endParaRPr lang="lt-LT" sz="2600" dirty="0" smtClean="0"/>
          </a:p>
          <a:p>
            <a:endParaRPr lang="lt-LT" i="1" dirty="0" smtClean="0"/>
          </a:p>
          <a:p>
            <a:endParaRPr lang="lt-LT" sz="1900" i="1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19223061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15616" y="980728"/>
            <a:ext cx="7024744" cy="720080"/>
          </a:xfrm>
        </p:spPr>
        <p:txBody>
          <a:bodyPr>
            <a:normAutofit/>
          </a:bodyPr>
          <a:lstStyle/>
          <a:p>
            <a:r>
              <a:rPr lang="lt-LT" dirty="0" smtClean="0"/>
              <a:t>Apysaka LIŪDNA PASAKA</a:t>
            </a:r>
            <a:endParaRPr lang="lt-LT" sz="22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772816"/>
            <a:ext cx="6777317" cy="4059813"/>
          </a:xfrm>
        </p:spPr>
        <p:txBody>
          <a:bodyPr>
            <a:normAutofit/>
          </a:bodyPr>
          <a:lstStyle/>
          <a:p>
            <a:r>
              <a:rPr lang="lt-LT" i="1" dirty="0" smtClean="0"/>
              <a:t>Dramatiška Juozapotos ir Petro Banių gyvenimo istorija, kurią nulėmė </a:t>
            </a:r>
            <a:r>
              <a:rPr lang="en-US" i="1" dirty="0" smtClean="0"/>
              <a:t>1863 </a:t>
            </a:r>
            <a:r>
              <a:rPr lang="lt-LT" i="1" dirty="0" err="1" smtClean="0"/>
              <a:t>m</a:t>
            </a:r>
            <a:r>
              <a:rPr lang="lt-LT" i="1" dirty="0" smtClean="0"/>
              <a:t>. sukilimas.</a:t>
            </a:r>
          </a:p>
          <a:p>
            <a:r>
              <a:rPr lang="lt-LT" i="1" dirty="0" smtClean="0"/>
              <a:t>Didžiausias dėmesys – Juozapotos dramai atskleisti; </a:t>
            </a:r>
          </a:p>
          <a:p>
            <a:r>
              <a:rPr lang="lt-LT" i="1" dirty="0" smtClean="0"/>
              <a:t>Idėjos. </a:t>
            </a:r>
            <a:r>
              <a:rPr lang="lt-LT" b="1" i="1" dirty="0" smtClean="0"/>
              <a:t>Vienos didžiausių vertybių – ištikimybė, meilė artimam žmogui; gražesnio gyvenimo siekį reikia derinti su atsakomybe už savo artimuosius</a:t>
            </a:r>
            <a:r>
              <a:rPr lang="lt-LT" i="1" dirty="0" smtClean="0"/>
              <a:t>.</a:t>
            </a:r>
            <a:endParaRPr lang="lt-LT" sz="2600" dirty="0" smtClean="0"/>
          </a:p>
          <a:p>
            <a:endParaRPr lang="lt-LT" i="1" dirty="0" smtClean="0"/>
          </a:p>
          <a:p>
            <a:endParaRPr lang="lt-LT" sz="1900" i="1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20155590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15616" y="980728"/>
            <a:ext cx="7024744" cy="576064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VAGIS</a:t>
            </a:r>
            <a:endParaRPr lang="lt-LT" sz="22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628800"/>
            <a:ext cx="6777317" cy="4203829"/>
          </a:xfrm>
        </p:spPr>
        <p:txBody>
          <a:bodyPr>
            <a:normAutofit lnSpcReduction="10000"/>
          </a:bodyPr>
          <a:lstStyle/>
          <a:p>
            <a:r>
              <a:rPr lang="lt-LT" i="1" dirty="0" smtClean="0"/>
              <a:t>Psichologinis apsakymas;</a:t>
            </a:r>
          </a:p>
          <a:p>
            <a:r>
              <a:rPr lang="lt-LT" i="1" dirty="0" smtClean="0"/>
              <a:t>Jokūbo susidūrimas su vagimi, pakeitęs visą gyvenimą, nulėmęs dvasinę būseną; </a:t>
            </a:r>
          </a:p>
          <a:p>
            <a:r>
              <a:rPr lang="lt-LT" i="1" dirty="0" smtClean="0"/>
              <a:t>Jokūbas (istorijos pasakotojas) – doras, sąžiningas, tikintis ūkininkas, nusižengęs Dievo įsakymui, visą gyvenimą buvo nelaimingas, jautė kaltę, atgailavo;</a:t>
            </a:r>
          </a:p>
          <a:p>
            <a:r>
              <a:rPr lang="lt-LT" b="1" dirty="0" smtClean="0"/>
              <a:t>Sąžinė – svarbiausia žmogaus teisėja</a:t>
            </a:r>
            <a:r>
              <a:rPr lang="lt-LT" dirty="0" smtClean="0"/>
              <a:t>. Žmogaus gyvybė – didelė vertybė, kurios niekas neturi teisės atimti;</a:t>
            </a:r>
          </a:p>
          <a:p>
            <a:r>
              <a:rPr lang="lt-LT" dirty="0" smtClean="0"/>
              <a:t>Pasakojimas – kaip monologas, išpažintis.</a:t>
            </a:r>
          </a:p>
          <a:p>
            <a:pPr marL="68580" indent="0">
              <a:buNone/>
            </a:pPr>
            <a:endParaRPr lang="lt-LT" sz="2600" dirty="0" smtClean="0"/>
          </a:p>
          <a:p>
            <a:endParaRPr lang="lt-LT" i="1" dirty="0" smtClean="0"/>
          </a:p>
          <a:p>
            <a:endParaRPr lang="lt-LT" sz="1900" i="1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15924264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15616" y="980728"/>
            <a:ext cx="7024744" cy="504056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LAIMĖS ŽIBURYS</a:t>
            </a:r>
            <a:endParaRPr lang="lt-LT" sz="22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484784"/>
            <a:ext cx="6777317" cy="4347845"/>
          </a:xfrm>
        </p:spPr>
        <p:txBody>
          <a:bodyPr>
            <a:normAutofit lnSpcReduction="10000"/>
          </a:bodyPr>
          <a:lstStyle/>
          <a:p>
            <a:r>
              <a:rPr lang="lt-LT" i="1" dirty="0" smtClean="0"/>
              <a:t>Alegorinis apsakymas, pasaka;</a:t>
            </a:r>
          </a:p>
          <a:p>
            <a:r>
              <a:rPr lang="lt-LT" i="1" dirty="0" smtClean="0"/>
              <a:t>Kovos už žmonių laimę istorija; </a:t>
            </a:r>
          </a:p>
          <a:p>
            <a:r>
              <a:rPr lang="lt-LT" i="1" dirty="0" smtClean="0"/>
              <a:t>Senelis – išminties simbolis; drąsuoliai – </a:t>
            </a:r>
            <a:r>
              <a:rPr lang="lt-LT" i="1" dirty="0" err="1" smtClean="0"/>
              <a:t>prometėjiškosios</a:t>
            </a:r>
            <a:r>
              <a:rPr lang="lt-LT" i="1" dirty="0" smtClean="0"/>
              <a:t> dvasios asmenybės, aukojasi dėl kitų laimės. </a:t>
            </a:r>
          </a:p>
          <a:p>
            <a:r>
              <a:rPr lang="lt-LT" b="1" dirty="0" smtClean="0"/>
              <a:t>Kova su pasaulio blogiu, tikros laimės, geresnio gyvenimo siekis, pasirinkimo problema: ar aukotis dėl kitų, ar bailiai laukti, kol pasiaukos kiti;</a:t>
            </a:r>
          </a:p>
          <a:p>
            <a:r>
              <a:rPr lang="lt-LT" b="1" dirty="0" smtClean="0"/>
              <a:t>Laimė reikalauja aukų, o drąsuoliai, paaukoję gyvybę dėl kitų, ne iškart įvertinami</a:t>
            </a:r>
            <a:r>
              <a:rPr lang="lt-LT" dirty="0" smtClean="0"/>
              <a:t>.</a:t>
            </a:r>
          </a:p>
          <a:p>
            <a:pPr marL="68580" indent="0">
              <a:buNone/>
            </a:pPr>
            <a:endParaRPr lang="lt-LT" sz="2600" dirty="0" smtClean="0"/>
          </a:p>
          <a:p>
            <a:endParaRPr lang="lt-LT" i="1" dirty="0" smtClean="0"/>
          </a:p>
          <a:p>
            <a:endParaRPr lang="lt-LT" sz="1900" i="1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37024832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15616" y="980728"/>
            <a:ext cx="7024744" cy="648072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ŠATRIJOS RAGANA</a:t>
            </a:r>
            <a:endParaRPr lang="lt-LT" sz="22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700808"/>
            <a:ext cx="6777317" cy="4320480"/>
          </a:xfrm>
        </p:spPr>
        <p:txBody>
          <a:bodyPr>
            <a:normAutofit/>
          </a:bodyPr>
          <a:lstStyle/>
          <a:p>
            <a:r>
              <a:rPr lang="lt-LT" i="1" dirty="0" smtClean="0"/>
              <a:t>Pirmoji lietuvė, įgijusi europinį išsilavinimą;</a:t>
            </a:r>
          </a:p>
          <a:p>
            <a:r>
              <a:rPr lang="lt-LT" i="1" dirty="0" smtClean="0"/>
              <a:t>Religinga, neabejinga menui, ypač muzikai ir literatūrai;</a:t>
            </a:r>
          </a:p>
          <a:p>
            <a:r>
              <a:rPr lang="lt-LT" dirty="0" smtClean="0"/>
              <a:t>Troško tarnauti tėvynei, jos žmonėms, juos šviesti ir mokyti;</a:t>
            </a:r>
          </a:p>
          <a:p>
            <a:r>
              <a:rPr lang="lt-LT" dirty="0" smtClean="0"/>
              <a:t>Idealistinės-romantinės pasaulėjautos, krikščioniškos pasaulėžiūros rašytoja, pirmoji LT literatūroje </a:t>
            </a:r>
            <a:r>
              <a:rPr lang="lt-LT" u="sng" dirty="0" smtClean="0"/>
              <a:t>sukūrusi dvaro, kaip kultūros skleidėjo, paveikslą</a:t>
            </a:r>
            <a:r>
              <a:rPr lang="lt-LT" dirty="0" smtClean="0"/>
              <a:t>;</a:t>
            </a:r>
          </a:p>
          <a:p>
            <a:r>
              <a:rPr lang="lt-LT" dirty="0" smtClean="0"/>
              <a:t>Literatūrą praturtino intymiu pasakojimu.</a:t>
            </a:r>
          </a:p>
          <a:p>
            <a:pPr marL="68580" indent="0">
              <a:buNone/>
            </a:pPr>
            <a:endParaRPr lang="lt-LT" sz="2600" dirty="0" smtClean="0"/>
          </a:p>
          <a:p>
            <a:endParaRPr lang="lt-LT" i="1" dirty="0" smtClean="0"/>
          </a:p>
          <a:p>
            <a:endParaRPr lang="lt-LT" sz="1900" i="1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16681365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15616" y="980728"/>
            <a:ext cx="7024744" cy="576064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Apysaka SENAME DVARE</a:t>
            </a:r>
            <a:endParaRPr lang="lt-LT" sz="22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700808"/>
            <a:ext cx="6777317" cy="4320480"/>
          </a:xfrm>
        </p:spPr>
        <p:txBody>
          <a:bodyPr>
            <a:normAutofit fontScale="92500" lnSpcReduction="10000"/>
          </a:bodyPr>
          <a:lstStyle/>
          <a:p>
            <a:r>
              <a:rPr lang="lt-LT" b="1" i="1" dirty="0" smtClean="0"/>
              <a:t>Gyvenimo prasmės, laikinumo, trapumo, aukos, asmeninės laimės; bajorų nutautėjimo, gimtosios kalbos niekinimo, valstiečių tamsumo problemos</a:t>
            </a:r>
            <a:r>
              <a:rPr lang="lt-LT" i="1" dirty="0" smtClean="0"/>
              <a:t>;</a:t>
            </a:r>
          </a:p>
          <a:p>
            <a:r>
              <a:rPr lang="lt-LT" dirty="0" err="1" smtClean="0"/>
              <a:t>Mamatė</a:t>
            </a:r>
            <a:r>
              <a:rPr lang="lt-LT" dirty="0" smtClean="0"/>
              <a:t> – labai tikinti, jautri ir pareiginga. Subtili asmenybė, mėgstanti muziką, knygas, tačiau savo pomėgius slopina, nes svarbiausia – vaikų lavinimas, šeima;</a:t>
            </a:r>
          </a:p>
          <a:p>
            <a:r>
              <a:rPr lang="lt-LT" dirty="0" smtClean="0"/>
              <a:t>Sielvartauja, kad jos aplinkos žmonės vis labiau lenkėja, ją liūdina bajorų lėbavimas, laiko švaistymas;</a:t>
            </a:r>
          </a:p>
          <a:p>
            <a:r>
              <a:rPr lang="lt-LT" dirty="0" smtClean="0"/>
              <a:t>Iškeliama tautinės sąmonės ugdymo, paprasto sodiečio švietimo ir auklėjimo idėja.</a:t>
            </a:r>
          </a:p>
          <a:p>
            <a:pPr marL="68580" indent="0">
              <a:buNone/>
            </a:pPr>
            <a:endParaRPr lang="lt-LT" sz="2600" dirty="0" smtClean="0"/>
          </a:p>
          <a:p>
            <a:endParaRPr lang="lt-LT" i="1" dirty="0" smtClean="0"/>
          </a:p>
          <a:p>
            <a:endParaRPr lang="lt-LT" sz="1900" i="1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36851336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15616" y="980728"/>
            <a:ext cx="7024744" cy="648072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JUOZAS TUMAS-VAIŽGANTAS</a:t>
            </a:r>
            <a:endParaRPr lang="lt-LT" sz="22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772816"/>
            <a:ext cx="6777317" cy="4059813"/>
          </a:xfrm>
        </p:spPr>
        <p:txBody>
          <a:bodyPr>
            <a:normAutofit fontScale="85000" lnSpcReduction="20000"/>
          </a:bodyPr>
          <a:lstStyle/>
          <a:p>
            <a:r>
              <a:rPr lang="lt-LT" dirty="0" smtClean="0"/>
              <a:t>Spaudos draudimo metais uoliai dirbo tėvynės labui: kūrė lietuviškas mokyklas, rūpinosi laikraščių leidyba, platino draudžiamą spaudą;</a:t>
            </a:r>
          </a:p>
          <a:p>
            <a:r>
              <a:rPr lang="lt-LT" dirty="0" smtClean="0"/>
              <a:t>Atviras, labai paprastas, laisvas žmogus, aktyvus visuomenininkas, tikras patriotas, visada pasirengęs ginti lietuvybę, asmens ir tautos laisvę;</a:t>
            </a:r>
          </a:p>
          <a:p>
            <a:r>
              <a:rPr lang="lt-LT" dirty="0" smtClean="0"/>
              <a:t>Nevengė savo tautiečių pakritikuoti, atskleisti ydas;</a:t>
            </a:r>
          </a:p>
          <a:p>
            <a:r>
              <a:rPr lang="lt-LT" u="sng" dirty="0" smtClean="0"/>
              <a:t>Lietuvių etninis savitumas – pagrindinė kūrybos tema</a:t>
            </a:r>
            <a:r>
              <a:rPr lang="lt-LT" dirty="0" smtClean="0"/>
              <a:t>;</a:t>
            </a:r>
          </a:p>
          <a:p>
            <a:r>
              <a:rPr lang="lt-LT" b="1" dirty="0" smtClean="0"/>
              <a:t>Tautinio charakterio </a:t>
            </a:r>
            <a:r>
              <a:rPr lang="lt-LT" b="1" dirty="0" err="1" smtClean="0"/>
              <a:t>vaizduotojas</a:t>
            </a:r>
            <a:r>
              <a:rPr lang="lt-LT" b="1" dirty="0" smtClean="0"/>
              <a:t> </a:t>
            </a:r>
            <a:r>
              <a:rPr lang="lt-LT" dirty="0" smtClean="0"/>
              <a:t>(</a:t>
            </a:r>
            <a:r>
              <a:rPr lang="lt-LT" b="1" dirty="0" smtClean="0"/>
              <a:t>lietuvis – fiziškai stiprus, sveikas, tvirtas, ištvermingas; darbštus; melancholija ir liūdesys – būdinga savijauta</a:t>
            </a:r>
            <a:r>
              <a:rPr lang="lt-LT" dirty="0" smtClean="0"/>
              <a:t>);</a:t>
            </a:r>
          </a:p>
          <a:p>
            <a:r>
              <a:rPr lang="lt-LT" dirty="0" smtClean="0"/>
              <a:t>Gimtojo kaimo moraliniai pamatai – būdo švelnumas, širdies gerumas – didžioji lietuvių dvasios ir kultūros stiprybė.</a:t>
            </a:r>
          </a:p>
          <a:p>
            <a:endParaRPr lang="lt-LT" dirty="0" smtClean="0"/>
          </a:p>
          <a:p>
            <a:pPr marL="68580" indent="0">
              <a:buNone/>
            </a:pPr>
            <a:endParaRPr lang="lt-LT" sz="2600" dirty="0" smtClean="0"/>
          </a:p>
          <a:p>
            <a:endParaRPr lang="lt-LT" i="1" dirty="0" smtClean="0"/>
          </a:p>
          <a:p>
            <a:endParaRPr lang="lt-LT" sz="1900" i="1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23988257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15616" y="980728"/>
            <a:ext cx="7024744" cy="648072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Apysaka DĖDĖS IR DĖDIENĖS</a:t>
            </a:r>
            <a:endParaRPr lang="lt-LT" sz="22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700808"/>
            <a:ext cx="6777317" cy="4131821"/>
          </a:xfrm>
        </p:spPr>
        <p:txBody>
          <a:bodyPr>
            <a:normAutofit fontScale="92500" lnSpcReduction="10000"/>
          </a:bodyPr>
          <a:lstStyle/>
          <a:p>
            <a:r>
              <a:rPr lang="lt-LT" dirty="0" smtClean="0"/>
              <a:t>Pasakojimas apie </a:t>
            </a:r>
            <a:r>
              <a:rPr lang="lt-LT" dirty="0" err="1" smtClean="0"/>
              <a:t>Severjos</a:t>
            </a:r>
            <a:r>
              <a:rPr lang="lt-LT" dirty="0" smtClean="0"/>
              <a:t>, Mykolo ir Rapolo </a:t>
            </a:r>
            <a:r>
              <a:rPr lang="lt-LT" dirty="0" err="1" smtClean="0"/>
              <a:t>Geišės</a:t>
            </a:r>
            <a:r>
              <a:rPr lang="lt-LT" dirty="0" smtClean="0"/>
              <a:t> likimą, nulemtą socialinės tikrovės bei charakterio ypatybių;</a:t>
            </a:r>
          </a:p>
          <a:p>
            <a:r>
              <a:rPr lang="lt-LT" b="1" dirty="0" smtClean="0"/>
              <a:t>Mykoliukas</a:t>
            </a:r>
            <a:r>
              <a:rPr lang="lt-LT" dirty="0" smtClean="0"/>
              <a:t> – nuolankus, darbštus, tylus ir vienišas; nesugeba pasipriešinti likimui;</a:t>
            </a:r>
          </a:p>
          <a:p>
            <a:r>
              <a:rPr lang="lt-LT" b="1" dirty="0" err="1" smtClean="0"/>
              <a:t>Severja</a:t>
            </a:r>
            <a:r>
              <a:rPr lang="lt-LT" b="1" dirty="0" smtClean="0"/>
              <a:t> </a:t>
            </a:r>
            <a:r>
              <a:rPr lang="lt-LT" dirty="0" smtClean="0"/>
              <a:t>– gražiausia kaimo mergina, darbšti. Ji patiria daug skausmo, keičiasi, kūrinio pabaigoje susitaiko su likimu;</a:t>
            </a:r>
          </a:p>
          <a:p>
            <a:r>
              <a:rPr lang="lt-LT" b="1" dirty="0" smtClean="0"/>
              <a:t>Rapolas </a:t>
            </a:r>
            <a:r>
              <a:rPr lang="lt-LT" b="1" dirty="0" err="1" smtClean="0"/>
              <a:t>Geišė</a:t>
            </a:r>
            <a:r>
              <a:rPr lang="lt-LT" b="1" dirty="0" smtClean="0"/>
              <a:t> </a:t>
            </a:r>
            <a:r>
              <a:rPr lang="lt-LT" dirty="0" smtClean="0"/>
              <a:t>– stropus ir rūstus, bet širdy atlaidus; taip ir neišmokęs dirbti;</a:t>
            </a:r>
          </a:p>
          <a:p>
            <a:r>
              <a:rPr lang="lt-LT" dirty="0" smtClean="0"/>
              <a:t>Visi veikėjai artimi gamtai, meniškos sielos, nuolankiai susitaikantys su savo likimu.</a:t>
            </a:r>
          </a:p>
          <a:p>
            <a:endParaRPr lang="lt-LT" dirty="0" smtClean="0"/>
          </a:p>
          <a:p>
            <a:pPr marL="68580" indent="0">
              <a:buNone/>
            </a:pPr>
            <a:endParaRPr lang="lt-LT" sz="2600" dirty="0" smtClean="0"/>
          </a:p>
          <a:p>
            <a:endParaRPr lang="lt-LT" i="1" dirty="0" smtClean="0"/>
          </a:p>
          <a:p>
            <a:endParaRPr lang="lt-LT" sz="1900" i="1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953964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15616" y="980728"/>
            <a:ext cx="7024744" cy="720080"/>
          </a:xfrm>
        </p:spPr>
        <p:txBody>
          <a:bodyPr>
            <a:normAutofit/>
          </a:bodyPr>
          <a:lstStyle/>
          <a:p>
            <a:r>
              <a:rPr lang="lt-LT" dirty="0" smtClean="0"/>
              <a:t>VINCAS KRĖVĖ</a:t>
            </a:r>
            <a:endParaRPr lang="lt-LT" sz="22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772816"/>
            <a:ext cx="6777317" cy="4320480"/>
          </a:xfrm>
        </p:spPr>
        <p:txBody>
          <a:bodyPr>
            <a:normAutofit/>
          </a:bodyPr>
          <a:lstStyle/>
          <a:p>
            <a:r>
              <a:rPr lang="lt-LT" dirty="0" smtClean="0"/>
              <a:t>Išsilavinęs, veiklus; ambicingas, išdidus, maištingas, nuolat ieškantis ir užsispyręs;</a:t>
            </a:r>
          </a:p>
          <a:p>
            <a:r>
              <a:rPr lang="lt-LT" dirty="0" smtClean="0"/>
              <a:t>Mėgo skaityti, ypač domėjosi istorija, tautosaka, Rytų religijomis ir kultūra;</a:t>
            </a:r>
          </a:p>
          <a:p>
            <a:r>
              <a:rPr lang="lt-LT" dirty="0" smtClean="0"/>
              <a:t>Kaip būdinga Europos romantizmui, jam </a:t>
            </a:r>
            <a:r>
              <a:rPr lang="lt-LT" b="1" dirty="0" smtClean="0"/>
              <a:t>rūpi vienišas, nesuprastas, maištingas žmogus</a:t>
            </a:r>
            <a:r>
              <a:rPr lang="lt-LT" dirty="0" smtClean="0"/>
              <a:t>;</a:t>
            </a:r>
          </a:p>
          <a:p>
            <a:r>
              <a:rPr lang="lt-LT" dirty="0" smtClean="0"/>
              <a:t>Jam </a:t>
            </a:r>
            <a:r>
              <a:rPr lang="lt-LT" b="1" dirty="0" smtClean="0"/>
              <a:t>įdomūs netikėti veikėjų poelgiai, sudėtingas vidinis pasaulis, išskirtinumas</a:t>
            </a:r>
            <a:r>
              <a:rPr lang="lt-LT" dirty="0" smtClean="0"/>
              <a:t>.</a:t>
            </a:r>
          </a:p>
          <a:p>
            <a:endParaRPr lang="lt-LT" dirty="0" smtClean="0"/>
          </a:p>
          <a:p>
            <a:pPr marL="68580" indent="0">
              <a:buNone/>
            </a:pPr>
            <a:endParaRPr lang="lt-LT" sz="2600" dirty="0" smtClean="0"/>
          </a:p>
          <a:p>
            <a:endParaRPr lang="lt-LT" i="1" dirty="0" smtClean="0"/>
          </a:p>
          <a:p>
            <a:endParaRPr lang="lt-LT" sz="1900" i="1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16215162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15616" y="980728"/>
            <a:ext cx="7024744" cy="720080"/>
          </a:xfrm>
        </p:spPr>
        <p:txBody>
          <a:bodyPr>
            <a:normAutofit/>
          </a:bodyPr>
          <a:lstStyle/>
          <a:p>
            <a:r>
              <a:rPr lang="lt-LT" dirty="0" smtClean="0"/>
              <a:t>Drama SKIRGAILA</a:t>
            </a:r>
            <a:endParaRPr lang="lt-LT" sz="22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772816"/>
            <a:ext cx="6777317" cy="4059813"/>
          </a:xfrm>
        </p:spPr>
        <p:txBody>
          <a:bodyPr>
            <a:normAutofit fontScale="85000" lnSpcReduction="20000"/>
          </a:bodyPr>
          <a:lstStyle/>
          <a:p>
            <a:r>
              <a:rPr lang="lt-LT" b="1" dirty="0" smtClean="0"/>
              <a:t>Pirmoji klasikinė lietuvių tragedija</a:t>
            </a:r>
            <a:r>
              <a:rPr lang="lt-LT" dirty="0" smtClean="0"/>
              <a:t>;</a:t>
            </a:r>
          </a:p>
          <a:p>
            <a:r>
              <a:rPr lang="lt-LT" dirty="0" smtClean="0"/>
              <a:t>Vaizduojama XIV </a:t>
            </a:r>
            <a:r>
              <a:rPr lang="lt-LT" dirty="0" err="1" smtClean="0"/>
              <a:t>a</a:t>
            </a:r>
            <a:r>
              <a:rPr lang="lt-LT" dirty="0" smtClean="0"/>
              <a:t>. LT, Skirgailos – </a:t>
            </a:r>
            <a:r>
              <a:rPr lang="lt-LT" b="1" dirty="0" smtClean="0"/>
              <a:t>valdovo</a:t>
            </a:r>
            <a:r>
              <a:rPr lang="lt-LT" dirty="0" smtClean="0"/>
              <a:t>, atsidūrusio tarp dviejų kultūrų (pagonybės ir krikščionybės), </a:t>
            </a:r>
            <a:r>
              <a:rPr lang="lt-LT" b="1" dirty="0" smtClean="0"/>
              <a:t>ir žmogaus - tragedija</a:t>
            </a:r>
            <a:r>
              <a:rPr lang="lt-LT" dirty="0" smtClean="0"/>
              <a:t>;</a:t>
            </a:r>
          </a:p>
          <a:p>
            <a:r>
              <a:rPr lang="lt-LT" b="1" dirty="0" smtClean="0"/>
              <a:t>Skirgaila</a:t>
            </a:r>
            <a:r>
              <a:rPr lang="lt-LT" dirty="0" smtClean="0"/>
              <a:t> – kenčiantis, nelaimingas, vienišas, mylintis LT, žiaurus;</a:t>
            </a:r>
          </a:p>
          <a:p>
            <a:r>
              <a:rPr lang="lt-LT" dirty="0" smtClean="0"/>
              <a:t>Kunigaikštytė </a:t>
            </a:r>
            <a:r>
              <a:rPr lang="lt-LT" b="1" dirty="0" smtClean="0"/>
              <a:t>Ona Duonutė </a:t>
            </a:r>
            <a:r>
              <a:rPr lang="lt-LT" dirty="0" smtClean="0"/>
              <a:t>– išdidi, pamaldi, kenčianti, mylinti, nelaiminga;</a:t>
            </a:r>
          </a:p>
          <a:p>
            <a:r>
              <a:rPr lang="lt-LT" b="1" dirty="0" err="1" smtClean="0"/>
              <a:t>Keleris</a:t>
            </a:r>
            <a:r>
              <a:rPr lang="lt-LT" dirty="0" smtClean="0"/>
              <a:t> – narsus, garbingas;</a:t>
            </a:r>
          </a:p>
          <a:p>
            <a:r>
              <a:rPr lang="lt-LT" dirty="0" smtClean="0"/>
              <a:t>Vaidila </a:t>
            </a:r>
            <a:r>
              <a:rPr lang="lt-LT" b="1" dirty="0" err="1" smtClean="0"/>
              <a:t>Stardas</a:t>
            </a:r>
            <a:r>
              <a:rPr lang="lt-LT" dirty="0" smtClean="0"/>
              <a:t> – ištikimas seniesiems dievams, drąsus ir garbingas; krivis </a:t>
            </a:r>
            <a:r>
              <a:rPr lang="lt-LT" b="1" dirty="0" smtClean="0"/>
              <a:t>Skurdulis</a:t>
            </a:r>
            <a:r>
              <a:rPr lang="lt-LT" dirty="0" smtClean="0"/>
              <a:t> – išmintingas;</a:t>
            </a:r>
          </a:p>
          <a:p>
            <a:r>
              <a:rPr lang="lt-LT" dirty="0" smtClean="0"/>
              <a:t>Nusižengęs žmoniškumui lieka vienišas ir nelaimingas; atsakomybė už LT, už tautos likimą reikalauja asmeninės laimės aukos.</a:t>
            </a:r>
          </a:p>
          <a:p>
            <a:endParaRPr lang="lt-LT" dirty="0" smtClean="0"/>
          </a:p>
          <a:p>
            <a:pPr marL="68580" indent="0">
              <a:buNone/>
            </a:pPr>
            <a:endParaRPr lang="lt-LT" sz="2600" dirty="0" smtClean="0"/>
          </a:p>
          <a:p>
            <a:endParaRPr lang="lt-LT" i="1" dirty="0" smtClean="0"/>
          </a:p>
          <a:p>
            <a:endParaRPr lang="lt-LT" sz="1900" i="1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24330683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15616" y="980728"/>
            <a:ext cx="7024744" cy="1033184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XX </a:t>
            </a:r>
            <a:r>
              <a:rPr lang="lt-LT" dirty="0" err="1" smtClean="0"/>
              <a:t>a</a:t>
            </a:r>
            <a:r>
              <a:rPr lang="lt-LT" dirty="0" smtClean="0"/>
              <a:t>. vidurio </a:t>
            </a:r>
            <a:br>
              <a:rPr lang="lt-LT" dirty="0" smtClean="0"/>
            </a:br>
            <a:r>
              <a:rPr lang="lt-LT" dirty="0" smtClean="0"/>
              <a:t>MODERNIOJI LITERATŪRA</a:t>
            </a:r>
            <a:endParaRPr lang="lt-LT" sz="22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2060848"/>
            <a:ext cx="6777317" cy="3771781"/>
          </a:xfrm>
        </p:spPr>
        <p:txBody>
          <a:bodyPr>
            <a:normAutofit/>
          </a:bodyPr>
          <a:lstStyle/>
          <a:p>
            <a:r>
              <a:rPr lang="lt-LT" b="1" dirty="0" smtClean="0"/>
              <a:t>VINCAS MYKOLAITIS-PUTINAS</a:t>
            </a:r>
          </a:p>
          <a:p>
            <a:pPr marL="68580" indent="0">
              <a:buNone/>
            </a:pPr>
            <a:r>
              <a:rPr lang="lt-LT" dirty="0"/>
              <a:t>	</a:t>
            </a:r>
            <a:r>
              <a:rPr lang="lt-LT" i="1" dirty="0" smtClean="0"/>
              <a:t>ALTORIŲ ŠEŠĖLY, TARP DVIEJŲ AUŠRŲ;</a:t>
            </a:r>
          </a:p>
          <a:p>
            <a:r>
              <a:rPr lang="lt-LT" b="1" dirty="0" smtClean="0"/>
              <a:t>JURGIS SAVICKIS</a:t>
            </a:r>
          </a:p>
          <a:p>
            <a:pPr marL="68580" indent="0">
              <a:buNone/>
            </a:pPr>
            <a:r>
              <a:rPr lang="lt-LT" dirty="0"/>
              <a:t>	</a:t>
            </a:r>
            <a:r>
              <a:rPr lang="lt-LT" i="1" dirty="0" smtClean="0"/>
              <a:t>AD ASTRA, VAGIS, FLEITA</a:t>
            </a:r>
            <a:r>
              <a:rPr lang="lt-LT" dirty="0" smtClean="0"/>
              <a:t>;</a:t>
            </a:r>
          </a:p>
          <a:p>
            <a:r>
              <a:rPr lang="lt-LT" b="1" dirty="0" smtClean="0"/>
              <a:t>JONAS AISTIS</a:t>
            </a:r>
          </a:p>
          <a:p>
            <a:pPr marL="68580" indent="0">
              <a:buNone/>
            </a:pPr>
            <a:r>
              <a:rPr lang="lt-LT" dirty="0"/>
              <a:t>	</a:t>
            </a:r>
            <a:r>
              <a:rPr lang="lt-LT" dirty="0" smtClean="0"/>
              <a:t>EILĖRAŠČIAI;</a:t>
            </a:r>
          </a:p>
          <a:p>
            <a:r>
              <a:rPr lang="lt-LT" b="1" dirty="0" smtClean="0"/>
              <a:t>HENRIKAS RADAUSKAS</a:t>
            </a:r>
          </a:p>
          <a:p>
            <a:pPr marL="68580" indent="0">
              <a:buNone/>
            </a:pPr>
            <a:r>
              <a:rPr lang="lt-LT" dirty="0"/>
              <a:t>	</a:t>
            </a:r>
            <a:r>
              <a:rPr lang="lt-LT" i="1" dirty="0" smtClean="0"/>
              <a:t>FONTANAS, STRĖLĖ DANGUJE</a:t>
            </a:r>
            <a:r>
              <a:rPr lang="lt-LT" dirty="0" smtClean="0"/>
              <a:t>.</a:t>
            </a:r>
          </a:p>
          <a:p>
            <a:endParaRPr lang="lt-LT" dirty="0" smtClean="0"/>
          </a:p>
          <a:p>
            <a:pPr marL="68580" indent="0">
              <a:buNone/>
            </a:pPr>
            <a:endParaRPr lang="lt-LT" sz="2600" dirty="0" smtClean="0"/>
          </a:p>
          <a:p>
            <a:endParaRPr lang="lt-LT" i="1" dirty="0" smtClean="0"/>
          </a:p>
          <a:p>
            <a:endParaRPr lang="lt-LT" sz="1900" i="1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28888474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15616" y="980728"/>
            <a:ext cx="7024744" cy="648072"/>
          </a:xfrm>
        </p:spPr>
        <p:txBody>
          <a:bodyPr>
            <a:normAutofit fontScale="90000"/>
          </a:bodyPr>
          <a:lstStyle/>
          <a:p>
            <a:r>
              <a:rPr lang="lt-LT" dirty="0"/>
              <a:t>VINCAS MYKOLAITIS-PUTINAS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700808"/>
            <a:ext cx="6777317" cy="4131821"/>
          </a:xfrm>
        </p:spPr>
        <p:txBody>
          <a:bodyPr>
            <a:normAutofit lnSpcReduction="10000"/>
          </a:bodyPr>
          <a:lstStyle/>
          <a:p>
            <a:r>
              <a:rPr lang="lt-LT" dirty="0" smtClean="0"/>
              <a:t>Baigdamas seminariją, dėl pašaukimo suabejojo, bet buvo įšventintas. Po </a:t>
            </a:r>
            <a:r>
              <a:rPr lang="en-US" dirty="0" smtClean="0"/>
              <a:t>20</a:t>
            </a:r>
            <a:r>
              <a:rPr lang="lt-LT" dirty="0" smtClean="0"/>
              <a:t>-</a:t>
            </a:r>
            <a:r>
              <a:rPr lang="lt-LT" dirty="0" err="1" smtClean="0"/>
              <a:t>ies</a:t>
            </a:r>
            <a:r>
              <a:rPr lang="lt-LT" dirty="0" smtClean="0"/>
              <a:t> metų atsisakė kunigystės;</a:t>
            </a:r>
          </a:p>
          <a:p>
            <a:r>
              <a:rPr lang="lt-LT" dirty="0" smtClean="0"/>
              <a:t>Lyrikos savitumą lemia filosofinė pasaulėjauta, siekiamas realaus pasaulio vaizdams suteikti gilesnę prasmę, jais atskleisti dramatišką asmenybės jauseną;</a:t>
            </a:r>
          </a:p>
          <a:p>
            <a:r>
              <a:rPr lang="lt-LT" dirty="0" smtClean="0"/>
              <a:t>Vienas ryškiausių </a:t>
            </a:r>
            <a:r>
              <a:rPr lang="lt-LT" dirty="0" err="1" smtClean="0"/>
              <a:t>pomaironinės</a:t>
            </a:r>
            <a:r>
              <a:rPr lang="lt-LT" dirty="0" smtClean="0"/>
              <a:t> kartos poetų, </a:t>
            </a:r>
            <a:r>
              <a:rPr lang="lt-LT" b="1" dirty="0" smtClean="0"/>
              <a:t>psichologinio romano meistras, suformulavęs moderniosios lietuvių literatūros teorinius pagrindus</a:t>
            </a:r>
            <a:r>
              <a:rPr lang="lt-LT" dirty="0" smtClean="0"/>
              <a:t>.</a:t>
            </a:r>
          </a:p>
          <a:p>
            <a:endParaRPr lang="lt-LT" dirty="0" smtClean="0"/>
          </a:p>
          <a:p>
            <a:pPr marL="68580" indent="0">
              <a:buNone/>
            </a:pPr>
            <a:endParaRPr lang="lt-LT" sz="2600" dirty="0" smtClean="0"/>
          </a:p>
          <a:p>
            <a:endParaRPr lang="lt-LT" i="1" dirty="0" smtClean="0"/>
          </a:p>
          <a:p>
            <a:endParaRPr lang="lt-LT" sz="1900" i="1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30191580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15616" y="980728"/>
            <a:ext cx="7024744" cy="648072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Poezija: TARP DVIEJŲ AUŠRŲ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772816"/>
            <a:ext cx="6777317" cy="4059813"/>
          </a:xfrm>
        </p:spPr>
        <p:txBody>
          <a:bodyPr>
            <a:normAutofit/>
          </a:bodyPr>
          <a:lstStyle/>
          <a:p>
            <a:r>
              <a:rPr lang="lt-LT" dirty="0" smtClean="0"/>
              <a:t>Tik naktį atsiveria </a:t>
            </a:r>
            <a:r>
              <a:rPr lang="lt-LT" i="1" dirty="0" smtClean="0"/>
              <a:t>pasaulis kaip pasaka</a:t>
            </a:r>
            <a:r>
              <a:rPr lang="lt-LT" dirty="0" smtClean="0"/>
              <a:t>;</a:t>
            </a:r>
          </a:p>
          <a:p>
            <a:r>
              <a:rPr lang="lt-LT" dirty="0" smtClean="0"/>
              <a:t>Dramatiškas šviesos ir tamsos, dangaus ir žemės kontrastas;</a:t>
            </a:r>
          </a:p>
          <a:p>
            <a:r>
              <a:rPr lang="lt-LT" dirty="0" smtClean="0"/>
              <a:t>Tikrovės ir idealo priešprieša;</a:t>
            </a:r>
          </a:p>
          <a:p>
            <a:r>
              <a:rPr lang="lt-LT" dirty="0" smtClean="0"/>
              <a:t>Fantastiški regėjimai tirpdo realybės kontūrus, naikina ribą tarp išorinio ir vidinio pasaulio;</a:t>
            </a:r>
          </a:p>
          <a:p>
            <a:r>
              <a:rPr lang="lt-LT" dirty="0" smtClean="0"/>
              <a:t>Lyrinis subjektas domisi ne kasdienybe, o būties paslaptimi, išsako norą pajusti visų reiškinių gelmę.</a:t>
            </a:r>
          </a:p>
          <a:p>
            <a:endParaRPr lang="lt-LT" dirty="0" smtClean="0"/>
          </a:p>
          <a:p>
            <a:pPr marL="68580" indent="0">
              <a:buNone/>
            </a:pPr>
            <a:endParaRPr lang="lt-LT" sz="2600" dirty="0" smtClean="0"/>
          </a:p>
          <a:p>
            <a:endParaRPr lang="lt-LT" i="1" dirty="0" smtClean="0"/>
          </a:p>
          <a:p>
            <a:endParaRPr lang="lt-LT" sz="1900" i="1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417374824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15616" y="980728"/>
            <a:ext cx="7024744" cy="648072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ALTORIŲ ŠEŠĖLY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772816"/>
            <a:ext cx="6777317" cy="4059813"/>
          </a:xfrm>
        </p:spPr>
        <p:txBody>
          <a:bodyPr>
            <a:normAutofit fontScale="92500" lnSpcReduction="10000"/>
          </a:bodyPr>
          <a:lstStyle/>
          <a:p>
            <a:r>
              <a:rPr lang="lt-LT" dirty="0" smtClean="0"/>
              <a:t>Psichologinis-intelektinis romanas;</a:t>
            </a:r>
          </a:p>
          <a:p>
            <a:r>
              <a:rPr lang="lt-LT" b="1" dirty="0" smtClean="0"/>
              <a:t>Liudo Vasario išgyvenimai, analizuojamas dvasinis pasaulis</a:t>
            </a:r>
            <a:r>
              <a:rPr lang="lt-LT" dirty="0" smtClean="0"/>
              <a:t>;</a:t>
            </a:r>
          </a:p>
          <a:p>
            <a:r>
              <a:rPr lang="lt-LT" dirty="0" smtClean="0"/>
              <a:t>Konfliktas: kaip suderinti kunigo ir poeto pašaukimą. </a:t>
            </a:r>
            <a:r>
              <a:rPr lang="lt-LT" b="1" dirty="0" smtClean="0"/>
              <a:t>Esminis – pašaukimo klausimas</a:t>
            </a:r>
            <a:r>
              <a:rPr lang="lt-LT" dirty="0" smtClean="0"/>
              <a:t>;</a:t>
            </a:r>
          </a:p>
          <a:p>
            <a:r>
              <a:rPr lang="lt-LT" dirty="0" smtClean="0"/>
              <a:t>Klaidingai suvoktas pašaukimas asmenybę verčia susidvejinti. Siekis pažinti ugdo asmenybę;</a:t>
            </a:r>
          </a:p>
          <a:p>
            <a:r>
              <a:rPr lang="lt-LT" dirty="0" smtClean="0"/>
              <a:t>Liucija, baronienė, Auksė;</a:t>
            </a:r>
          </a:p>
          <a:p>
            <a:r>
              <a:rPr lang="lt-LT" dirty="0" smtClean="0"/>
              <a:t>L. V. – ieškantis, į laisvę besiveržiantis individas; gana uždaras, linkęs į savianalizę.</a:t>
            </a:r>
          </a:p>
          <a:p>
            <a:endParaRPr lang="lt-LT" dirty="0" smtClean="0"/>
          </a:p>
          <a:p>
            <a:pPr marL="68580" indent="0">
              <a:buNone/>
            </a:pPr>
            <a:endParaRPr lang="lt-LT" sz="2600" dirty="0" smtClean="0"/>
          </a:p>
          <a:p>
            <a:endParaRPr lang="lt-LT" i="1" dirty="0" smtClean="0"/>
          </a:p>
          <a:p>
            <a:endParaRPr lang="lt-LT" sz="1900" i="1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6884663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15616" y="980728"/>
            <a:ext cx="7024744" cy="720080"/>
          </a:xfrm>
        </p:spPr>
        <p:txBody>
          <a:bodyPr>
            <a:normAutofit/>
          </a:bodyPr>
          <a:lstStyle/>
          <a:p>
            <a:r>
              <a:rPr lang="lt-LT" dirty="0" smtClean="0"/>
              <a:t>JURGIS SAVICKIS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916832"/>
            <a:ext cx="6777317" cy="3915797"/>
          </a:xfrm>
        </p:spPr>
        <p:txBody>
          <a:bodyPr>
            <a:normAutofit fontScale="92500" lnSpcReduction="10000"/>
          </a:bodyPr>
          <a:lstStyle/>
          <a:p>
            <a:r>
              <a:rPr lang="lt-LT" dirty="0" smtClean="0"/>
              <a:t>Aristokratiška ir kosmopolitiška asmenybė; poliglotas, Vakarų kultūros žmogus;</a:t>
            </a:r>
          </a:p>
          <a:p>
            <a:r>
              <a:rPr lang="lt-LT" dirty="0" smtClean="0"/>
              <a:t>Domėjosi daile, teatru, Europos kultūra, kitų kraštų gyvenimu;</a:t>
            </a:r>
          </a:p>
          <a:p>
            <a:r>
              <a:rPr lang="lt-LT" b="1" dirty="0" smtClean="0"/>
              <a:t>Kūryboje atsispindi miestiečio gyvenimo patirtis, platus vakarietiškas akiratis</a:t>
            </a:r>
            <a:r>
              <a:rPr lang="lt-LT" dirty="0" smtClean="0"/>
              <a:t>;</a:t>
            </a:r>
          </a:p>
          <a:p>
            <a:r>
              <a:rPr lang="lt-LT" b="1" dirty="0" smtClean="0"/>
              <a:t>Moderniosios prozos kūrėjas, vienas iš lietuvių prozos </a:t>
            </a:r>
            <a:r>
              <a:rPr lang="lt-LT" b="1" dirty="0" err="1" smtClean="0"/>
              <a:t>naujintojų</a:t>
            </a:r>
            <a:r>
              <a:rPr lang="lt-LT" b="1" dirty="0" smtClean="0"/>
              <a:t> </a:t>
            </a:r>
            <a:r>
              <a:rPr lang="lt-LT" dirty="0" smtClean="0"/>
              <a:t>(kūryba </a:t>
            </a:r>
            <a:r>
              <a:rPr lang="lt-LT" dirty="0"/>
              <a:t>artimiausia ekspresionistams</a:t>
            </a:r>
            <a:r>
              <a:rPr lang="lt-LT" dirty="0" smtClean="0"/>
              <a:t>);</a:t>
            </a:r>
          </a:p>
          <a:p>
            <a:r>
              <a:rPr lang="lt-LT" dirty="0" smtClean="0"/>
              <a:t>Neįprastas novelių pasaulis, atotrūkis nuo tradicijų, ironija, fragmentiškumas.</a:t>
            </a:r>
          </a:p>
          <a:p>
            <a:endParaRPr lang="lt-LT" dirty="0" smtClean="0"/>
          </a:p>
          <a:p>
            <a:pPr marL="68580" indent="0">
              <a:buNone/>
            </a:pPr>
            <a:endParaRPr lang="lt-LT" sz="2600" dirty="0" smtClean="0"/>
          </a:p>
          <a:p>
            <a:endParaRPr lang="lt-LT" i="1" dirty="0" smtClean="0"/>
          </a:p>
          <a:p>
            <a:endParaRPr lang="lt-LT" sz="1900" i="1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156404058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15616" y="980728"/>
            <a:ext cx="7024744" cy="648072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AD ASTRA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628800"/>
            <a:ext cx="6777317" cy="4203829"/>
          </a:xfrm>
        </p:spPr>
        <p:txBody>
          <a:bodyPr>
            <a:normAutofit lnSpcReduction="10000"/>
          </a:bodyPr>
          <a:lstStyle/>
          <a:p>
            <a:r>
              <a:rPr lang="lt-LT" dirty="0" smtClean="0"/>
              <a:t>Ironiškai plėtojama žmogaus ir šuns ryšio tema;</a:t>
            </a:r>
          </a:p>
          <a:p>
            <a:r>
              <a:rPr lang="lt-LT" b="1" dirty="0" smtClean="0"/>
              <a:t>Pasakotojas – ironizuojantis vertintojas</a:t>
            </a:r>
            <a:r>
              <a:rPr lang="lt-LT" dirty="0" smtClean="0"/>
              <a:t>;</a:t>
            </a:r>
          </a:p>
          <a:p>
            <a:r>
              <a:rPr lang="lt-LT" dirty="0" smtClean="0"/>
              <a:t>Dalba – ribotas žmogus, jam svetimas dėkingumo jausmas, o vaikėzų pajuokos baimė stipresnė už žmogiškumą, moralę;</a:t>
            </a:r>
          </a:p>
          <a:p>
            <a:r>
              <a:rPr lang="lt-LT" dirty="0" smtClean="0"/>
              <a:t>Paiki įsivaizdavimai, noras staiga pakeisti gyvenimą yra nieko verti, jei žmogus nėra moraliai jautrus, atviras pats sau;</a:t>
            </a:r>
          </a:p>
          <a:p>
            <a:r>
              <a:rPr lang="lt-LT" dirty="0" smtClean="0"/>
              <a:t>Panašumas: J. Biliūno KLIUDŽIAU, J. Apučio ŠŪVIS PO MARAZYNO ĄŽUOLU.</a:t>
            </a:r>
          </a:p>
          <a:p>
            <a:endParaRPr lang="lt-LT" dirty="0" smtClean="0"/>
          </a:p>
          <a:p>
            <a:pPr marL="68580" indent="0">
              <a:buNone/>
            </a:pPr>
            <a:endParaRPr lang="lt-LT" sz="2600" dirty="0" smtClean="0"/>
          </a:p>
          <a:p>
            <a:endParaRPr lang="lt-LT" i="1" dirty="0" smtClean="0"/>
          </a:p>
          <a:p>
            <a:endParaRPr lang="lt-LT" sz="1900" i="1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289188633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15616" y="980728"/>
            <a:ext cx="7024744" cy="648072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VAGIS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772816"/>
            <a:ext cx="6777317" cy="4248472"/>
          </a:xfrm>
        </p:spPr>
        <p:txBody>
          <a:bodyPr>
            <a:normAutofit fontScale="92500" lnSpcReduction="20000"/>
          </a:bodyPr>
          <a:lstStyle/>
          <a:p>
            <a:r>
              <a:rPr lang="lt-LT" dirty="0" smtClean="0"/>
              <a:t>Vagystė kaip ją patiriančių žmonių moralinio išbandymo situacija. Kaimiečių žiaurumas; dviprasmiškas vaiko elgesys;</a:t>
            </a:r>
          </a:p>
          <a:p>
            <a:r>
              <a:rPr lang="lt-LT" dirty="0" smtClean="0"/>
              <a:t>Arkliavagis – vaiko vaizduotėje romantiškas, nekasdieniškos išvaizdos, primenantis Kristų;</a:t>
            </a:r>
          </a:p>
          <a:p>
            <a:r>
              <a:rPr lang="lt-LT" b="1" dirty="0" smtClean="0"/>
              <a:t>Vaikas – tarpininkas tarp dviejų priešiškų pasaulių</a:t>
            </a:r>
            <a:r>
              <a:rPr lang="lt-LT" dirty="0" smtClean="0"/>
              <a:t> (plėšikai-kaimo žmonės);</a:t>
            </a:r>
          </a:p>
          <a:p>
            <a:r>
              <a:rPr lang="lt-LT" b="1" dirty="0" smtClean="0"/>
              <a:t>Žmogus gali būti visoks – ir geras, ir blogas </a:t>
            </a:r>
            <a:r>
              <a:rPr lang="lt-LT" dirty="0" smtClean="0"/>
              <a:t>(vagis – žmogus, tad žiaurumas jo atžvilgiu verčia mąstyti apie tariamų teisiųjų moralę);</a:t>
            </a:r>
          </a:p>
          <a:p>
            <a:r>
              <a:rPr lang="lt-LT" dirty="0" smtClean="0"/>
              <a:t>Tekste vengiama vienaprasmio vertinimo, vaizduojami netikėti poelgiai; daug dėmesio skiriama spalvoms (tai primena ekspresionistų paveikslus) – tai būdinga J. Savickio kūrybai.</a:t>
            </a:r>
          </a:p>
          <a:p>
            <a:endParaRPr lang="lt-LT" dirty="0" smtClean="0"/>
          </a:p>
          <a:p>
            <a:pPr marL="68580" indent="0">
              <a:buNone/>
            </a:pPr>
            <a:endParaRPr lang="lt-LT" sz="2600" dirty="0" smtClean="0"/>
          </a:p>
          <a:p>
            <a:endParaRPr lang="lt-LT" i="1" dirty="0" smtClean="0"/>
          </a:p>
          <a:p>
            <a:endParaRPr lang="lt-LT" sz="1900" i="1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388743365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15616" y="980728"/>
            <a:ext cx="7024744" cy="504056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JONAS AISTIS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556792"/>
            <a:ext cx="6777317" cy="4275837"/>
          </a:xfrm>
        </p:spPr>
        <p:txBody>
          <a:bodyPr>
            <a:normAutofit fontScale="92500" lnSpcReduction="10000"/>
          </a:bodyPr>
          <a:lstStyle/>
          <a:p>
            <a:r>
              <a:rPr lang="lt-LT" dirty="0" smtClean="0"/>
              <a:t>Vienas žymiausių lietuvių lyrikų, intymų lyrinį kalbėjimą derinęs su poetiniu </a:t>
            </a:r>
            <a:r>
              <a:rPr lang="lt-LT" dirty="0" err="1" smtClean="0"/>
              <a:t>programiškumu</a:t>
            </a:r>
            <a:r>
              <a:rPr lang="lt-LT" dirty="0" smtClean="0"/>
              <a:t>, reiškęs </a:t>
            </a:r>
            <a:r>
              <a:rPr lang="lt-LT" dirty="0" err="1" smtClean="0"/>
              <a:t>neoromantikų</a:t>
            </a:r>
            <a:r>
              <a:rPr lang="lt-LT" dirty="0" smtClean="0"/>
              <a:t> kartos idealus;</a:t>
            </a:r>
          </a:p>
          <a:p>
            <a:r>
              <a:rPr lang="lt-LT" dirty="0" smtClean="0"/>
              <a:t>Kuria </a:t>
            </a:r>
            <a:r>
              <a:rPr lang="lt-LT" b="1" dirty="0" smtClean="0"/>
              <a:t>lyrišką, elegišką eilėraštį</a:t>
            </a:r>
            <a:r>
              <a:rPr lang="lt-LT" dirty="0" smtClean="0"/>
              <a:t>, kuriame dominuoja lyrinio subjekto </a:t>
            </a:r>
            <a:r>
              <a:rPr lang="lt-LT" b="1" dirty="0" smtClean="0"/>
              <a:t>skausmas ir kančia</a:t>
            </a:r>
            <a:r>
              <a:rPr lang="lt-LT" dirty="0" smtClean="0"/>
              <a:t>;</a:t>
            </a:r>
          </a:p>
          <a:p>
            <a:r>
              <a:rPr lang="lt-LT" dirty="0" smtClean="0"/>
              <a:t>Ryški </a:t>
            </a:r>
            <a:r>
              <a:rPr lang="lt-LT" b="1" dirty="0" smtClean="0"/>
              <a:t>distancija, ironiškas požiūris į jausmus</a:t>
            </a:r>
            <a:r>
              <a:rPr lang="lt-LT" dirty="0" smtClean="0"/>
              <a:t>;</a:t>
            </a:r>
          </a:p>
          <a:p>
            <a:r>
              <a:rPr lang="lt-LT" dirty="0" smtClean="0"/>
              <a:t>Kraujo ir rašalo, gyvos širdies žaizdos ir negyvo žodžio priešpriešos;</a:t>
            </a:r>
          </a:p>
          <a:p>
            <a:r>
              <a:rPr lang="lt-LT" dirty="0" smtClean="0"/>
              <a:t>Meilė tėvynei nebėra abstrakti, nevengiama vaizduoti vargo, skurdo;</a:t>
            </a:r>
          </a:p>
          <a:p>
            <a:r>
              <a:rPr lang="lt-LT" dirty="0" smtClean="0"/>
              <a:t>Svarbus </a:t>
            </a:r>
            <a:r>
              <a:rPr lang="lt-LT" dirty="0" err="1" smtClean="0"/>
              <a:t>pasakiškumas</a:t>
            </a:r>
            <a:r>
              <a:rPr lang="lt-LT" dirty="0"/>
              <a:t> </a:t>
            </a:r>
            <a:r>
              <a:rPr lang="lt-LT" dirty="0" smtClean="0"/>
              <a:t>(poezija – pasaulis, paneigiantis tikrovės dėsnius).</a:t>
            </a:r>
          </a:p>
          <a:p>
            <a:endParaRPr lang="lt-LT" dirty="0" smtClean="0"/>
          </a:p>
          <a:p>
            <a:pPr marL="68580" indent="0">
              <a:buNone/>
            </a:pPr>
            <a:endParaRPr lang="lt-LT" sz="2600" dirty="0" smtClean="0"/>
          </a:p>
          <a:p>
            <a:endParaRPr lang="lt-LT" i="1" dirty="0" smtClean="0"/>
          </a:p>
          <a:p>
            <a:endParaRPr lang="lt-LT" sz="1900" i="1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38916364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15616" y="836712"/>
            <a:ext cx="7024744" cy="720080"/>
          </a:xfrm>
        </p:spPr>
        <p:txBody>
          <a:bodyPr>
            <a:normAutofit/>
          </a:bodyPr>
          <a:lstStyle/>
          <a:p>
            <a:r>
              <a:rPr lang="lt-LT" dirty="0" smtClean="0"/>
              <a:t>MAN TAVE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608" y="1700808"/>
            <a:ext cx="6777317" cy="4131821"/>
          </a:xfrm>
        </p:spPr>
        <p:txBody>
          <a:bodyPr>
            <a:normAutofit fontScale="85000" lnSpcReduction="20000"/>
          </a:bodyPr>
          <a:lstStyle/>
          <a:p>
            <a:r>
              <a:rPr lang="lt-LT" dirty="0" smtClean="0"/>
              <a:t>Meilė, žmogaus ir gamtos paralelė;</a:t>
            </a:r>
          </a:p>
          <a:p>
            <a:r>
              <a:rPr lang="lt-LT" dirty="0" smtClean="0"/>
              <a:t>Klasikinis jausmų išsakymas paslėptas po ironijos kauke, taip skausmas dėl neišsipildžiusių lūkesčių prislopinamas, nėra viską persmelkiančio liūdesio;</a:t>
            </a:r>
          </a:p>
          <a:p>
            <a:r>
              <a:rPr lang="lt-LT" sz="1900" i="1" dirty="0"/>
              <a:t>KAIP pavasaris </a:t>
            </a:r>
            <a:r>
              <a:rPr lang="lt-LT" sz="1900" i="1" dirty="0" err="1"/>
              <a:t>atkiunta</a:t>
            </a:r>
            <a:r>
              <a:rPr lang="lt-LT" sz="1900" i="1" dirty="0"/>
              <a:t>, </a:t>
            </a:r>
            <a:br>
              <a:rPr lang="lt-LT" sz="1900" i="1" dirty="0"/>
            </a:br>
            <a:r>
              <a:rPr lang="lt-LT" sz="1900" i="1" dirty="0" err="1"/>
              <a:t>Ašen</a:t>
            </a:r>
            <a:r>
              <a:rPr lang="lt-LT" sz="1900" i="1" dirty="0"/>
              <a:t> </a:t>
            </a:r>
            <a:r>
              <a:rPr lang="lt-LT" sz="1900" i="1" dirty="0" err="1"/>
              <a:t>atkiutau</a:t>
            </a:r>
            <a:r>
              <a:rPr lang="lt-LT" sz="1900" i="1" dirty="0"/>
              <a:t>.</a:t>
            </a:r>
            <a:br>
              <a:rPr lang="lt-LT" sz="1900" i="1" dirty="0"/>
            </a:br>
            <a:r>
              <a:rPr lang="lt-LT" sz="1900" i="1" dirty="0"/>
              <a:t>Man tave čia Dievas siuntė, </a:t>
            </a:r>
            <a:br>
              <a:rPr lang="lt-LT" sz="1900" i="1" dirty="0"/>
            </a:br>
            <a:r>
              <a:rPr lang="lt-LT" sz="1900" i="1" dirty="0"/>
              <a:t>Tik mane ne tau!</a:t>
            </a:r>
            <a:br>
              <a:rPr lang="lt-LT" sz="1900" i="1" dirty="0"/>
            </a:br>
            <a:r>
              <a:rPr lang="lt-LT" sz="1900" i="1" dirty="0"/>
              <a:t/>
            </a:r>
            <a:br>
              <a:rPr lang="lt-LT" sz="1900" i="1" dirty="0"/>
            </a:br>
            <a:r>
              <a:rPr lang="lt-LT" sz="1900" i="1" dirty="0" err="1"/>
              <a:t>Anta</a:t>
            </a:r>
            <a:r>
              <a:rPr lang="lt-LT" sz="1900" i="1" dirty="0"/>
              <a:t> kalno juodą </a:t>
            </a:r>
            <a:r>
              <a:rPr lang="lt-LT" sz="1900" i="1" dirty="0" err="1"/>
              <a:t>skirpstą</a:t>
            </a:r>
            <a:r>
              <a:rPr lang="lt-LT" sz="1900" i="1" dirty="0"/>
              <a:t> </a:t>
            </a:r>
            <a:br>
              <a:rPr lang="lt-LT" sz="1900" i="1" dirty="0"/>
            </a:br>
            <a:r>
              <a:rPr lang="lt-LT" sz="1900" i="1" dirty="0"/>
              <a:t>Sprogstanti matau - </a:t>
            </a:r>
            <a:br>
              <a:rPr lang="lt-LT" sz="1900" i="1" dirty="0"/>
            </a:br>
            <a:r>
              <a:rPr lang="lt-LT" sz="1900" i="1" dirty="0"/>
              <a:t>Ar ne mums ten sniegas tirpsta </a:t>
            </a:r>
            <a:br>
              <a:rPr lang="lt-LT" sz="1900" i="1" dirty="0"/>
            </a:br>
            <a:r>
              <a:rPr lang="lt-LT" sz="1900" i="1" dirty="0"/>
              <a:t>Ar ne man ir tau?..</a:t>
            </a:r>
            <a:br>
              <a:rPr lang="lt-LT" sz="1900" i="1" dirty="0"/>
            </a:br>
            <a:r>
              <a:rPr lang="lt-LT" sz="1900" i="1" dirty="0"/>
              <a:t/>
            </a:r>
            <a:br>
              <a:rPr lang="lt-LT" sz="1900" i="1" dirty="0"/>
            </a:br>
            <a:r>
              <a:rPr lang="lt-LT" sz="1900" i="1" dirty="0"/>
              <a:t>Aš, tave širdy pajutęs, </a:t>
            </a:r>
            <a:br>
              <a:rPr lang="lt-LT" sz="1900" i="1" dirty="0"/>
            </a:br>
            <a:r>
              <a:rPr lang="lt-LT" sz="1900" i="1" dirty="0"/>
              <a:t>Dievą pajutau! </a:t>
            </a:r>
            <a:br>
              <a:rPr lang="lt-LT" sz="1900" i="1" dirty="0"/>
            </a:br>
            <a:r>
              <a:rPr lang="lt-LT" sz="1900" i="1" dirty="0"/>
              <a:t>O kad Dievas meilę būtų</a:t>
            </a:r>
            <a:br>
              <a:rPr lang="lt-LT" sz="1900" i="1" dirty="0"/>
            </a:br>
            <a:r>
              <a:rPr lang="lt-LT" sz="1900" i="1" dirty="0"/>
              <a:t>Siuntęs man ir tau!..</a:t>
            </a:r>
            <a:r>
              <a:rPr lang="lt-LT" sz="1900" i="1" dirty="0" smtClean="0"/>
              <a:t>.</a:t>
            </a:r>
          </a:p>
          <a:p>
            <a:endParaRPr lang="lt-LT" dirty="0" smtClean="0"/>
          </a:p>
          <a:p>
            <a:pPr marL="68580" indent="0">
              <a:buNone/>
            </a:pPr>
            <a:endParaRPr lang="lt-LT" sz="2600" dirty="0" smtClean="0"/>
          </a:p>
          <a:p>
            <a:endParaRPr lang="lt-LT" i="1" dirty="0" smtClean="0"/>
          </a:p>
          <a:p>
            <a:endParaRPr lang="lt-LT" sz="1900" i="1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33017613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87624" y="836712"/>
            <a:ext cx="7024744" cy="720080"/>
          </a:xfrm>
        </p:spPr>
        <p:txBody>
          <a:bodyPr>
            <a:normAutofit/>
          </a:bodyPr>
          <a:lstStyle/>
          <a:p>
            <a:r>
              <a:rPr lang="lt-LT" dirty="0" smtClean="0"/>
              <a:t>HENRIKAS RADAUSKAS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628800"/>
            <a:ext cx="6777317" cy="4203829"/>
          </a:xfrm>
        </p:spPr>
        <p:txBody>
          <a:bodyPr>
            <a:normAutofit fontScale="92500" lnSpcReduction="20000"/>
          </a:bodyPr>
          <a:lstStyle/>
          <a:p>
            <a:r>
              <a:rPr lang="lt-LT" dirty="0" smtClean="0"/>
              <a:t>Nepriklausomos LT lyrikas, augęs ir brendęs LT, kūrybos viršūnę pasiekęs išeivijoje;</a:t>
            </a:r>
          </a:p>
          <a:p>
            <a:r>
              <a:rPr lang="lt-LT" dirty="0" smtClean="0"/>
              <a:t>Poetas išgyveno du pasaulinius karus, traukimąsi iš LT, emigracijos metų sunkumus, bet poezijoje to beveik nesijunta; </a:t>
            </a:r>
          </a:p>
          <a:p>
            <a:r>
              <a:rPr lang="lt-LT" dirty="0" smtClean="0"/>
              <a:t>„</a:t>
            </a:r>
            <a:r>
              <a:rPr lang="lt-LT" i="1" dirty="0" smtClean="0"/>
              <a:t>Galinga grožio nostalgija, trapi, bet jokio kalibro sviedinių nesudraskoma, nenuslopinama poetinė muzika ir yra Radausko atkirtis supančiam smurtui ir tamsai</a:t>
            </a:r>
            <a:r>
              <a:rPr lang="lt-LT" dirty="0" smtClean="0"/>
              <a:t>“.</a:t>
            </a:r>
          </a:p>
          <a:p>
            <a:r>
              <a:rPr lang="lt-LT" b="1" dirty="0" smtClean="0"/>
              <a:t>PASAULIU NETIKIU, O PASAKA TIKIU...</a:t>
            </a:r>
          </a:p>
          <a:p>
            <a:r>
              <a:rPr lang="lt-LT" dirty="0" err="1" smtClean="0"/>
              <a:t>Teatriškumas</a:t>
            </a:r>
            <a:r>
              <a:rPr lang="lt-LT" dirty="0" smtClean="0"/>
              <a:t>, gamta ir kultūra, </a:t>
            </a:r>
            <a:r>
              <a:rPr lang="lt-LT" i="1" u="sng" dirty="0" smtClean="0"/>
              <a:t>poetinės transformacijos principas</a:t>
            </a:r>
            <a:r>
              <a:rPr lang="lt-LT" dirty="0" smtClean="0"/>
              <a:t>;</a:t>
            </a:r>
          </a:p>
          <a:p>
            <a:r>
              <a:rPr lang="lt-LT" dirty="0" smtClean="0"/>
              <a:t>Griežta klasikinė forma, vientisa kompozicija. </a:t>
            </a:r>
          </a:p>
          <a:p>
            <a:endParaRPr lang="lt-LT" dirty="0" smtClean="0"/>
          </a:p>
          <a:p>
            <a:endParaRPr lang="lt-LT" dirty="0" smtClean="0"/>
          </a:p>
          <a:p>
            <a:pPr marL="68580" indent="0">
              <a:buNone/>
            </a:pPr>
            <a:endParaRPr lang="lt-LT" sz="2600" dirty="0" smtClean="0"/>
          </a:p>
          <a:p>
            <a:endParaRPr lang="lt-LT" i="1" dirty="0" smtClean="0"/>
          </a:p>
          <a:p>
            <a:endParaRPr lang="lt-LT" sz="1900" i="1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392197355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87624" y="836712"/>
            <a:ext cx="7024744" cy="648072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STRĖLĖ DANGUJE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556792"/>
            <a:ext cx="6777317" cy="4275837"/>
          </a:xfrm>
        </p:spPr>
        <p:txBody>
          <a:bodyPr>
            <a:normAutofit fontScale="92500" lnSpcReduction="10000"/>
          </a:bodyPr>
          <a:lstStyle/>
          <a:p>
            <a:r>
              <a:rPr lang="lt-LT" dirty="0" smtClean="0"/>
              <a:t>Moderniojo žmogaus tapsmo etapai;</a:t>
            </a:r>
          </a:p>
          <a:p>
            <a:r>
              <a:rPr lang="lt-LT" dirty="0" smtClean="0"/>
              <a:t>Galingas dangus tuščias, žvaigždynai šalti, bet žmogus turi gyventi taip, lyg būtų ir vilties, ir prasmės; </a:t>
            </a:r>
          </a:p>
          <a:p>
            <a:r>
              <a:rPr lang="lt-LT" dirty="0" smtClean="0"/>
              <a:t>Strėlė danguje – į tikslą nukreipta jėga, tikslingas judėjimas, primenantis istorijos raidą; strėlės skrydis – simboliškas dvasios išsilaisvinimas; </a:t>
            </a:r>
          </a:p>
          <a:p>
            <a:r>
              <a:rPr lang="lt-LT" i="1" dirty="0" smtClean="0"/>
              <a:t>„AŠ </a:t>
            </a:r>
            <a:r>
              <a:rPr lang="lt-LT" i="1" dirty="0"/>
              <a:t>- kaip strėlė, kurią netekęs proto Kareivis priešo </a:t>
            </a:r>
            <a:r>
              <a:rPr lang="lt-LT" i="1" dirty="0" err="1"/>
              <a:t>apsuptoj</a:t>
            </a:r>
            <a:r>
              <a:rPr lang="lt-LT" i="1" dirty="0"/>
              <a:t> tvirtovėj </a:t>
            </a:r>
            <a:r>
              <a:rPr lang="lt-LT" i="1" dirty="0" smtClean="0"/>
              <a:t>/ Paleido </a:t>
            </a:r>
            <a:r>
              <a:rPr lang="lt-LT" i="1" dirty="0"/>
              <a:t>naktį į galingų </a:t>
            </a:r>
            <a:r>
              <a:rPr lang="lt-LT" i="1" dirty="0" smtClean="0"/>
              <a:t>dangų / </a:t>
            </a:r>
            <a:r>
              <a:rPr lang="lt-LT" i="1" dirty="0"/>
              <a:t>Prašyt pagalbos, bet, neradus Dievo, </a:t>
            </a:r>
            <a:r>
              <a:rPr lang="lt-LT" i="1" dirty="0" smtClean="0"/>
              <a:t>/ Strėlė </a:t>
            </a:r>
            <a:r>
              <a:rPr lang="lt-LT" i="1" dirty="0"/>
              <a:t>klajoja tarp šaltų žvaigždynų, </a:t>
            </a:r>
            <a:r>
              <a:rPr lang="lt-LT" i="1" dirty="0" smtClean="0"/>
              <a:t>/ Nedrįsdama sugrįžt“</a:t>
            </a:r>
            <a:r>
              <a:rPr lang="lt-LT" dirty="0" smtClean="0"/>
              <a:t>.</a:t>
            </a:r>
          </a:p>
          <a:p>
            <a:pPr marL="68580" indent="0">
              <a:buNone/>
            </a:pPr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pPr marL="68580" indent="0">
              <a:buNone/>
            </a:pPr>
            <a:endParaRPr lang="lt-LT" sz="2600" dirty="0" smtClean="0"/>
          </a:p>
          <a:p>
            <a:endParaRPr lang="lt-LT" i="1" dirty="0" smtClean="0"/>
          </a:p>
          <a:p>
            <a:endParaRPr lang="lt-LT" sz="1900" i="1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290240974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87624" y="836712"/>
            <a:ext cx="7024744" cy="1033184"/>
          </a:xfrm>
        </p:spPr>
        <p:txBody>
          <a:bodyPr>
            <a:normAutofit fontScale="90000"/>
          </a:bodyPr>
          <a:lstStyle/>
          <a:p>
            <a:r>
              <a:rPr lang="lt-LT" sz="2200" dirty="0" smtClean="0"/>
              <a:t>XX </a:t>
            </a:r>
            <a:r>
              <a:rPr lang="lt-LT" sz="2200" dirty="0" err="1" smtClean="0"/>
              <a:t>a</a:t>
            </a:r>
            <a:r>
              <a:rPr lang="lt-LT" sz="2200" dirty="0" smtClean="0"/>
              <a:t>. vidurio </a:t>
            </a:r>
            <a:r>
              <a:rPr lang="lt-LT" dirty="0" smtClean="0"/>
              <a:t>KATASTROFŲ LITERATŪRA </a:t>
            </a:r>
            <a:r>
              <a:rPr lang="lt-LT" sz="3100" dirty="0" smtClean="0"/>
              <a:t>(PROZA)</a:t>
            </a:r>
            <a:endParaRPr lang="lt-LT" sz="31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2060848"/>
            <a:ext cx="6777317" cy="3771781"/>
          </a:xfrm>
        </p:spPr>
        <p:txBody>
          <a:bodyPr>
            <a:normAutofit/>
          </a:bodyPr>
          <a:lstStyle/>
          <a:p>
            <a:r>
              <a:rPr lang="lt-LT" b="1" dirty="0" smtClean="0"/>
              <a:t>ANTANAS ŠKĖMA</a:t>
            </a:r>
          </a:p>
          <a:p>
            <a:pPr marL="68580" indent="0">
              <a:buNone/>
            </a:pPr>
            <a:r>
              <a:rPr lang="lt-LT" dirty="0"/>
              <a:t> </a:t>
            </a:r>
            <a:r>
              <a:rPr lang="lt-LT" dirty="0" smtClean="0"/>
              <a:t>	</a:t>
            </a:r>
            <a:r>
              <a:rPr lang="lt-LT" sz="2000" dirty="0" smtClean="0"/>
              <a:t>BALTA DROBULĖ; </a:t>
            </a:r>
          </a:p>
          <a:p>
            <a:pPr marL="68580" indent="0">
              <a:buNone/>
            </a:pPr>
            <a:r>
              <a:rPr lang="lt-LT" sz="2000" dirty="0" smtClean="0"/>
              <a:t>NUODĖGULIAI IR KIBIRKŠTYS, ŠVENTOJI INGA, ČELESTA;</a:t>
            </a:r>
          </a:p>
          <a:p>
            <a:r>
              <a:rPr lang="lt-LT" b="1" dirty="0" smtClean="0"/>
              <a:t>BALYS SRUOGA</a:t>
            </a:r>
          </a:p>
          <a:p>
            <a:pPr marL="68580" indent="0">
              <a:buNone/>
            </a:pPr>
            <a:r>
              <a:rPr lang="lt-LT" dirty="0"/>
              <a:t>	</a:t>
            </a:r>
            <a:r>
              <a:rPr lang="lt-LT" sz="2000" dirty="0" smtClean="0"/>
              <a:t>memuarinis romanas DIEVŲ MIŠKAS;</a:t>
            </a:r>
          </a:p>
          <a:p>
            <a:pPr marL="68580" indent="0">
              <a:buNone/>
            </a:pPr>
            <a:r>
              <a:rPr lang="lt-LT" sz="2000" dirty="0"/>
              <a:t>	</a:t>
            </a:r>
            <a:r>
              <a:rPr lang="lt-LT" sz="2000" dirty="0" smtClean="0"/>
              <a:t>	drama MILŽINO PAUNKSMĖ,</a:t>
            </a:r>
          </a:p>
          <a:p>
            <a:pPr marL="68580" indent="0">
              <a:buNone/>
            </a:pPr>
            <a:r>
              <a:rPr lang="lt-LT" sz="2000" dirty="0"/>
              <a:t>	</a:t>
            </a:r>
            <a:r>
              <a:rPr lang="lt-LT" sz="2000" dirty="0" err="1" smtClean="0"/>
              <a:t>eilėr</a:t>
            </a:r>
            <a:r>
              <a:rPr lang="lt-LT" sz="2000" dirty="0" smtClean="0"/>
              <a:t>. SAULĖ IR SMILTYS, DIEVŲ TAKAIS.</a:t>
            </a:r>
          </a:p>
          <a:p>
            <a:pPr marL="68580" indent="0">
              <a:buNone/>
            </a:pPr>
            <a:endParaRPr lang="lt-LT" sz="2000" dirty="0" smtClean="0"/>
          </a:p>
          <a:p>
            <a:endParaRPr lang="lt-LT" dirty="0" smtClean="0"/>
          </a:p>
          <a:p>
            <a:endParaRPr lang="lt-LT" dirty="0" smtClean="0"/>
          </a:p>
          <a:p>
            <a:pPr marL="68580" indent="0">
              <a:buNone/>
            </a:pPr>
            <a:endParaRPr lang="lt-LT" sz="2600" dirty="0" smtClean="0"/>
          </a:p>
          <a:p>
            <a:endParaRPr lang="lt-LT" i="1" dirty="0" smtClean="0"/>
          </a:p>
          <a:p>
            <a:endParaRPr lang="lt-LT" sz="1900" i="1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144452717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87624" y="836712"/>
            <a:ext cx="7024744" cy="792088"/>
          </a:xfrm>
        </p:spPr>
        <p:txBody>
          <a:bodyPr>
            <a:normAutofit/>
          </a:bodyPr>
          <a:lstStyle/>
          <a:p>
            <a:r>
              <a:rPr lang="lt-LT" dirty="0" smtClean="0"/>
              <a:t>ANTANAS ŠKĖMA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844824"/>
            <a:ext cx="6777317" cy="3987805"/>
          </a:xfrm>
        </p:spPr>
        <p:txBody>
          <a:bodyPr>
            <a:normAutofit fontScale="85000" lnSpcReduction="10000"/>
          </a:bodyPr>
          <a:lstStyle/>
          <a:p>
            <a:r>
              <a:rPr lang="lt-LT" dirty="0" smtClean="0"/>
              <a:t>Moderniosios prozos kūrėjas, dramaturgas, prozininkas; emigrantas; dirbo </a:t>
            </a:r>
            <a:r>
              <a:rPr lang="lt-LT" dirty="0" err="1" smtClean="0"/>
              <a:t>įv</a:t>
            </a:r>
            <a:r>
              <a:rPr lang="lt-LT" dirty="0" smtClean="0"/>
              <a:t>. </a:t>
            </a:r>
            <a:r>
              <a:rPr lang="lt-LT" dirty="0"/>
              <a:t>f</a:t>
            </a:r>
            <a:r>
              <a:rPr lang="lt-LT" dirty="0" smtClean="0"/>
              <a:t>izinius darbus, vaidino ir režisavo išeivijos teatro trupėse, bendradarbiavo kultūrinėje spaudoje</a:t>
            </a:r>
            <a:r>
              <a:rPr lang="lt-LT" sz="2000" dirty="0" smtClean="0"/>
              <a:t>;</a:t>
            </a:r>
          </a:p>
          <a:p>
            <a:r>
              <a:rPr lang="lt-LT" dirty="0" smtClean="0"/>
              <a:t>Kaip aktoriui ir režisieriui buvo būdingas polinkis provokuoti visuomenę, vaizduoti ciniką, bet iš tikro menininkas buvo jautrus ir pažeidžiamas; </a:t>
            </a:r>
          </a:p>
          <a:p>
            <a:r>
              <a:rPr lang="lt-LT" dirty="0" smtClean="0"/>
              <a:t>Jam rūpėjo įprasminti savo gyvenimą;</a:t>
            </a:r>
          </a:p>
          <a:p>
            <a:r>
              <a:rPr lang="lt-LT" b="1" dirty="0" smtClean="0"/>
              <a:t>Ironija</a:t>
            </a:r>
            <a:r>
              <a:rPr lang="lt-LT" dirty="0" smtClean="0"/>
              <a:t> (ne tik kritinio požiūrio išraiška, bet ir būdas atsilaikyti prieš neperprantamą lemtį), </a:t>
            </a:r>
            <a:r>
              <a:rPr lang="lt-LT" b="1" dirty="0" smtClean="0"/>
              <a:t>modernus pasakojimas</a:t>
            </a:r>
            <a:r>
              <a:rPr lang="lt-LT" dirty="0" smtClean="0"/>
              <a:t> (susipina praeitis ir dabartis, išorinė ir žmogaus vidinė tikrovė, sąmonės srauto technika), </a:t>
            </a:r>
            <a:r>
              <a:rPr lang="lt-LT" b="1" dirty="0" smtClean="0"/>
              <a:t>tikrumas</a:t>
            </a:r>
            <a:r>
              <a:rPr lang="lt-LT" dirty="0" smtClean="0"/>
              <a:t> (priešinosi iliuzijas kuriančiai literatūrai).</a:t>
            </a:r>
            <a:endParaRPr lang="lt-LT" sz="2000" dirty="0" smtClean="0"/>
          </a:p>
          <a:p>
            <a:pPr marL="68580" indent="0">
              <a:buNone/>
            </a:pPr>
            <a:endParaRPr lang="lt-LT" sz="2000" dirty="0" smtClean="0"/>
          </a:p>
          <a:p>
            <a:endParaRPr lang="lt-LT" dirty="0" smtClean="0"/>
          </a:p>
          <a:p>
            <a:endParaRPr lang="lt-LT" dirty="0" smtClean="0"/>
          </a:p>
          <a:p>
            <a:pPr marL="68580" indent="0">
              <a:buNone/>
            </a:pPr>
            <a:endParaRPr lang="lt-LT" sz="2600" dirty="0" smtClean="0"/>
          </a:p>
          <a:p>
            <a:endParaRPr lang="lt-LT" i="1" dirty="0" smtClean="0"/>
          </a:p>
          <a:p>
            <a:endParaRPr lang="lt-LT" sz="1900" i="1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374691176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87624" y="836712"/>
            <a:ext cx="7024744" cy="792088"/>
          </a:xfrm>
        </p:spPr>
        <p:txBody>
          <a:bodyPr>
            <a:normAutofit/>
          </a:bodyPr>
          <a:lstStyle/>
          <a:p>
            <a:r>
              <a:rPr lang="lt-LT" sz="2000" dirty="0" smtClean="0"/>
              <a:t>Romanas</a:t>
            </a:r>
            <a:r>
              <a:rPr lang="lt-LT" dirty="0" smtClean="0"/>
              <a:t> BALTA DROBULĖ (I)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772816"/>
            <a:ext cx="6777317" cy="4059813"/>
          </a:xfrm>
        </p:spPr>
        <p:txBody>
          <a:bodyPr>
            <a:normAutofit fontScale="92500" lnSpcReduction="20000"/>
          </a:bodyPr>
          <a:lstStyle/>
          <a:p>
            <a:r>
              <a:rPr lang="lt-LT" dirty="0" smtClean="0"/>
              <a:t>Psichologinis, filosofinis romanas</a:t>
            </a:r>
            <a:r>
              <a:rPr lang="lt-LT" sz="2000" dirty="0" smtClean="0"/>
              <a:t>;</a:t>
            </a:r>
          </a:p>
          <a:p>
            <a:r>
              <a:rPr lang="lt-LT" dirty="0" smtClean="0"/>
              <a:t>Apie kūrėją ir kūrybą, apie meilę, bene žymiausias XX </a:t>
            </a:r>
            <a:r>
              <a:rPr lang="lt-LT" dirty="0" err="1" smtClean="0"/>
              <a:t>a</a:t>
            </a:r>
            <a:r>
              <a:rPr lang="lt-LT" dirty="0" smtClean="0"/>
              <a:t>. lietuvių </a:t>
            </a:r>
            <a:r>
              <a:rPr lang="lt-LT" dirty="0" err="1" smtClean="0"/>
              <a:t>miestiškokios</a:t>
            </a:r>
            <a:r>
              <a:rPr lang="lt-LT" dirty="0" smtClean="0"/>
              <a:t> prozos kūrinys; </a:t>
            </a:r>
          </a:p>
          <a:p>
            <a:r>
              <a:rPr lang="lt-LT" b="1" dirty="0" smtClean="0"/>
              <a:t>XX </a:t>
            </a:r>
            <a:r>
              <a:rPr lang="lt-LT" b="1" dirty="0" err="1" smtClean="0"/>
              <a:t>a</a:t>
            </a:r>
            <a:r>
              <a:rPr lang="lt-LT" b="1" dirty="0" smtClean="0"/>
              <a:t>. vidurio europiečių istorinės patirties dokumentas, jų išgyventos dvasinės katastrofos apibendrinimas ir modernaus to meto žmogaus savijautos</a:t>
            </a:r>
            <a:r>
              <a:rPr lang="lt-LT" dirty="0" smtClean="0"/>
              <a:t> – vidinio suskilimo, vienatvės, vertybių ilgesio – atviras, skausmingas </a:t>
            </a:r>
            <a:r>
              <a:rPr lang="lt-LT" b="1" dirty="0" smtClean="0"/>
              <a:t>liudijimas</a:t>
            </a:r>
            <a:r>
              <a:rPr lang="lt-LT" dirty="0" smtClean="0"/>
              <a:t>;</a:t>
            </a:r>
          </a:p>
          <a:p>
            <a:r>
              <a:rPr lang="lt-LT" dirty="0" smtClean="0"/>
              <a:t>Kūryba – vienas iš būdų sukilti prieš pasaulio absurdą, kurio nesuvokiantis žmogus gyvena niekingą gyvenimą;</a:t>
            </a:r>
          </a:p>
          <a:p>
            <a:endParaRPr lang="lt-LT" sz="2000" dirty="0" smtClean="0"/>
          </a:p>
          <a:p>
            <a:pPr marL="68580" indent="0">
              <a:buNone/>
            </a:pPr>
            <a:endParaRPr lang="lt-LT" sz="2000" dirty="0" smtClean="0"/>
          </a:p>
          <a:p>
            <a:endParaRPr lang="lt-LT" dirty="0" smtClean="0"/>
          </a:p>
          <a:p>
            <a:endParaRPr lang="lt-LT" dirty="0" smtClean="0"/>
          </a:p>
          <a:p>
            <a:pPr marL="68580" indent="0">
              <a:buNone/>
            </a:pPr>
            <a:endParaRPr lang="lt-LT" sz="2600" dirty="0" smtClean="0"/>
          </a:p>
          <a:p>
            <a:endParaRPr lang="lt-LT" i="1" dirty="0" smtClean="0"/>
          </a:p>
          <a:p>
            <a:endParaRPr lang="lt-LT" sz="1900" i="1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30287875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87624" y="836712"/>
            <a:ext cx="7024744" cy="720080"/>
          </a:xfrm>
        </p:spPr>
        <p:txBody>
          <a:bodyPr>
            <a:normAutofit/>
          </a:bodyPr>
          <a:lstStyle/>
          <a:p>
            <a:r>
              <a:rPr lang="lt-LT" sz="2000" dirty="0" smtClean="0"/>
              <a:t>Romanas</a:t>
            </a:r>
            <a:r>
              <a:rPr lang="lt-LT" dirty="0" smtClean="0"/>
              <a:t> BALTA DROBULĖ (II)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700808"/>
            <a:ext cx="6777317" cy="4320480"/>
          </a:xfrm>
        </p:spPr>
        <p:txBody>
          <a:bodyPr>
            <a:normAutofit fontScale="92500" lnSpcReduction="20000"/>
          </a:bodyPr>
          <a:lstStyle/>
          <a:p>
            <a:r>
              <a:rPr lang="lt-LT" b="1" dirty="0" smtClean="0"/>
              <a:t>Antanas GARŠVA </a:t>
            </a:r>
            <a:r>
              <a:rPr lang="lt-LT" dirty="0" smtClean="0"/>
              <a:t>– </a:t>
            </a:r>
            <a:r>
              <a:rPr lang="lt-LT" dirty="0"/>
              <a:t>N</a:t>
            </a:r>
            <a:r>
              <a:rPr lang="lt-LT" dirty="0" smtClean="0"/>
              <a:t>iujorko viešbučio </a:t>
            </a:r>
            <a:r>
              <a:rPr lang="lt-LT" dirty="0" err="1" smtClean="0"/>
              <a:t>keltuvininkas</a:t>
            </a:r>
            <a:r>
              <a:rPr lang="lt-LT" dirty="0" smtClean="0"/>
              <a:t>, jautrus ir mąstantis menininkas. Visuomenei, trokštančiai vien pinigų, pasilinksminimų, jis jaučiasi nereikalingas, rutinai ir aplinkos gniuždymui priešinasi kūrybinėmis pastangomis; </a:t>
            </a:r>
          </a:p>
          <a:p>
            <a:r>
              <a:rPr lang="lt-LT" b="1" dirty="0" smtClean="0"/>
              <a:t>Skeveldrų </a:t>
            </a:r>
            <a:r>
              <a:rPr lang="lt-LT" b="1" dirty="0" err="1" smtClean="0"/>
              <a:t>dėliotojas</a:t>
            </a:r>
            <a:r>
              <a:rPr lang="lt-LT" b="1" dirty="0" smtClean="0"/>
              <a:t> </a:t>
            </a:r>
            <a:r>
              <a:rPr lang="lt-LT" dirty="0" smtClean="0"/>
              <a:t>– taip Garšva apibūdina save, savo beviltiškas pastangas susieti padrikus prisiminimus į visumą ir atgauti vidinę pusiausvyrą;</a:t>
            </a:r>
          </a:p>
          <a:p>
            <a:r>
              <a:rPr lang="lt-LT" b="1" dirty="0" smtClean="0"/>
              <a:t>Elena </a:t>
            </a:r>
            <a:r>
              <a:rPr lang="lt-LT" dirty="0" smtClean="0"/>
              <a:t>– buvusi gimnazijos mokytoja, dvasiškai artima;</a:t>
            </a:r>
          </a:p>
          <a:p>
            <a:r>
              <a:rPr lang="lt-LT" dirty="0" smtClean="0"/>
              <a:t>BALTA DROBULĖ – vienas žymiausių XX a. romanų.</a:t>
            </a:r>
          </a:p>
          <a:p>
            <a:endParaRPr lang="lt-LT" sz="2000" dirty="0" smtClean="0"/>
          </a:p>
          <a:p>
            <a:pPr marL="68580" indent="0">
              <a:buNone/>
            </a:pPr>
            <a:endParaRPr lang="lt-LT" sz="2000" dirty="0" smtClean="0"/>
          </a:p>
          <a:p>
            <a:endParaRPr lang="lt-LT" dirty="0" smtClean="0"/>
          </a:p>
          <a:p>
            <a:endParaRPr lang="lt-LT" dirty="0" smtClean="0"/>
          </a:p>
          <a:p>
            <a:pPr marL="68580" indent="0">
              <a:buNone/>
            </a:pPr>
            <a:endParaRPr lang="lt-LT" sz="2600" dirty="0" smtClean="0"/>
          </a:p>
          <a:p>
            <a:endParaRPr lang="lt-LT" i="1" dirty="0" smtClean="0"/>
          </a:p>
          <a:p>
            <a:endParaRPr lang="lt-LT" sz="1900" i="1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320347363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87624" y="836712"/>
            <a:ext cx="7024744" cy="720080"/>
          </a:xfrm>
        </p:spPr>
        <p:txBody>
          <a:bodyPr>
            <a:normAutofit/>
          </a:bodyPr>
          <a:lstStyle/>
          <a:p>
            <a:r>
              <a:rPr lang="lt-LT" dirty="0" smtClean="0"/>
              <a:t>BALYS SRUOGA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772816"/>
            <a:ext cx="6777317" cy="4059813"/>
          </a:xfrm>
        </p:spPr>
        <p:txBody>
          <a:bodyPr>
            <a:normAutofit fontScale="92500"/>
          </a:bodyPr>
          <a:lstStyle/>
          <a:p>
            <a:r>
              <a:rPr lang="lt-LT" dirty="0" smtClean="0"/>
              <a:t>Poetas, prozininkas, dramaturgas, teatrologas, literatūros ir tautosakos tyrinėtojas; talentinga, spalvinga asmenybė;</a:t>
            </a:r>
          </a:p>
          <a:p>
            <a:r>
              <a:rPr lang="en-US" dirty="0" smtClean="0"/>
              <a:t>1943 </a:t>
            </a:r>
            <a:r>
              <a:rPr lang="lt-LT" dirty="0" err="1" smtClean="0"/>
              <a:t>m</a:t>
            </a:r>
            <a:r>
              <a:rPr lang="lt-LT" dirty="0" smtClean="0"/>
              <a:t>. vokiečių okupacinės valdžios suimtas ir išvežtas į </a:t>
            </a:r>
            <a:r>
              <a:rPr lang="lt-LT" dirty="0" err="1" smtClean="0"/>
              <a:t>Štuthofo</a:t>
            </a:r>
            <a:r>
              <a:rPr lang="lt-LT" dirty="0" smtClean="0"/>
              <a:t> koncentracijos stovyklą; grįžo </a:t>
            </a:r>
            <a:r>
              <a:rPr lang="en-US" dirty="0" smtClean="0"/>
              <a:t>1945 m.</a:t>
            </a:r>
            <a:r>
              <a:rPr lang="lt-LT" dirty="0" smtClean="0"/>
              <a:t>;</a:t>
            </a:r>
          </a:p>
          <a:p>
            <a:r>
              <a:rPr lang="lt-LT" dirty="0" smtClean="0"/>
              <a:t>Nekentė melo, nemėgo diplomatijos, veidmainiškumo, padėkų;</a:t>
            </a:r>
          </a:p>
          <a:p>
            <a:r>
              <a:rPr lang="lt-LT" dirty="0" smtClean="0"/>
              <a:t>Moderniosios lietuvių poezijos ir istorinės poetinės dramos pradininkas;</a:t>
            </a:r>
          </a:p>
          <a:p>
            <a:r>
              <a:rPr lang="lt-LT" dirty="0" smtClean="0"/>
              <a:t>Atsiribojęs nuo išgyvenimų renkasi ironiją.</a:t>
            </a:r>
          </a:p>
          <a:p>
            <a:endParaRPr lang="lt-LT" sz="2000" dirty="0" smtClean="0"/>
          </a:p>
          <a:p>
            <a:pPr marL="68580" indent="0">
              <a:buNone/>
            </a:pPr>
            <a:endParaRPr lang="lt-LT" sz="2000" dirty="0" smtClean="0"/>
          </a:p>
          <a:p>
            <a:endParaRPr lang="lt-LT" dirty="0" smtClean="0"/>
          </a:p>
          <a:p>
            <a:endParaRPr lang="lt-LT" dirty="0" smtClean="0"/>
          </a:p>
          <a:p>
            <a:pPr marL="68580" indent="0">
              <a:buNone/>
            </a:pPr>
            <a:endParaRPr lang="lt-LT" sz="2600" dirty="0" smtClean="0"/>
          </a:p>
          <a:p>
            <a:endParaRPr lang="lt-LT" i="1" dirty="0" smtClean="0"/>
          </a:p>
          <a:p>
            <a:endParaRPr lang="lt-LT" sz="1900" i="1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384191172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87624" y="836712"/>
            <a:ext cx="7024744" cy="720080"/>
          </a:xfrm>
        </p:spPr>
        <p:txBody>
          <a:bodyPr>
            <a:normAutofit/>
          </a:bodyPr>
          <a:lstStyle/>
          <a:p>
            <a:r>
              <a:rPr lang="lt-LT" dirty="0" smtClean="0"/>
              <a:t>DIEVŲ MIŠKAS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628800"/>
            <a:ext cx="6777317" cy="4203829"/>
          </a:xfrm>
        </p:spPr>
        <p:txBody>
          <a:bodyPr>
            <a:normAutofit fontScale="92500" lnSpcReduction="20000"/>
          </a:bodyPr>
          <a:lstStyle/>
          <a:p>
            <a:r>
              <a:rPr lang="lt-LT" b="1" dirty="0" smtClean="0"/>
              <a:t>Ironiškai, sarkastiškai vaizduojama šiurpi lagerio kasdienybė</a:t>
            </a:r>
            <a:r>
              <a:rPr lang="lt-LT" dirty="0" smtClean="0"/>
              <a:t>, kalinių ir esesininkų santykiai. Kartu </a:t>
            </a:r>
            <a:r>
              <a:rPr lang="lt-LT" b="1" dirty="0" smtClean="0"/>
              <a:t>apmąstoma Europą ištikusi katastrofa, žmogaus </a:t>
            </a:r>
            <a:r>
              <a:rPr lang="lt-LT" b="1" dirty="0" err="1" smtClean="0"/>
              <a:t>dehumanizavimas</a:t>
            </a:r>
            <a:r>
              <a:rPr lang="lt-LT" dirty="0" smtClean="0"/>
              <a:t>;</a:t>
            </a:r>
          </a:p>
          <a:p>
            <a:r>
              <a:rPr lang="lt-LT" dirty="0" smtClean="0"/>
              <a:t>Juokas, ironija padeda ištverti nežmogiškas lagerio gyvenimo sąlygas, neprarasti žmogiškumo ir vilties gyventi;</a:t>
            </a:r>
          </a:p>
          <a:p>
            <a:r>
              <a:rPr lang="lt-LT" dirty="0" smtClean="0"/>
              <a:t>Turintis beribę valdžią žmogus degraduoja;</a:t>
            </a:r>
          </a:p>
          <a:p>
            <a:r>
              <a:rPr lang="lt-LT" dirty="0" smtClean="0"/>
              <a:t>Pasakotojas – kūrinio veikėjas, lagerio kalinys, nevengiantis pasišaipyti iš </a:t>
            </a:r>
            <a:r>
              <a:rPr lang="lt-LT" dirty="0" err="1" smtClean="0"/>
              <a:t>klipatiškos</a:t>
            </a:r>
            <a:r>
              <a:rPr lang="lt-LT" dirty="0" smtClean="0"/>
              <a:t> padėties, negalios ir inteligentiško nepraktiškumo;</a:t>
            </a:r>
          </a:p>
          <a:p>
            <a:r>
              <a:rPr lang="lt-LT" dirty="0" smtClean="0"/>
              <a:t>DIEVŲ MIŠKAS – viena originaliausių knygų apie hitlerinės Vokietijos koncentracijos lagerius.</a:t>
            </a:r>
          </a:p>
          <a:p>
            <a:endParaRPr lang="lt-LT" sz="2000" dirty="0" smtClean="0"/>
          </a:p>
          <a:p>
            <a:pPr marL="68580" indent="0">
              <a:buNone/>
            </a:pPr>
            <a:endParaRPr lang="lt-LT" sz="2000" dirty="0" smtClean="0"/>
          </a:p>
          <a:p>
            <a:endParaRPr lang="lt-LT" dirty="0" smtClean="0"/>
          </a:p>
          <a:p>
            <a:endParaRPr lang="lt-LT" dirty="0" smtClean="0"/>
          </a:p>
          <a:p>
            <a:pPr marL="68580" indent="0">
              <a:buNone/>
            </a:pPr>
            <a:endParaRPr lang="lt-LT" sz="2600" dirty="0" smtClean="0"/>
          </a:p>
          <a:p>
            <a:endParaRPr lang="lt-LT" i="1" dirty="0" smtClean="0"/>
          </a:p>
          <a:p>
            <a:endParaRPr lang="lt-LT" sz="1900" i="1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120330902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87624" y="836712"/>
            <a:ext cx="7024744" cy="1033184"/>
          </a:xfrm>
        </p:spPr>
        <p:txBody>
          <a:bodyPr>
            <a:normAutofit fontScale="90000"/>
          </a:bodyPr>
          <a:lstStyle/>
          <a:p>
            <a:r>
              <a:rPr lang="lt-LT" sz="2200" dirty="0" smtClean="0"/>
              <a:t>XX </a:t>
            </a:r>
            <a:r>
              <a:rPr lang="lt-LT" sz="2200" dirty="0" err="1" smtClean="0"/>
              <a:t>a</a:t>
            </a:r>
            <a:r>
              <a:rPr lang="lt-LT" sz="2200" dirty="0" smtClean="0"/>
              <a:t>. vidurio </a:t>
            </a:r>
            <a:r>
              <a:rPr lang="lt-LT" dirty="0" smtClean="0"/>
              <a:t>KATASTROFŲ LITERATŪRA </a:t>
            </a:r>
            <a:r>
              <a:rPr lang="lt-LT" sz="3100" dirty="0" smtClean="0"/>
              <a:t>(POEZIJA)</a:t>
            </a:r>
            <a:endParaRPr lang="lt-LT" sz="31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2060848"/>
            <a:ext cx="6777317" cy="3771781"/>
          </a:xfrm>
        </p:spPr>
        <p:txBody>
          <a:bodyPr>
            <a:normAutofit/>
          </a:bodyPr>
          <a:lstStyle/>
          <a:p>
            <a:r>
              <a:rPr lang="lt-LT" b="1" dirty="0" smtClean="0"/>
              <a:t>SALOMĖJA NĖRIS</a:t>
            </a:r>
          </a:p>
          <a:p>
            <a:pPr marL="68580" indent="0">
              <a:buNone/>
            </a:pPr>
            <a:r>
              <a:rPr lang="lt-LT" sz="2000" dirty="0" smtClean="0"/>
              <a:t>	ANKSTI RYTĄ, PĖDOS SMĖLY, DIEMEDŽIU ŽYDĖSIU, PRIE DIDELIO KELIO;</a:t>
            </a:r>
            <a:endParaRPr lang="lt-LT" sz="2000" dirty="0"/>
          </a:p>
          <a:p>
            <a:r>
              <a:rPr lang="lt-LT" b="1" dirty="0" smtClean="0"/>
              <a:t>BRONIUS KRIVICKAS</a:t>
            </a:r>
          </a:p>
          <a:p>
            <a:pPr marL="68580" indent="0">
              <a:buNone/>
            </a:pPr>
            <a:r>
              <a:rPr lang="lt-LT" dirty="0"/>
              <a:t>	</a:t>
            </a:r>
            <a:r>
              <a:rPr lang="lt-LT" sz="2000" dirty="0" smtClean="0"/>
              <a:t>ŽIAURUS DIEVAS;</a:t>
            </a:r>
          </a:p>
          <a:p>
            <a:r>
              <a:rPr lang="lt-LT" b="1" dirty="0" smtClean="0"/>
              <a:t>VYTAUTAS MAČERNIS</a:t>
            </a:r>
          </a:p>
          <a:p>
            <a:pPr marL="68580" indent="0">
              <a:buNone/>
            </a:pPr>
            <a:r>
              <a:rPr lang="lt-LT" dirty="0"/>
              <a:t>	</a:t>
            </a:r>
            <a:r>
              <a:rPr lang="lt-LT" dirty="0" smtClean="0"/>
              <a:t>SONETAI, VIZIJOS.</a:t>
            </a:r>
          </a:p>
          <a:p>
            <a:pPr marL="68580" indent="0">
              <a:buNone/>
            </a:pPr>
            <a:r>
              <a:rPr lang="lt-LT" dirty="0"/>
              <a:t>	</a:t>
            </a:r>
            <a:endParaRPr lang="lt-LT" sz="2000" dirty="0" smtClean="0"/>
          </a:p>
          <a:p>
            <a:pPr marL="68580" indent="0">
              <a:buNone/>
            </a:pPr>
            <a:endParaRPr lang="lt-LT" sz="2000" dirty="0" smtClean="0"/>
          </a:p>
          <a:p>
            <a:endParaRPr lang="lt-LT" dirty="0" smtClean="0"/>
          </a:p>
          <a:p>
            <a:endParaRPr lang="lt-LT" dirty="0" smtClean="0"/>
          </a:p>
          <a:p>
            <a:pPr marL="68580" indent="0">
              <a:buNone/>
            </a:pPr>
            <a:endParaRPr lang="lt-LT" sz="2600" dirty="0" smtClean="0"/>
          </a:p>
          <a:p>
            <a:endParaRPr lang="lt-LT" i="1" dirty="0" smtClean="0"/>
          </a:p>
          <a:p>
            <a:endParaRPr lang="lt-LT" sz="1900" i="1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89211718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87624" y="836712"/>
            <a:ext cx="7024744" cy="720080"/>
          </a:xfrm>
        </p:spPr>
        <p:txBody>
          <a:bodyPr>
            <a:normAutofit/>
          </a:bodyPr>
          <a:lstStyle/>
          <a:p>
            <a:r>
              <a:rPr lang="lt-LT" dirty="0" smtClean="0"/>
              <a:t>SALOMĖJA NĖRIS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700808"/>
            <a:ext cx="6777317" cy="4536504"/>
          </a:xfrm>
        </p:spPr>
        <p:txBody>
          <a:bodyPr>
            <a:normAutofit fontScale="92500" lnSpcReduction="10000"/>
          </a:bodyPr>
          <a:lstStyle/>
          <a:p>
            <a:r>
              <a:rPr lang="lt-LT" dirty="0" smtClean="0"/>
              <a:t>Poetė, </a:t>
            </a:r>
            <a:r>
              <a:rPr lang="lt-LT" dirty="0" err="1" smtClean="0"/>
              <a:t>neoromantikė</a:t>
            </a:r>
            <a:r>
              <a:rPr lang="lt-LT" dirty="0" smtClean="0"/>
              <a:t>;</a:t>
            </a:r>
          </a:p>
          <a:p>
            <a:r>
              <a:rPr lang="lt-LT" dirty="0" smtClean="0"/>
              <a:t>Prieštaringo charakterio asmenybė: jautri, romantiška, uždaro būdo, kartu ambicinga, išdidi, impulsyvi;</a:t>
            </a:r>
          </a:p>
          <a:p>
            <a:r>
              <a:rPr lang="lt-LT" dirty="0" smtClean="0"/>
              <a:t>Ne kartą jautėsi vieniša, dažnai keisdavo pažiūras (bendradarbiavo su </a:t>
            </a:r>
            <a:r>
              <a:rPr lang="lt-LT" dirty="0" err="1" smtClean="0"/>
              <a:t>trečiafrontininkais</a:t>
            </a:r>
            <a:r>
              <a:rPr lang="lt-LT" dirty="0" smtClean="0"/>
              <a:t>, dalyvavo </a:t>
            </a:r>
            <a:r>
              <a:rPr lang="en-US" dirty="0" smtClean="0"/>
              <a:t>1940 </a:t>
            </a:r>
            <a:r>
              <a:rPr lang="lt-LT" dirty="0" err="1" smtClean="0"/>
              <a:t>m</a:t>
            </a:r>
            <a:r>
              <a:rPr lang="lt-LT" dirty="0" smtClean="0"/>
              <a:t>. įvykiuose, SSRS aneksuojant LT), vėliau suvokė klydusi, jautėsi kalta. Sielvartas ir kaltė atsispindi rinktinėje PRIE DIDELIO KELIO;</a:t>
            </a:r>
          </a:p>
          <a:p>
            <a:r>
              <a:rPr lang="lt-LT" b="1" dirty="0" smtClean="0"/>
              <a:t>Tėvynė – vertybė, tik ten žmogus gali jaustis saugus; kaltės, atleidimo motyvai; intymi lyrika, poetės jausmai atsispindi eilutėse.</a:t>
            </a:r>
          </a:p>
          <a:p>
            <a:endParaRPr lang="lt-LT" sz="2000" dirty="0" smtClean="0"/>
          </a:p>
          <a:p>
            <a:pPr marL="68580" indent="0">
              <a:buNone/>
            </a:pPr>
            <a:endParaRPr lang="lt-LT" sz="2000" dirty="0" smtClean="0"/>
          </a:p>
          <a:p>
            <a:endParaRPr lang="lt-LT" dirty="0" smtClean="0"/>
          </a:p>
          <a:p>
            <a:endParaRPr lang="lt-LT" dirty="0" smtClean="0"/>
          </a:p>
          <a:p>
            <a:pPr marL="68580" indent="0">
              <a:buNone/>
            </a:pPr>
            <a:endParaRPr lang="lt-LT" sz="2600" dirty="0" smtClean="0"/>
          </a:p>
          <a:p>
            <a:endParaRPr lang="lt-LT" i="1" dirty="0" smtClean="0"/>
          </a:p>
          <a:p>
            <a:endParaRPr lang="lt-LT" sz="1900" i="1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121891415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S. NĖRIES poezija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844824"/>
            <a:ext cx="6777317" cy="3987805"/>
          </a:xfrm>
        </p:spPr>
        <p:txBody>
          <a:bodyPr>
            <a:normAutofit lnSpcReduction="10000"/>
          </a:bodyPr>
          <a:lstStyle/>
          <a:p>
            <a:r>
              <a:rPr lang="lt-LT" dirty="0" smtClean="0"/>
              <a:t>Jausmų išraiška – poeziją galime skaityti kaip dienoraštį;</a:t>
            </a:r>
          </a:p>
          <a:p>
            <a:r>
              <a:rPr lang="lt-LT" dirty="0" smtClean="0"/>
              <a:t>Ankstyvoji kūryba – maksimalizmas, svajonės, jaunystės poetizavimas;</a:t>
            </a:r>
          </a:p>
          <a:p>
            <a:r>
              <a:rPr lang="lt-LT" dirty="0" smtClean="0"/>
              <a:t>Brandžiausiame rinkinyje „Diemedžiu žydėsiu“ – būties apmąstymai, vienatvės motyvas, harmonijos paieškos;</a:t>
            </a:r>
          </a:p>
          <a:p>
            <a:r>
              <a:rPr lang="lt-LT" dirty="0" smtClean="0"/>
              <a:t>PRIE DIDELIO KELIO (LAKŠTINGALA NEGALI NEČIULBĖTI) – tėviškės ilgesys; kaltė ir atgaila („Kaip sunku, kaip savęs aš gailiuos“).</a:t>
            </a:r>
            <a:endParaRPr lang="lt-LT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87624" y="836712"/>
            <a:ext cx="7024744" cy="648072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VYTAUTAS MAČERNIS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556792"/>
            <a:ext cx="6777317" cy="4275837"/>
          </a:xfrm>
        </p:spPr>
        <p:txBody>
          <a:bodyPr>
            <a:normAutofit fontScale="92500" lnSpcReduction="10000"/>
          </a:bodyPr>
          <a:lstStyle/>
          <a:p>
            <a:r>
              <a:rPr lang="lt-LT" dirty="0" smtClean="0"/>
              <a:t>Poeto gyvenimo filosofija: „Mano gyvenimas yra degantis gyvenimas, kiek aš nedegu, tiek negyvenu, &lt;...&gt;“;</a:t>
            </a:r>
          </a:p>
          <a:p>
            <a:r>
              <a:rPr lang="lt-LT" dirty="0" smtClean="0"/>
              <a:t>Jau vaikystėje buvo </a:t>
            </a:r>
            <a:r>
              <a:rPr lang="lt-LT" i="1" dirty="0" smtClean="0"/>
              <a:t>balta varna </a:t>
            </a:r>
            <a:r>
              <a:rPr lang="lt-LT" dirty="0" smtClean="0"/>
              <a:t>– užsisklendęs, svajotojas, regėdavo vizijas; studijavo filosofiją, jam buvo pranašaujama filosofo ateitis;</a:t>
            </a:r>
          </a:p>
          <a:p>
            <a:r>
              <a:rPr lang="lt-LT" dirty="0" smtClean="0"/>
              <a:t>Buvo išdidus, tikėjo, jog bus didis žmogus, gimnazijos laikų mylimajai Danguolei rašė: „Kompromisų ir vidurio aš nemėgstu“;</a:t>
            </a:r>
          </a:p>
          <a:p>
            <a:r>
              <a:rPr lang="en-US" dirty="0" smtClean="0"/>
              <a:t>1944 </a:t>
            </a:r>
            <a:r>
              <a:rPr lang="lt-LT" dirty="0" err="1" smtClean="0"/>
              <a:t>m</a:t>
            </a:r>
            <a:r>
              <a:rPr lang="lt-LT" dirty="0" smtClean="0"/>
              <a:t>. nutaria trauktis į Vakarus, tačiau gyvenimas nutrūksta.</a:t>
            </a:r>
          </a:p>
          <a:p>
            <a:endParaRPr lang="lt-LT" sz="2000" dirty="0" smtClean="0"/>
          </a:p>
          <a:p>
            <a:pPr marL="68580" indent="0">
              <a:buNone/>
            </a:pPr>
            <a:endParaRPr lang="lt-LT" sz="2000" dirty="0" smtClean="0"/>
          </a:p>
          <a:p>
            <a:endParaRPr lang="lt-LT" dirty="0" smtClean="0"/>
          </a:p>
          <a:p>
            <a:endParaRPr lang="lt-LT" dirty="0" smtClean="0"/>
          </a:p>
          <a:p>
            <a:pPr marL="68580" indent="0">
              <a:buNone/>
            </a:pPr>
            <a:endParaRPr lang="lt-LT" sz="2600" dirty="0" smtClean="0"/>
          </a:p>
          <a:p>
            <a:endParaRPr lang="lt-LT" i="1" dirty="0" smtClean="0"/>
          </a:p>
          <a:p>
            <a:endParaRPr lang="lt-LT" sz="1900" i="1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286110975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01136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V. Mačernio kūryba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971600" y="1916832"/>
            <a:ext cx="6777317" cy="4176464"/>
          </a:xfrm>
        </p:spPr>
        <p:txBody>
          <a:bodyPr>
            <a:normAutofit lnSpcReduction="10000"/>
          </a:bodyPr>
          <a:lstStyle/>
          <a:p>
            <a:r>
              <a:rPr lang="lt-LT" dirty="0" smtClean="0"/>
              <a:t>VIZIJOSE parodoma </a:t>
            </a:r>
            <a:r>
              <a:rPr lang="lt-LT" b="1" dirty="0" smtClean="0"/>
              <a:t>namų reikšmė žmogui</a:t>
            </a:r>
            <a:r>
              <a:rPr lang="lt-LT" dirty="0" smtClean="0"/>
              <a:t>. Namai, gimtoji žemė, protėvių kartos skatina lyrinį subjektą kurti, patirti gyvenimo džiaugsmą ir prasmę, pailsėti nuo skausmingos realybės, miesto erdvės. Svarbus SENOLĖS paveikslas;</a:t>
            </a:r>
          </a:p>
          <a:p>
            <a:r>
              <a:rPr lang="lt-LT" dirty="0" smtClean="0"/>
              <a:t>METŲ SONETAI – jų žmogui rūpi spręsti </a:t>
            </a:r>
            <a:r>
              <a:rPr lang="lt-LT" b="1" dirty="0" smtClean="0"/>
              <a:t>būties klausimus</a:t>
            </a:r>
            <a:r>
              <a:rPr lang="lt-LT" dirty="0" smtClean="0"/>
              <a:t>; jis mąsto apie laimę, vietą pasaulyje, meilę, kūrybą, trokšta kančios, nes ji skatina eiti, kovoti ir laimėti; nebijo vienatvės; didžiausia vertybė – laisvė.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87624" y="836712"/>
            <a:ext cx="7024744" cy="720080"/>
          </a:xfrm>
        </p:spPr>
        <p:txBody>
          <a:bodyPr>
            <a:normAutofit/>
          </a:bodyPr>
          <a:lstStyle/>
          <a:p>
            <a:r>
              <a:rPr lang="lt-LT" dirty="0" smtClean="0"/>
              <a:t>BRONIUS KRIVICKAS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700808"/>
            <a:ext cx="6777317" cy="4131821"/>
          </a:xfrm>
        </p:spPr>
        <p:txBody>
          <a:bodyPr>
            <a:normAutofit fontScale="85000" lnSpcReduction="10000"/>
          </a:bodyPr>
          <a:lstStyle/>
          <a:p>
            <a:r>
              <a:rPr lang="lt-LT" dirty="0" smtClean="0"/>
              <a:t>Mokytojas; </a:t>
            </a:r>
            <a:r>
              <a:rPr lang="en-US" dirty="0" smtClean="0"/>
              <a:t>1945 </a:t>
            </a:r>
            <a:r>
              <a:rPr lang="lt-LT" dirty="0" err="1" smtClean="0"/>
              <a:t>m</a:t>
            </a:r>
            <a:r>
              <a:rPr lang="lt-LT" dirty="0" smtClean="0"/>
              <a:t>. pavasarį pasitraukė į mišką;</a:t>
            </a:r>
          </a:p>
          <a:p>
            <a:r>
              <a:rPr lang="lt-LT" dirty="0" smtClean="0"/>
              <a:t>Buvo inteligentas, toks išliko ir tapęs partizanu;</a:t>
            </a:r>
          </a:p>
          <a:p>
            <a:r>
              <a:rPr lang="lt-LT" dirty="0" smtClean="0"/>
              <a:t>Partizanaudamas redagavo partizanų spaudą, kūrė eilėraščius, rašė straipsnius, vertė J. V. Gėtės poeziją;</a:t>
            </a:r>
          </a:p>
          <a:p>
            <a:r>
              <a:rPr lang="lt-LT" b="1" dirty="0" smtClean="0"/>
              <a:t>Ryžtinga ir drąsi kova iki mirties atneša moralinę pergalę, o baimė pasmerkia amžinai gėdai</a:t>
            </a:r>
            <a:r>
              <a:rPr lang="lt-LT" dirty="0" smtClean="0"/>
              <a:t>;</a:t>
            </a:r>
          </a:p>
          <a:p>
            <a:r>
              <a:rPr lang="lt-LT" dirty="0" smtClean="0"/>
              <a:t>Net nuolatinėje akistatoje su mirtimi nemetė kūrybos, vylėsi kada nors visą laiką skirti moksliniam darbui;</a:t>
            </a:r>
          </a:p>
          <a:p>
            <a:r>
              <a:rPr lang="lt-LT" dirty="0" smtClean="0"/>
              <a:t>Kūrybinį kelią pradėjo dar prieš karą – rašė eilėraščius, pjeses, noveles, kritikos straipsnius. </a:t>
            </a:r>
            <a:r>
              <a:rPr lang="en-US" dirty="0" smtClean="0"/>
              <a:t>1945-1949 m. </a:t>
            </a:r>
            <a:r>
              <a:rPr lang="lt-LT" dirty="0" smtClean="0"/>
              <a:t>kūriniai sudėti į rinkinį ŽIAURUSIS DIEVAS.</a:t>
            </a:r>
          </a:p>
          <a:p>
            <a:endParaRPr lang="lt-LT" sz="2000" dirty="0" smtClean="0"/>
          </a:p>
          <a:p>
            <a:pPr marL="68580" indent="0">
              <a:buNone/>
            </a:pPr>
            <a:endParaRPr lang="lt-LT" sz="2000" dirty="0" smtClean="0"/>
          </a:p>
          <a:p>
            <a:endParaRPr lang="lt-LT" dirty="0" smtClean="0"/>
          </a:p>
          <a:p>
            <a:endParaRPr lang="lt-LT" dirty="0" smtClean="0"/>
          </a:p>
          <a:p>
            <a:pPr marL="68580" indent="0">
              <a:buNone/>
            </a:pPr>
            <a:endParaRPr lang="lt-LT" sz="2600" dirty="0" smtClean="0"/>
          </a:p>
          <a:p>
            <a:endParaRPr lang="lt-LT" i="1" dirty="0" smtClean="0"/>
          </a:p>
          <a:p>
            <a:endParaRPr lang="lt-LT" sz="1900" i="1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98995464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Poezija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844824"/>
            <a:ext cx="6777317" cy="3987805"/>
          </a:xfrm>
        </p:spPr>
        <p:txBody>
          <a:bodyPr/>
          <a:lstStyle/>
          <a:p>
            <a:r>
              <a:rPr lang="lt-LT" dirty="0" smtClean="0"/>
              <a:t>Herojiškas apsisprendimas;</a:t>
            </a:r>
          </a:p>
          <a:p>
            <a:r>
              <a:rPr lang="lt-LT" dirty="0" smtClean="0"/>
              <a:t>Moralinė pergalė – garbės tema: garbinga žūti dėl kilnaus tikslo, gėdinga pasiduoti;</a:t>
            </a:r>
          </a:p>
          <a:p>
            <a:r>
              <a:rPr lang="lt-LT" dirty="0" smtClean="0"/>
              <a:t>Dramatiškoje kasdienybėje meilė – šviesa, jėga, pakylėjanti ir taurinanti sielą;</a:t>
            </a:r>
          </a:p>
          <a:p>
            <a:r>
              <a:rPr lang="lt-LT" i="1" dirty="0" smtClean="0"/>
              <a:t>„Mūsų liko gal iš šimto vienas. / Bet kova vis tęsias atkakli. / Užtat turim būt savam kely / Šimtą kartų tvirtesni nei plienas.“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87624" y="836712"/>
            <a:ext cx="7024744" cy="1033184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MODERNIOJI XX </a:t>
            </a:r>
            <a:r>
              <a:rPr lang="lt-LT" dirty="0" err="1" smtClean="0"/>
              <a:t>a</a:t>
            </a:r>
            <a:r>
              <a:rPr lang="lt-LT" dirty="0" smtClean="0"/>
              <a:t>. II pusės LITERATŪRA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2060848"/>
            <a:ext cx="6777317" cy="3771781"/>
          </a:xfrm>
        </p:spPr>
        <p:txBody>
          <a:bodyPr>
            <a:normAutofit/>
          </a:bodyPr>
          <a:lstStyle/>
          <a:p>
            <a:r>
              <a:rPr lang="lt-LT" sz="2800" b="1" dirty="0" smtClean="0"/>
              <a:t>MARIUS KATILIŠKIS</a:t>
            </a:r>
            <a:r>
              <a:rPr lang="lt-LT" sz="2800" dirty="0" smtClean="0"/>
              <a:t> </a:t>
            </a:r>
          </a:p>
          <a:p>
            <a:pPr marL="68580" indent="0">
              <a:buNone/>
            </a:pPr>
            <a:r>
              <a:rPr lang="lt-LT" dirty="0"/>
              <a:t>	</a:t>
            </a:r>
            <a:r>
              <a:rPr lang="lt-LT" dirty="0" smtClean="0"/>
              <a:t>romanas MIŠKAIS ATEINA RUDUO;</a:t>
            </a:r>
          </a:p>
          <a:p>
            <a:r>
              <a:rPr lang="lt-LT" sz="2800" b="1" dirty="0" smtClean="0"/>
              <a:t>JUSTINAS MARCINKEVIČIUS</a:t>
            </a:r>
            <a:endParaRPr lang="lt-LT" sz="2800" dirty="0" smtClean="0"/>
          </a:p>
          <a:p>
            <a:pPr marL="68580" indent="0">
              <a:buNone/>
            </a:pPr>
            <a:r>
              <a:rPr lang="lt-LT" dirty="0"/>
              <a:t>	</a:t>
            </a:r>
            <a:r>
              <a:rPr lang="lt-LT" dirty="0" smtClean="0"/>
              <a:t>drama, lyrika, eseistika;</a:t>
            </a:r>
          </a:p>
          <a:p>
            <a:r>
              <a:rPr lang="lt-LT" sz="2800" b="1" dirty="0" smtClean="0"/>
              <a:t>JUOZAS APUTIS</a:t>
            </a:r>
          </a:p>
          <a:p>
            <a:pPr marL="68580" indent="0">
              <a:buNone/>
            </a:pPr>
            <a:r>
              <a:rPr lang="lt-LT" dirty="0"/>
              <a:t>	</a:t>
            </a:r>
            <a:r>
              <a:rPr lang="lt-LT" sz="2200" dirty="0" smtClean="0"/>
              <a:t>NESMAGU, KAD LIEKAT VIENAS; VAKARĖJANT GRAŽIOS DOBILIENOS; ŠŪVIS PO MARAZYNO ĄŽUOLU.</a:t>
            </a:r>
          </a:p>
          <a:p>
            <a:endParaRPr lang="lt-LT" sz="2000" dirty="0" smtClean="0"/>
          </a:p>
          <a:p>
            <a:pPr marL="68580" indent="0">
              <a:buNone/>
            </a:pPr>
            <a:endParaRPr lang="lt-LT" sz="2000" dirty="0" smtClean="0"/>
          </a:p>
          <a:p>
            <a:endParaRPr lang="lt-LT" dirty="0" smtClean="0"/>
          </a:p>
          <a:p>
            <a:endParaRPr lang="lt-LT" dirty="0" smtClean="0"/>
          </a:p>
          <a:p>
            <a:pPr marL="68580" indent="0">
              <a:buNone/>
            </a:pPr>
            <a:endParaRPr lang="lt-LT" sz="2600" dirty="0" smtClean="0"/>
          </a:p>
          <a:p>
            <a:endParaRPr lang="lt-LT" i="1" dirty="0" smtClean="0"/>
          </a:p>
          <a:p>
            <a:endParaRPr lang="lt-LT" sz="1900" i="1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70078709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01136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MARIUS KATILIŠKIS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628800"/>
            <a:ext cx="6777317" cy="4203829"/>
          </a:xfrm>
        </p:spPr>
        <p:txBody>
          <a:bodyPr>
            <a:normAutofit lnSpcReduction="10000"/>
          </a:bodyPr>
          <a:lstStyle/>
          <a:p>
            <a:r>
              <a:rPr lang="lt-LT" dirty="0" smtClean="0"/>
              <a:t>Prozininkas; emigrantas, visą gyvenimą ilgėjęsis tėvynės; jam buvo svetimas didmiesčio gyvenimas;</a:t>
            </a:r>
          </a:p>
          <a:p>
            <a:r>
              <a:rPr lang="lt-LT" dirty="0" smtClean="0"/>
              <a:t>Kūrybos tema – </a:t>
            </a:r>
            <a:r>
              <a:rPr lang="lt-LT" b="1" dirty="0" smtClean="0"/>
              <a:t>prarastos tėvynės ir jos žmonių gyvenimo, gamtos vaizdai</a:t>
            </a:r>
            <a:r>
              <a:rPr lang="lt-LT" dirty="0" smtClean="0"/>
              <a:t>;</a:t>
            </a:r>
          </a:p>
          <a:p>
            <a:r>
              <a:rPr lang="lt-LT" dirty="0" smtClean="0"/>
              <a:t>Vaizduodamas LT kaimą, </a:t>
            </a:r>
            <a:r>
              <a:rPr lang="lt-LT" b="1" dirty="0" smtClean="0"/>
              <a:t>tautos išlikimą sieja su žemdirbių kultūra</a:t>
            </a:r>
            <a:r>
              <a:rPr lang="lt-LT" dirty="0" smtClean="0"/>
              <a:t>;</a:t>
            </a:r>
          </a:p>
          <a:p>
            <a:r>
              <a:rPr lang="lt-LT" dirty="0" smtClean="0"/>
              <a:t>„M. K. priimame kaip mūsų paminklą, vėliavą, herbą ar kitas relikvijas, atnaujinančias dvasią &lt;...&gt;, sukuriančias užuovėją nuo visų svetimybių ir negandų“.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899592" y="1027664"/>
            <a:ext cx="7560840" cy="673144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„Miškais ateina ruduo“ (I)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844824"/>
            <a:ext cx="6777317" cy="3987805"/>
          </a:xfrm>
        </p:spPr>
        <p:txBody>
          <a:bodyPr>
            <a:normAutofit fontScale="92500" lnSpcReduction="10000"/>
          </a:bodyPr>
          <a:lstStyle/>
          <a:p>
            <a:r>
              <a:rPr lang="lt-LT" dirty="0" smtClean="0"/>
              <a:t>Pagrindinė tema – </a:t>
            </a:r>
            <a:r>
              <a:rPr lang="lt-LT" b="1" dirty="0" smtClean="0"/>
              <a:t>miškas ir lietuvis</a:t>
            </a:r>
            <a:r>
              <a:rPr lang="lt-LT" dirty="0" smtClean="0"/>
              <a:t>; du siužeto planai: intriguojanti meilės istorija ir nepriklausomos LT ekonominio, socialinio ir dvasinio gyvenimo pokyčiai;</a:t>
            </a:r>
          </a:p>
          <a:p>
            <a:r>
              <a:rPr lang="lt-LT" dirty="0" smtClean="0"/>
              <a:t>Miško vaizdai – kompozicinė romano jungtis;</a:t>
            </a:r>
          </a:p>
          <a:p>
            <a:r>
              <a:rPr lang="lt-LT" dirty="0" smtClean="0"/>
              <a:t>Trys miško naikinimo aprašymai – trys jo kančios etapai, liudijantys ir žmonių pasaulio pasikeitimus;</a:t>
            </a:r>
          </a:p>
          <a:p>
            <a:r>
              <a:rPr lang="lt-LT" dirty="0" smtClean="0"/>
              <a:t>Gausu tarpukario LT ženklų; Virsnių kaimelis, pasimetęs tarp miškų, - tarsi miniatiūrinis LT modelis; LT kelias į naują, civilizuotą, gyvenimą, ir jo kaina;</a:t>
            </a:r>
            <a:endParaRPr lang="lt-LT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490" y="836712"/>
            <a:ext cx="7024744" cy="576064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„Miškais ateina ruduo“ (II)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484784"/>
            <a:ext cx="6777317" cy="4536504"/>
          </a:xfrm>
        </p:spPr>
        <p:txBody>
          <a:bodyPr>
            <a:normAutofit fontScale="92500" lnSpcReduction="10000"/>
          </a:bodyPr>
          <a:lstStyle/>
          <a:p>
            <a:r>
              <a:rPr lang="lt-LT" b="1" dirty="0" smtClean="0"/>
              <a:t>AGNĖ</a:t>
            </a:r>
            <a:r>
              <a:rPr lang="lt-LT" dirty="0" smtClean="0"/>
              <a:t> – užaugusi tarp miškų, atvira pasauliui, jos mintys skaidrios, be piktų kėslų. Ji klausosi gamtos šauksmo ir jam pasiduoda. Meilė </a:t>
            </a:r>
            <a:r>
              <a:rPr lang="lt-LT" dirty="0" err="1" smtClean="0"/>
              <a:t>Tiliui</a:t>
            </a:r>
            <a:r>
              <a:rPr lang="lt-LT" dirty="0" smtClean="0"/>
              <a:t> – tyra ir nuoširdi;</a:t>
            </a:r>
          </a:p>
          <a:p>
            <a:r>
              <a:rPr lang="lt-LT" b="1" dirty="0" smtClean="0"/>
              <a:t>TILIUS</a:t>
            </a:r>
            <a:r>
              <a:rPr lang="lt-LT" dirty="0" smtClean="0"/>
              <a:t> – užaugęs tarp miškų, bet svajoja išsiveržti iš uždaro kaimo. Jis tik nori, bet nieko nedaro, kad svajos pildytųsi. Laukti, delsti, neapsispręsti – toks jo būdas. </a:t>
            </a:r>
            <a:r>
              <a:rPr lang="lt-LT" dirty="0" err="1" smtClean="0"/>
              <a:t>Tilius</a:t>
            </a:r>
            <a:r>
              <a:rPr lang="lt-LT" dirty="0" smtClean="0"/>
              <a:t> – priklausomas nuo aplinkybių;</a:t>
            </a:r>
          </a:p>
          <a:p>
            <a:r>
              <a:rPr lang="lt-LT" b="1" dirty="0" smtClean="0"/>
              <a:t>MONIKA</a:t>
            </a:r>
            <a:r>
              <a:rPr lang="lt-LT" dirty="0" smtClean="0"/>
              <a:t> – aistringa; jos meilė </a:t>
            </a:r>
            <a:r>
              <a:rPr lang="lt-LT" dirty="0" err="1" smtClean="0"/>
              <a:t>Tiliui</a:t>
            </a:r>
            <a:r>
              <a:rPr lang="lt-LT" dirty="0" smtClean="0"/>
              <a:t> yra nieko nepaisanti, akla, agresyvi;</a:t>
            </a:r>
          </a:p>
          <a:p>
            <a:r>
              <a:rPr lang="lt-LT" b="1" dirty="0" smtClean="0"/>
              <a:t>PETRAS DOVEIKA </a:t>
            </a:r>
            <a:r>
              <a:rPr lang="lt-LT" dirty="0" smtClean="0"/>
              <a:t>– kietas, apsukrus, nenuolaidus, gobšus ir gudrus ūkininkas, bet kokia kaina pasiekiantis savo tikslo.</a:t>
            </a:r>
            <a:endParaRPr lang="lt-LT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529128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JUST. MARCINKEVIČIUS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556792"/>
            <a:ext cx="6777317" cy="4275837"/>
          </a:xfrm>
        </p:spPr>
        <p:txBody>
          <a:bodyPr/>
          <a:lstStyle/>
          <a:p>
            <a:r>
              <a:rPr lang="lt-LT" dirty="0" smtClean="0"/>
              <a:t>Poetas, prozininkas, dramaturgas, vertėjas;</a:t>
            </a:r>
          </a:p>
          <a:p>
            <a:r>
              <a:rPr lang="lt-LT" dirty="0" smtClean="0"/>
              <a:t>Kūryboje poetas </a:t>
            </a:r>
            <a:r>
              <a:rPr lang="lt-LT" b="1" dirty="0" smtClean="0"/>
              <a:t>gynė tautos kultūrinę savimonę</a:t>
            </a:r>
            <a:r>
              <a:rPr lang="lt-LT" dirty="0" smtClean="0"/>
              <a:t>, paisė aukščiausių sąžiningumo kriterijų, neišduodamas savo idealų ir meilės Tėvynei </a:t>
            </a:r>
            <a:r>
              <a:rPr lang="lt-LT" b="1" dirty="0" smtClean="0"/>
              <a:t>į literatūrą grąžino humanistinę žmogaus idėją</a:t>
            </a:r>
            <a:r>
              <a:rPr lang="lt-LT" dirty="0" smtClean="0"/>
              <a:t>;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01136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POEZIJA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700808"/>
            <a:ext cx="6777317" cy="4131821"/>
          </a:xfrm>
        </p:spPr>
        <p:txBody>
          <a:bodyPr>
            <a:normAutofit lnSpcReduction="10000"/>
          </a:bodyPr>
          <a:lstStyle/>
          <a:p>
            <a:r>
              <a:rPr lang="lt-LT" dirty="0" smtClean="0"/>
              <a:t>Tėvynės ir žemdirbių kultūra kaip dvasios stiprybės šaltinis;</a:t>
            </a:r>
          </a:p>
          <a:p>
            <a:r>
              <a:rPr lang="lt-LT" dirty="0" smtClean="0"/>
              <a:t>Jaukus namų pasaulis;</a:t>
            </a:r>
          </a:p>
          <a:p>
            <a:r>
              <a:rPr lang="lt-LT" dirty="0" smtClean="0"/>
              <a:t>Gamtos ir žmogaus gretinimas;</a:t>
            </a:r>
          </a:p>
          <a:p>
            <a:r>
              <a:rPr lang="lt-LT" dirty="0" smtClean="0"/>
              <a:t>Gimtoji kalba priartina prie žemės, leidžia ją pajusti, pažinti</a:t>
            </a:r>
          </a:p>
          <a:p>
            <a:r>
              <a:rPr lang="lt-LT" dirty="0" smtClean="0"/>
              <a:t>Miesto ir kaimo priešprieša lietuvio sąmonėje; paliktos žemės motyvas;</a:t>
            </a:r>
          </a:p>
          <a:p>
            <a:r>
              <a:rPr lang="lt-LT" dirty="0" smtClean="0"/>
              <a:t>Poeto lyrikos žmogus neįsipareigoja istorijos tiesai ir nekalba apie asmeninę atsakomybę.</a:t>
            </a:r>
          </a:p>
          <a:p>
            <a:endParaRPr lang="lt-LT" dirty="0" smtClean="0"/>
          </a:p>
          <a:p>
            <a:endParaRPr lang="lt-LT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DRAMINĖ TRILOGIJA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844824"/>
            <a:ext cx="6777317" cy="3987805"/>
          </a:xfrm>
        </p:spPr>
        <p:txBody>
          <a:bodyPr>
            <a:normAutofit/>
          </a:bodyPr>
          <a:lstStyle/>
          <a:p>
            <a:r>
              <a:rPr lang="lt-LT" dirty="0" smtClean="0"/>
              <a:t>MINDAUGAS – valstybė;</a:t>
            </a:r>
          </a:p>
          <a:p>
            <a:r>
              <a:rPr lang="lt-LT" dirty="0" smtClean="0"/>
              <a:t>MAŽVYDAS – raštas;</a:t>
            </a:r>
          </a:p>
          <a:p>
            <a:r>
              <a:rPr lang="lt-LT" dirty="0" smtClean="0"/>
              <a:t>KATEDRA – tikėjimas;</a:t>
            </a:r>
          </a:p>
          <a:p>
            <a:r>
              <a:rPr lang="lt-LT" dirty="0" smtClean="0"/>
              <a:t>„Visu šiuo darbu norėjau parodyti, per kokį vargą ir skausmą dygo mūsų šaknys, kaip sunkiai gimė pirmosios mūsų nacionalinio gyvenimo formos – valstybė, raštas, menas. Taip pat siekiau priminti &lt;...&gt; tų formų kūrėjų žygdarbį, įprasminti jų idėją istorijoje ir dabartyje, nusilenkti jiems.“</a:t>
            </a:r>
            <a:endParaRPr lang="lt-LT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01136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Poetinė drama „Mažvydas“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2060848"/>
            <a:ext cx="6777317" cy="3888432"/>
          </a:xfrm>
        </p:spPr>
        <p:txBody>
          <a:bodyPr>
            <a:normAutofit fontScale="92500"/>
          </a:bodyPr>
          <a:lstStyle/>
          <a:p>
            <a:r>
              <a:rPr lang="lt-LT" dirty="0" smtClean="0"/>
              <a:t>XVI a. raštijos lietuvių kalba gynimas;</a:t>
            </a:r>
          </a:p>
          <a:p>
            <a:r>
              <a:rPr lang="lt-LT" b="1" dirty="0" smtClean="0"/>
              <a:t>Asmeninė ir visuomenės pareiga </a:t>
            </a:r>
            <a:r>
              <a:rPr lang="lt-LT" dirty="0" smtClean="0"/>
              <a:t>(tėvynei, kalbai, artimam žmogui), </a:t>
            </a:r>
            <a:r>
              <a:rPr lang="lt-LT" b="1" dirty="0" smtClean="0"/>
              <a:t>kaltės ir atgailos temos</a:t>
            </a:r>
            <a:r>
              <a:rPr lang="lt-LT" dirty="0" smtClean="0"/>
              <a:t>;</a:t>
            </a:r>
          </a:p>
          <a:p>
            <a:r>
              <a:rPr lang="lt-LT" dirty="0" smtClean="0"/>
              <a:t>Asmeninė Mažvydo tragedija;</a:t>
            </a:r>
          </a:p>
          <a:p>
            <a:r>
              <a:rPr lang="lt-LT" dirty="0" smtClean="0"/>
              <a:t>Išleisdamas KATEKIZMĄ jis tikėjosi suvienyti Mažąją ir Didžiąją Lietuvą;</a:t>
            </a:r>
          </a:p>
          <a:p>
            <a:r>
              <a:rPr lang="lt-LT" dirty="0" smtClean="0"/>
              <a:t>Pareiga tautai – pagrindinė misija, gyvenimo prasmė;</a:t>
            </a:r>
          </a:p>
          <a:p>
            <a:r>
              <a:rPr lang="lt-LT" dirty="0" smtClean="0"/>
              <a:t>Meilė – tauri, gyvenimą įprasminanti vertybė;</a:t>
            </a:r>
          </a:p>
          <a:p>
            <a:endParaRPr lang="lt-LT" dirty="0" smtClean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490" y="836712"/>
            <a:ext cx="7024744" cy="648072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JUOZAS APUTIS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556792"/>
            <a:ext cx="6777317" cy="4464496"/>
          </a:xfrm>
        </p:spPr>
        <p:txBody>
          <a:bodyPr>
            <a:normAutofit fontScale="92500" lnSpcReduction="20000"/>
          </a:bodyPr>
          <a:lstStyle/>
          <a:p>
            <a:r>
              <a:rPr lang="lt-LT" dirty="0" smtClean="0"/>
              <a:t>Prozininkas, iškiliausias sovietinio laikotarpio </a:t>
            </a:r>
            <a:r>
              <a:rPr lang="lt-LT" b="1" dirty="0" smtClean="0"/>
              <a:t>moderniosios psichologinės novelės autorius</a:t>
            </a:r>
            <a:r>
              <a:rPr lang="lt-LT" dirty="0" smtClean="0"/>
              <a:t>, tęsęs J. Biliūno prozos tradiciją, </a:t>
            </a:r>
            <a:r>
              <a:rPr lang="lt-LT" b="1" dirty="0" smtClean="0"/>
              <a:t>atskleidęs žemdirbio kultūros ir lietuvių tautos likimą istorijoje, atvėręs dvasinius sovietmečio žmogaus praradimus, dramatišką vertybių kaitą</a:t>
            </a:r>
            <a:r>
              <a:rPr lang="lt-LT" dirty="0" smtClean="0"/>
              <a:t>; </a:t>
            </a:r>
          </a:p>
          <a:p>
            <a:r>
              <a:rPr lang="lt-LT" dirty="0" smtClean="0"/>
              <a:t>Jautrus, bet kartu ir maištingas; humanistas, patriotas, tikėjimo žmogus;</a:t>
            </a:r>
          </a:p>
          <a:p>
            <a:r>
              <a:rPr lang="lt-LT" dirty="0" smtClean="0"/>
              <a:t>Atnaujino LT prozą, pasirinko vidinį gyvenimą vaizduojančią prozą; įtvirtino lyrinę pasaulėjautą; jo kūryboje svarbi kiekviena smulkmena;</a:t>
            </a:r>
          </a:p>
          <a:p>
            <a:r>
              <a:rPr lang="lt-LT" b="1" dirty="0" smtClean="0"/>
              <a:t>Vertybės – </a:t>
            </a:r>
            <a:r>
              <a:rPr lang="lt-LT" b="1" dirty="0" err="1" smtClean="0"/>
              <a:t>atjauta</a:t>
            </a:r>
            <a:r>
              <a:rPr lang="lt-LT" b="1" dirty="0" smtClean="0"/>
              <a:t>, ištikimybė, rūpestingumas</a:t>
            </a:r>
            <a:r>
              <a:rPr lang="lt-LT" dirty="0" smtClean="0"/>
              <a:t>.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55576" y="1027664"/>
            <a:ext cx="7200800" cy="673144"/>
          </a:xfrm>
        </p:spPr>
        <p:txBody>
          <a:bodyPr>
            <a:normAutofit/>
          </a:bodyPr>
          <a:lstStyle/>
          <a:p>
            <a:r>
              <a:rPr lang="lt-LT" sz="3200" dirty="0" smtClean="0"/>
              <a:t>Novelė „Šūvis po </a:t>
            </a:r>
            <a:r>
              <a:rPr lang="lt-LT" sz="3200" dirty="0" err="1" smtClean="0"/>
              <a:t>Marazyno</a:t>
            </a:r>
            <a:r>
              <a:rPr lang="lt-LT" sz="3200" dirty="0" smtClean="0"/>
              <a:t> ąžuolu“</a:t>
            </a:r>
            <a:endParaRPr lang="lt-LT" sz="32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988840"/>
            <a:ext cx="6777317" cy="4176464"/>
          </a:xfrm>
        </p:spPr>
        <p:txBody>
          <a:bodyPr>
            <a:normAutofit lnSpcReduction="10000"/>
          </a:bodyPr>
          <a:lstStyle/>
          <a:p>
            <a:r>
              <a:rPr lang="lt-LT" dirty="0" smtClean="0"/>
              <a:t>Pokario kaime viešai įvykdoma seno šuns egzekucija;</a:t>
            </a:r>
          </a:p>
          <a:p>
            <a:r>
              <a:rPr lang="lt-LT" dirty="0" smtClean="0"/>
              <a:t>Kodėl žmogus dažnai glaudžiasi prie galios ir prievartos nešėjų? </a:t>
            </a:r>
          </a:p>
          <a:p>
            <a:r>
              <a:rPr lang="lt-LT" b="1" dirty="0" smtClean="0"/>
              <a:t>Lietuvių tapatybės skilimas: atitrūkstama nuo gamtos, nyksta senojo kaimo dvasios kultūra, aukšta moralė</a:t>
            </a:r>
            <a:r>
              <a:rPr lang="lt-LT" dirty="0" smtClean="0"/>
              <a:t>;</a:t>
            </a:r>
          </a:p>
          <a:p>
            <a:r>
              <a:rPr lang="lt-LT" dirty="0" smtClean="0"/>
              <a:t>Raginimas nesutrikti smurto akivaizdoje, nebūti pasyviems, kai blogis įsiviešpatauja;</a:t>
            </a:r>
          </a:p>
          <a:p>
            <a:r>
              <a:rPr lang="lt-LT" b="1" dirty="0" smtClean="0"/>
              <a:t>Žmogaus vertė – meilė artimam, gerumas, užuojauta, gailestis, teisingumas, sąžinė</a:t>
            </a:r>
            <a:r>
              <a:rPr lang="lt-LT" dirty="0" smtClean="0"/>
              <a:t>.</a:t>
            </a:r>
            <a:endParaRPr lang="lt-LT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827584" y="836712"/>
            <a:ext cx="7056784" cy="1008112"/>
          </a:xfrm>
        </p:spPr>
        <p:txBody>
          <a:bodyPr>
            <a:noAutofit/>
          </a:bodyPr>
          <a:lstStyle/>
          <a:p>
            <a:r>
              <a:rPr lang="lt-LT" sz="3200" dirty="0" smtClean="0"/>
              <a:t>Novelė „Vakarėjant gražios dobilienos“</a:t>
            </a:r>
            <a:endParaRPr lang="lt-LT" sz="32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916831"/>
            <a:ext cx="6777317" cy="3744417"/>
          </a:xfrm>
        </p:spPr>
        <p:txBody>
          <a:bodyPr/>
          <a:lstStyle/>
          <a:p>
            <a:r>
              <a:rPr lang="lt-LT" dirty="0" smtClean="0"/>
              <a:t>Vaiko išbandymo situacija (vyriškumo, brandumo patikrinimas);</a:t>
            </a:r>
          </a:p>
          <a:p>
            <a:r>
              <a:rPr lang="lt-LT" dirty="0" smtClean="0"/>
              <a:t>Žmogaus ir biurokratinės sistemos konfliktas, kuriame laimi dar jaunas, bet valingas veikėjas;</a:t>
            </a:r>
          </a:p>
          <a:p>
            <a:r>
              <a:rPr lang="lt-LT" dirty="0" smtClean="0"/>
              <a:t>Problemos: abejingumas, taikstymasis su „stipresniųjų valdžia“;</a:t>
            </a:r>
          </a:p>
          <a:p>
            <a:r>
              <a:rPr lang="lt-LT" dirty="0" smtClean="0"/>
              <a:t>Vaikas – atsakinga, drąsi, atkakli, jautri, rūpestinga, brandi asmenybė.</a:t>
            </a:r>
            <a:endParaRPr lang="lt-LT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87624" y="836712"/>
            <a:ext cx="7024744" cy="1033184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MODERNIOJI XX </a:t>
            </a:r>
            <a:r>
              <a:rPr lang="lt-LT" dirty="0" err="1" smtClean="0"/>
              <a:t>a</a:t>
            </a:r>
            <a:r>
              <a:rPr lang="lt-LT" dirty="0" smtClean="0"/>
              <a:t>. II pusės LITERATŪRA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2060848"/>
            <a:ext cx="6777317" cy="3771781"/>
          </a:xfrm>
        </p:spPr>
        <p:txBody>
          <a:bodyPr>
            <a:normAutofit/>
          </a:bodyPr>
          <a:lstStyle/>
          <a:p>
            <a:r>
              <a:rPr lang="lt-LT" sz="2800" b="1" dirty="0" smtClean="0"/>
              <a:t>JUDITA VAIČIŪNAITĖ</a:t>
            </a:r>
            <a:r>
              <a:rPr lang="lt-LT" b="1" dirty="0" smtClean="0"/>
              <a:t>;</a:t>
            </a:r>
          </a:p>
          <a:p>
            <a:r>
              <a:rPr lang="lt-LT" sz="2800" b="1" dirty="0" smtClean="0"/>
              <a:t>MARCELIJUS MARTINAITIS</a:t>
            </a:r>
            <a:r>
              <a:rPr lang="lt-LT" b="1" dirty="0" smtClean="0"/>
              <a:t>;</a:t>
            </a:r>
          </a:p>
          <a:p>
            <a:r>
              <a:rPr lang="lt-LT" sz="2800" b="1" dirty="0" smtClean="0"/>
              <a:t>SIGITAS GEDA;</a:t>
            </a:r>
          </a:p>
          <a:p>
            <a:r>
              <a:rPr lang="lt-LT" sz="2800" b="1" dirty="0" smtClean="0"/>
              <a:t>ČESLOVAS MILOŠAS</a:t>
            </a:r>
          </a:p>
          <a:p>
            <a:pPr marL="68580" indent="0">
              <a:buNone/>
            </a:pPr>
            <a:r>
              <a:rPr lang="lt-LT" sz="2200" dirty="0" smtClean="0"/>
              <a:t>	 (LIETUVIS, KURIAM NELEISTA BŪTI LIETUVIU).</a:t>
            </a:r>
          </a:p>
          <a:p>
            <a:endParaRPr lang="lt-LT" sz="2000" dirty="0" smtClean="0"/>
          </a:p>
          <a:p>
            <a:pPr marL="68580" indent="0">
              <a:buNone/>
            </a:pPr>
            <a:endParaRPr lang="lt-LT" sz="2000" dirty="0" smtClean="0"/>
          </a:p>
          <a:p>
            <a:endParaRPr lang="lt-LT" dirty="0" smtClean="0"/>
          </a:p>
          <a:p>
            <a:endParaRPr lang="lt-LT" dirty="0" smtClean="0"/>
          </a:p>
          <a:p>
            <a:pPr marL="68580" indent="0">
              <a:buNone/>
            </a:pPr>
            <a:endParaRPr lang="lt-LT" sz="2600" dirty="0" smtClean="0"/>
          </a:p>
          <a:p>
            <a:endParaRPr lang="lt-LT" i="1" dirty="0" smtClean="0"/>
          </a:p>
          <a:p>
            <a:endParaRPr lang="lt-LT" sz="1900" i="1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409180781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01136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JUDITA VAIČIŪNAITĖ (I)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628800"/>
            <a:ext cx="6777317" cy="4203829"/>
          </a:xfrm>
        </p:spPr>
        <p:txBody>
          <a:bodyPr>
            <a:normAutofit fontScale="92500" lnSpcReduction="10000"/>
          </a:bodyPr>
          <a:lstStyle/>
          <a:p>
            <a:r>
              <a:rPr lang="lt-LT" b="1" dirty="0" smtClean="0"/>
              <a:t>Miesto poetė </a:t>
            </a:r>
            <a:r>
              <a:rPr lang="lt-LT" dirty="0" smtClean="0"/>
              <a:t>(poetizavo miestą, jo kultūrą);</a:t>
            </a:r>
          </a:p>
          <a:p>
            <a:r>
              <a:rPr lang="lt-LT" dirty="0" smtClean="0"/>
              <a:t>„Mano gyvenimas perregimai matomas iš kūrybos“;</a:t>
            </a:r>
          </a:p>
          <a:p>
            <a:r>
              <a:rPr lang="lt-LT" dirty="0" smtClean="0"/>
              <a:t>„Aš nežinau nieko gražesnio už kasdienybę – ji man yra pati gyvenimo poezija“;</a:t>
            </a:r>
          </a:p>
          <a:p>
            <a:r>
              <a:rPr lang="lt-LT" dirty="0" smtClean="0"/>
              <a:t>Eilėraščiai atskleidžia turtingą poetės dvasinį pasaulį – meilę muzikai, dailės bei architektūros išmanymą, dėmesį antikos bei Renesanso epochoms, stiprų grožio jausmą;</a:t>
            </a:r>
          </a:p>
          <a:p>
            <a:r>
              <a:rPr lang="lt-LT" b="1" dirty="0" smtClean="0"/>
              <a:t>Miestas jos kūryboje – natūrali ir jauki žmogaus aplinka, kaip kitiems poetams gamta</a:t>
            </a:r>
            <a:r>
              <a:rPr lang="lt-LT" dirty="0" smtClean="0"/>
              <a:t>; 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JUDITA VAIČIŪNAITĖ (II)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2348880"/>
            <a:ext cx="6777317" cy="3528392"/>
          </a:xfrm>
        </p:spPr>
        <p:txBody>
          <a:bodyPr>
            <a:normAutofit/>
          </a:bodyPr>
          <a:lstStyle/>
          <a:p>
            <a:r>
              <a:rPr lang="lt-LT" dirty="0" smtClean="0"/>
              <a:t>Vaikystės pasaulis;</a:t>
            </a:r>
          </a:p>
          <a:p>
            <a:r>
              <a:rPr lang="lt-LT" dirty="0" smtClean="0"/>
              <a:t>Poetizuojami kasdieniai, „negražūs“ dalykai (daiktiškumas);</a:t>
            </a:r>
          </a:p>
          <a:p>
            <a:r>
              <a:rPr lang="lt-LT" b="1" dirty="0" smtClean="0"/>
              <a:t>Kultūra ir natūra jaukiai sugyvena, miestas atviras gamtos grožiui, kaitai</a:t>
            </a:r>
            <a:r>
              <a:rPr lang="lt-LT" dirty="0" smtClean="0"/>
              <a:t>;</a:t>
            </a:r>
          </a:p>
          <a:p>
            <a:r>
              <a:rPr lang="lt-LT" dirty="0" smtClean="0"/>
              <a:t>Meilė poezijoje – ir jaunatviška, švelni, ir aistringa, galinti pražudyti;</a:t>
            </a:r>
          </a:p>
          <a:p>
            <a:r>
              <a:rPr lang="lt-LT" b="1" dirty="0" smtClean="0"/>
              <a:t>Istorinės tematikos poezija</a:t>
            </a:r>
            <a:r>
              <a:rPr lang="lt-LT" dirty="0" smtClean="0"/>
              <a:t>. </a:t>
            </a:r>
            <a:endParaRPr lang="lt-LT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529128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MARCELIJUS MARTINAITIS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844824"/>
            <a:ext cx="6336820" cy="3987805"/>
          </a:xfrm>
        </p:spPr>
        <p:txBody>
          <a:bodyPr/>
          <a:lstStyle/>
          <a:p>
            <a:r>
              <a:rPr lang="lt-LT" dirty="0" smtClean="0"/>
              <a:t>Poetas, eseistas, vertėjas;</a:t>
            </a:r>
          </a:p>
          <a:p>
            <a:r>
              <a:rPr lang="lt-LT" dirty="0" smtClean="0"/>
              <a:t>Santūri asmenybė; archajinis žmogus, žemdirbys (gimtasis </a:t>
            </a:r>
            <a:r>
              <a:rPr lang="lt-LT" dirty="0" err="1" smtClean="0"/>
              <a:t>Paserbenčio</a:t>
            </a:r>
            <a:r>
              <a:rPr lang="lt-LT" dirty="0" smtClean="0"/>
              <a:t> k. – pasaulio ašis);</a:t>
            </a:r>
          </a:p>
          <a:p>
            <a:r>
              <a:rPr lang="lt-LT" b="1" dirty="0" smtClean="0"/>
              <a:t>Archajinės vaizduotės poetas</a:t>
            </a:r>
            <a:r>
              <a:rPr lang="lt-LT" dirty="0" smtClean="0"/>
              <a:t>, kartu – ir poezijos </a:t>
            </a:r>
            <a:r>
              <a:rPr lang="lt-LT" b="1" dirty="0" smtClean="0"/>
              <a:t>modernistas</a:t>
            </a:r>
            <a:r>
              <a:rPr lang="lt-LT" dirty="0" smtClean="0"/>
              <a:t>;</a:t>
            </a:r>
          </a:p>
          <a:p>
            <a:r>
              <a:rPr lang="lt-LT" dirty="0" smtClean="0"/>
              <a:t>M. M. poezija – </a:t>
            </a:r>
            <a:r>
              <a:rPr lang="lt-LT" b="1" dirty="0" smtClean="0"/>
              <a:t>bandymas įamžinti nykstantį žemdirbių kultūros klodą</a:t>
            </a:r>
            <a:r>
              <a:rPr lang="lt-LT" dirty="0" smtClean="0"/>
              <a:t>;</a:t>
            </a:r>
          </a:p>
          <a:p>
            <a:r>
              <a:rPr lang="lt-LT" dirty="0" smtClean="0"/>
              <a:t>Išskirtinis personažas – </a:t>
            </a:r>
            <a:r>
              <a:rPr lang="lt-LT" b="1" dirty="0" smtClean="0"/>
              <a:t>KUKUTIS</a:t>
            </a:r>
            <a:r>
              <a:rPr lang="lt-LT" dirty="0" smtClean="0"/>
              <a:t>. 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1152128"/>
          </a:xfrm>
        </p:spPr>
        <p:txBody>
          <a:bodyPr>
            <a:noAutofit/>
          </a:bodyPr>
          <a:lstStyle/>
          <a:p>
            <a:r>
              <a:rPr lang="lt-LT" sz="3200" dirty="0" smtClean="0"/>
              <a:t>ŽEMAITIS KUKUTIS IŠ „KUKUČIO BALADŽIŲ“</a:t>
            </a:r>
            <a:endParaRPr lang="lt-LT" sz="32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2132856"/>
            <a:ext cx="6777317" cy="3699773"/>
          </a:xfrm>
        </p:spPr>
        <p:txBody>
          <a:bodyPr/>
          <a:lstStyle/>
          <a:p>
            <a:r>
              <a:rPr lang="lt-LT" dirty="0" smtClean="0"/>
              <a:t>Baladėse </a:t>
            </a:r>
            <a:r>
              <a:rPr lang="lt-LT" b="1" dirty="0" smtClean="0"/>
              <a:t>jungiami realusis ir mitinis laikai</a:t>
            </a:r>
            <a:r>
              <a:rPr lang="lt-LT" dirty="0" smtClean="0"/>
              <a:t>, tarp kurių Kukutis laisvai keliauja;</a:t>
            </a:r>
          </a:p>
          <a:p>
            <a:r>
              <a:rPr lang="lt-LT" dirty="0" smtClean="0"/>
              <a:t>Prisidengęs </a:t>
            </a:r>
            <a:r>
              <a:rPr lang="lt-LT" b="1" dirty="0" smtClean="0"/>
              <a:t>kvailio kauke</a:t>
            </a:r>
            <a:r>
              <a:rPr lang="lt-LT" dirty="0" smtClean="0"/>
              <a:t>, gali sakyti tiesą (</a:t>
            </a:r>
            <a:r>
              <a:rPr lang="lt-LT" b="1" dirty="0" smtClean="0"/>
              <a:t>ezopinė kalba</a:t>
            </a:r>
            <a:r>
              <a:rPr lang="lt-LT" dirty="0" smtClean="0"/>
              <a:t>; sovietmečiu netiesiogiai prabylama apie istorinę ir kultūrinę tautos savimonę, gyvenamojo meto absurdą);</a:t>
            </a:r>
          </a:p>
          <a:p>
            <a:r>
              <a:rPr lang="lt-LT" dirty="0" smtClean="0"/>
              <a:t>„</a:t>
            </a:r>
            <a:r>
              <a:rPr lang="lt-LT" i="1" dirty="0" smtClean="0"/>
              <a:t>Tradicinė, nepaslanki žemdirbių galvosena čia atsitrenkia į amžiaus daiktus ir realijas</a:t>
            </a:r>
            <a:r>
              <a:rPr lang="lt-LT" dirty="0" smtClean="0"/>
              <a:t>“.</a:t>
            </a:r>
          </a:p>
          <a:p>
            <a:endParaRPr lang="lt-LT" dirty="0" smtClean="0"/>
          </a:p>
          <a:p>
            <a:endParaRPr lang="lt-LT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529128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SIGITAS GEDA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628800"/>
            <a:ext cx="6777317" cy="4536504"/>
          </a:xfrm>
        </p:spPr>
        <p:txBody>
          <a:bodyPr>
            <a:normAutofit fontScale="85000" lnSpcReduction="10000"/>
          </a:bodyPr>
          <a:lstStyle/>
          <a:p>
            <a:r>
              <a:rPr lang="lt-LT" dirty="0" smtClean="0"/>
              <a:t>Poetas, dramaturgas, kritikas, vertėjas, eseistas;</a:t>
            </a:r>
          </a:p>
          <a:p>
            <a:r>
              <a:rPr lang="lt-LT" dirty="0" smtClean="0"/>
              <a:t>Asmenybės bruožai – kūrybinių siekių universalumas, </a:t>
            </a:r>
            <a:r>
              <a:rPr lang="lt-LT" dirty="0" err="1" smtClean="0"/>
              <a:t>nenuolankumas</a:t>
            </a:r>
            <a:r>
              <a:rPr lang="lt-LT" dirty="0" smtClean="0"/>
              <a:t>; energija, idėjos, gebėjimai, ypatingas jautrumas, turtinga vaizduotė; </a:t>
            </a:r>
          </a:p>
          <a:p>
            <a:r>
              <a:rPr lang="lt-LT" b="1" dirty="0" err="1" smtClean="0"/>
              <a:t>Sumodernino</a:t>
            </a:r>
            <a:r>
              <a:rPr lang="lt-LT" dirty="0" smtClean="0"/>
              <a:t> LT poeziją: </a:t>
            </a:r>
            <a:r>
              <a:rPr lang="lt-LT" b="1" dirty="0" smtClean="0"/>
              <a:t>išplėtė mitologinės vaizduotės galimybes, sukūrė unikalų meninį pasaulį,</a:t>
            </a:r>
            <a:r>
              <a:rPr lang="lt-LT" dirty="0" smtClean="0"/>
              <a:t> kuriame susilieja mitas, religija, kultūra, literatūra, gamta, istorija ir žmogaus kasdienybė;</a:t>
            </a:r>
          </a:p>
          <a:p>
            <a:r>
              <a:rPr lang="lt-LT" dirty="0" smtClean="0"/>
              <a:t>Juntamas ryšys tarp priešistorės ir šiandienos; </a:t>
            </a:r>
            <a:r>
              <a:rPr lang="lt-LT" b="1" dirty="0" smtClean="0"/>
              <a:t>ieškoma universalios mitinės atminties</a:t>
            </a:r>
            <a:r>
              <a:rPr lang="lt-LT" dirty="0" smtClean="0"/>
              <a:t>, supinamos senosios </a:t>
            </a:r>
            <a:r>
              <a:rPr lang="lt-LT" dirty="0" err="1" smtClean="0"/>
              <a:t>literatūrosos</a:t>
            </a:r>
            <a:r>
              <a:rPr lang="lt-LT" dirty="0" smtClean="0"/>
              <a:t>, Rytų poezijos, viduramžių dailės, Biblijos, senųjų kultūrų mitologijos;</a:t>
            </a:r>
          </a:p>
          <a:p>
            <a:r>
              <a:rPr lang="lt-LT" dirty="0" smtClean="0"/>
              <a:t>Eilėraštis – </a:t>
            </a:r>
            <a:r>
              <a:rPr lang="lt-LT" dirty="0" err="1" smtClean="0"/>
              <a:t>daugiaklodis</a:t>
            </a:r>
            <a:r>
              <a:rPr lang="lt-LT" dirty="0" smtClean="0"/>
              <a:t>, lyrinis subjektas – daugialypis. </a:t>
            </a:r>
            <a:endParaRPr lang="lt-LT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529128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ČESLOVAS MILOŠAS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608" y="1700808"/>
            <a:ext cx="6777317" cy="4229057"/>
          </a:xfrm>
        </p:spPr>
        <p:txBody>
          <a:bodyPr>
            <a:normAutofit lnSpcReduction="10000"/>
          </a:bodyPr>
          <a:lstStyle/>
          <a:p>
            <a:r>
              <a:rPr lang="lt-LT" dirty="0" smtClean="0"/>
              <a:t>Poetas, prozininkas, vertėjas, literatūros tyrinėtojas;</a:t>
            </a:r>
          </a:p>
          <a:p>
            <a:r>
              <a:rPr lang="lt-LT" dirty="0" smtClean="0"/>
              <a:t>Savo </a:t>
            </a:r>
            <a:r>
              <a:rPr lang="lt-LT" b="1" dirty="0" smtClean="0"/>
              <a:t>kūryboje pristatė LT pasauliui kaip kultūros istorijos dalyvę, gražų, svarbų Europos kampelį su garbinga praeitimi</a:t>
            </a:r>
            <a:r>
              <a:rPr lang="lt-LT" dirty="0" smtClean="0"/>
              <a:t>;</a:t>
            </a:r>
          </a:p>
          <a:p>
            <a:r>
              <a:rPr lang="lt-LT" dirty="0" smtClean="0"/>
              <a:t>Č. M. poezija, eseistika skleidžia </a:t>
            </a:r>
            <a:r>
              <a:rPr lang="lt-LT" b="1" dirty="0" smtClean="0"/>
              <a:t>tolerancijos, darnaus gyvenimo su kitais žmonėmis ir gamta idėjas, skatina apmąstyti savo tapatybę atvirame pasauly ir puoselėti prisirišimą prie pačių brangiausių vietų</a:t>
            </a:r>
            <a:r>
              <a:rPr lang="lt-LT" dirty="0" smtClean="0"/>
              <a:t>.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87624" y="836712"/>
            <a:ext cx="7024744" cy="1033184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NEPRIKLAUSOMYBĖS LAIKŲ LITERATŪRA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2060848"/>
            <a:ext cx="6777317" cy="3771781"/>
          </a:xfrm>
        </p:spPr>
        <p:txBody>
          <a:bodyPr>
            <a:normAutofit/>
          </a:bodyPr>
          <a:lstStyle/>
          <a:p>
            <a:r>
              <a:rPr lang="lt-LT" sz="2800" b="1" dirty="0" smtClean="0"/>
              <a:t>AIDAS MARČĖNAS</a:t>
            </a:r>
            <a:endParaRPr lang="lt-LT" b="1" dirty="0"/>
          </a:p>
          <a:p>
            <a:pPr marL="68580" indent="0">
              <a:buNone/>
            </a:pPr>
            <a:r>
              <a:rPr lang="lt-LT" dirty="0" smtClean="0"/>
              <a:t>	</a:t>
            </a:r>
            <a:r>
              <a:rPr lang="lt-LT" sz="2000" dirty="0" smtClean="0"/>
              <a:t>EILINĖ;</a:t>
            </a:r>
          </a:p>
          <a:p>
            <a:r>
              <a:rPr lang="lt-LT" sz="2800" b="1" dirty="0" smtClean="0"/>
              <a:t>JURGIS KUNČINAS</a:t>
            </a:r>
          </a:p>
          <a:p>
            <a:pPr marL="68580" indent="0">
              <a:buNone/>
            </a:pPr>
            <a:r>
              <a:rPr lang="lt-LT" sz="2800" dirty="0"/>
              <a:t>	</a:t>
            </a:r>
            <a:r>
              <a:rPr lang="lt-LT" sz="2000" dirty="0" smtClean="0"/>
              <a:t>TŪLA;</a:t>
            </a:r>
          </a:p>
          <a:p>
            <a:r>
              <a:rPr lang="lt-LT" sz="2800" b="1" dirty="0" smtClean="0"/>
              <a:t>MARIUS IVAŠKEVIČIUS</a:t>
            </a:r>
          </a:p>
          <a:p>
            <a:pPr marL="68580" indent="0">
              <a:buNone/>
            </a:pPr>
            <a:r>
              <a:rPr lang="lt-LT" sz="2800" dirty="0" smtClean="0"/>
              <a:t>	</a:t>
            </a:r>
            <a:r>
              <a:rPr lang="lt-LT" sz="2000" dirty="0" smtClean="0"/>
              <a:t>MADAGASKARAS.</a:t>
            </a:r>
          </a:p>
          <a:p>
            <a:endParaRPr lang="lt-LT" sz="2000" dirty="0" smtClean="0"/>
          </a:p>
          <a:p>
            <a:pPr marL="68580" indent="0">
              <a:buNone/>
            </a:pPr>
            <a:endParaRPr lang="lt-LT" sz="2000" dirty="0" smtClean="0"/>
          </a:p>
          <a:p>
            <a:endParaRPr lang="lt-LT" dirty="0" smtClean="0"/>
          </a:p>
          <a:p>
            <a:endParaRPr lang="lt-LT" dirty="0" smtClean="0"/>
          </a:p>
          <a:p>
            <a:pPr marL="68580" indent="0">
              <a:buNone/>
            </a:pPr>
            <a:endParaRPr lang="lt-LT" sz="2600" dirty="0" smtClean="0"/>
          </a:p>
          <a:p>
            <a:endParaRPr lang="lt-LT" i="1" dirty="0" smtClean="0"/>
          </a:p>
          <a:p>
            <a:endParaRPr lang="lt-LT" sz="1900" i="1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230524884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87624" y="836712"/>
            <a:ext cx="7024744" cy="1033184"/>
          </a:xfrm>
        </p:spPr>
        <p:txBody>
          <a:bodyPr>
            <a:normAutofit/>
          </a:bodyPr>
          <a:lstStyle/>
          <a:p>
            <a:r>
              <a:rPr lang="lt-LT" dirty="0" smtClean="0"/>
              <a:t>AIDAS MARČĖNAS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988840"/>
            <a:ext cx="6777317" cy="4104456"/>
          </a:xfrm>
        </p:spPr>
        <p:txBody>
          <a:bodyPr>
            <a:normAutofit/>
          </a:bodyPr>
          <a:lstStyle/>
          <a:p>
            <a:r>
              <a:rPr lang="lt-LT" sz="2800" dirty="0" smtClean="0"/>
              <a:t>(Vilniaus) poetas, literatūros kritikas, eseistas</a:t>
            </a:r>
            <a:r>
              <a:rPr lang="lt-LT" sz="2000" dirty="0" smtClean="0"/>
              <a:t>;</a:t>
            </a:r>
          </a:p>
          <a:p>
            <a:r>
              <a:rPr lang="lt-LT" sz="2800" dirty="0" smtClean="0"/>
              <a:t>Poezijai būdinga </a:t>
            </a:r>
            <a:r>
              <a:rPr lang="lt-LT" sz="2800" b="1" dirty="0" smtClean="0"/>
              <a:t>romantinė vientiso pasaulio pasaulėjauta, neįpareigojantis, lengvas kalbėjimas</a:t>
            </a:r>
            <a:r>
              <a:rPr lang="lt-LT" sz="2800" dirty="0" smtClean="0"/>
              <a:t>;</a:t>
            </a:r>
          </a:p>
          <a:p>
            <a:r>
              <a:rPr lang="lt-LT" sz="2800" dirty="0" smtClean="0"/>
              <a:t>Kūryboje derina žaidimą, gatvės kalbą ir kartu puikiai valdo eilėraščio formą, vertina tradiciją.</a:t>
            </a:r>
          </a:p>
          <a:p>
            <a:endParaRPr lang="lt-LT" sz="2000" dirty="0" smtClean="0"/>
          </a:p>
          <a:p>
            <a:endParaRPr lang="lt-LT" sz="2000" dirty="0" smtClean="0"/>
          </a:p>
          <a:p>
            <a:pPr marL="68580" indent="0">
              <a:buNone/>
            </a:pPr>
            <a:endParaRPr lang="lt-LT" sz="2000" dirty="0" smtClean="0"/>
          </a:p>
          <a:p>
            <a:endParaRPr lang="lt-LT" dirty="0" smtClean="0"/>
          </a:p>
          <a:p>
            <a:endParaRPr lang="lt-LT" dirty="0" smtClean="0"/>
          </a:p>
          <a:p>
            <a:pPr marL="68580" indent="0">
              <a:buNone/>
            </a:pPr>
            <a:endParaRPr lang="lt-LT" sz="2600" dirty="0" smtClean="0"/>
          </a:p>
          <a:p>
            <a:endParaRPr lang="lt-LT" i="1" dirty="0" smtClean="0"/>
          </a:p>
          <a:p>
            <a:endParaRPr lang="lt-LT" sz="1900" i="1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272361546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529128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AIDO MARČĖNO KŪRYBA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556792"/>
            <a:ext cx="6777317" cy="4275837"/>
          </a:xfrm>
        </p:spPr>
        <p:txBody>
          <a:bodyPr>
            <a:normAutofit fontScale="85000" lnSpcReduction="10000"/>
          </a:bodyPr>
          <a:lstStyle/>
          <a:p>
            <a:r>
              <a:rPr lang="lt-LT" dirty="0" smtClean="0"/>
              <a:t>„RADAUSKO NUŽUDYMAS“: „</a:t>
            </a:r>
            <a:r>
              <a:rPr lang="lt-LT" i="1" dirty="0" smtClean="0"/>
              <a:t>pro vyno taurę aušo rojaus dugnas / fontaną smaugė vandenų jėga / o jis šypsojos pergalingai liūdnas / aukštam krėsle tapytame Degas</a:t>
            </a:r>
            <a:r>
              <a:rPr lang="lt-LT" dirty="0" smtClean="0"/>
              <a:t>“; </a:t>
            </a:r>
          </a:p>
          <a:p>
            <a:r>
              <a:rPr lang="lt-LT" dirty="0" smtClean="0"/>
              <a:t>„SECOND HAND“ (sielos priešinimasis „dėvėtiems“ sielos apdangalams, poezijos originalumas ir savitumas. Svarstomas kūrybos ir tradicijos santykis): </a:t>
            </a:r>
          </a:p>
          <a:p>
            <a:r>
              <a:rPr lang="lt-LT" i="1" dirty="0" smtClean="0"/>
              <a:t>„tais kuriuos pirkotės brangiai ar gavot už nieką   jūsų dėvėtais drabužiais dangstau savo sielą     </a:t>
            </a:r>
          </a:p>
          <a:p>
            <a:pPr>
              <a:buNone/>
            </a:pPr>
            <a:r>
              <a:rPr lang="lt-LT" i="1" dirty="0" smtClean="0"/>
              <a:t>    savo virpančią sielą tiesiog man jos būna taip gaila dangstau ją o ji drabužėlių nešiotų nenori </a:t>
            </a:r>
            <a:r>
              <a:rPr lang="lt-LT" i="1" dirty="0" err="1" smtClean="0"/>
              <a:t>nenori</a:t>
            </a:r>
            <a:r>
              <a:rPr lang="lt-LT" i="1" dirty="0" smtClean="0"/>
              <a:t> ir baigta verkšlendama spardos ir daužos drabužiai ant popieriaus gulas o ji toliau virpa</a:t>
            </a:r>
            <a:r>
              <a:rPr lang="lt-LT" dirty="0" smtClean="0"/>
              <a:t>“. 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87624" y="836712"/>
            <a:ext cx="7024744" cy="504056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JURGIS KUNČINAS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412776"/>
            <a:ext cx="6777317" cy="4680520"/>
          </a:xfrm>
        </p:spPr>
        <p:txBody>
          <a:bodyPr>
            <a:normAutofit fontScale="85000" lnSpcReduction="20000"/>
          </a:bodyPr>
          <a:lstStyle/>
          <a:p>
            <a:r>
              <a:rPr lang="lt-LT" sz="2800" dirty="0" smtClean="0"/>
              <a:t>Rašytojo kelią pradėjo kaip poetas, bet labiausiai vertinama jo proza</a:t>
            </a:r>
            <a:r>
              <a:rPr lang="lt-LT" sz="2000" dirty="0" smtClean="0"/>
              <a:t>;</a:t>
            </a:r>
          </a:p>
          <a:p>
            <a:r>
              <a:rPr lang="lt-LT" sz="2800" dirty="0" smtClean="0"/>
              <a:t>Studijavo vokiečių filologiją, bet nebaigė; vėliau „dirbo įvairius darbus“ ir „stebėjo gyvenimą“;</a:t>
            </a:r>
            <a:endParaRPr lang="lt-LT" sz="2000" dirty="0" smtClean="0"/>
          </a:p>
          <a:p>
            <a:r>
              <a:rPr lang="lt-LT" sz="2800" dirty="0" smtClean="0"/>
              <a:t>Pasakotojo talentas sekti įdomią istoriją;</a:t>
            </a:r>
          </a:p>
          <a:p>
            <a:r>
              <a:rPr lang="lt-LT" sz="2800" b="1" dirty="0" smtClean="0"/>
              <a:t>Sovietmečio metraštininkas</a:t>
            </a:r>
            <a:r>
              <a:rPr lang="lt-LT" sz="2800" dirty="0" smtClean="0"/>
              <a:t>; grožinėje kūryboje užfiksavo daugybę konkrečių gyvenamojo laiko detalių, vietų, papročių;</a:t>
            </a:r>
          </a:p>
          <a:p>
            <a:r>
              <a:rPr lang="lt-LT" sz="2800" dirty="0" smtClean="0"/>
              <a:t>Pasakojimai </a:t>
            </a:r>
            <a:r>
              <a:rPr lang="lt-LT" sz="2800" dirty="0" err="1" smtClean="0"/>
              <a:t>autobiografiški</a:t>
            </a:r>
            <a:r>
              <a:rPr lang="lt-LT" sz="2800" dirty="0" smtClean="0"/>
              <a:t>; bene išsamiausiai autobiografiniai motyvai atskleidžiami „Tūloje“, romane, kurį dauguma kritikų laiko geriausio rašytojo kūriniu.</a:t>
            </a:r>
          </a:p>
          <a:p>
            <a:endParaRPr lang="lt-LT" sz="2800" dirty="0" smtClean="0"/>
          </a:p>
          <a:p>
            <a:endParaRPr lang="lt-LT" sz="2000" dirty="0" smtClean="0"/>
          </a:p>
          <a:p>
            <a:endParaRPr lang="lt-LT" sz="2000" dirty="0" smtClean="0"/>
          </a:p>
          <a:p>
            <a:pPr marL="68580" indent="0">
              <a:buNone/>
            </a:pPr>
            <a:endParaRPr lang="lt-LT" sz="2000" dirty="0" smtClean="0"/>
          </a:p>
          <a:p>
            <a:endParaRPr lang="lt-LT" dirty="0" smtClean="0"/>
          </a:p>
          <a:p>
            <a:endParaRPr lang="lt-LT" dirty="0" smtClean="0"/>
          </a:p>
          <a:p>
            <a:pPr marL="68580" indent="0">
              <a:buNone/>
            </a:pPr>
            <a:endParaRPr lang="lt-LT" sz="2600" dirty="0" smtClean="0"/>
          </a:p>
          <a:p>
            <a:endParaRPr lang="lt-LT" i="1" dirty="0" smtClean="0"/>
          </a:p>
          <a:p>
            <a:endParaRPr lang="lt-LT" sz="1900" i="1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163828926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259632" y="836712"/>
            <a:ext cx="7024744" cy="648072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„TŪLA“ (I)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628800"/>
            <a:ext cx="6777317" cy="4203829"/>
          </a:xfrm>
        </p:spPr>
        <p:txBody>
          <a:bodyPr>
            <a:normAutofit fontScale="85000" lnSpcReduction="20000"/>
          </a:bodyPr>
          <a:lstStyle/>
          <a:p>
            <a:r>
              <a:rPr lang="lt-LT" sz="2800" b="1" dirty="0" smtClean="0"/>
              <a:t>Desperatiškos</a:t>
            </a:r>
            <a:r>
              <a:rPr lang="lt-LT" sz="2800" dirty="0" smtClean="0"/>
              <a:t> </a:t>
            </a:r>
            <a:r>
              <a:rPr lang="lt-LT" sz="2800" b="1" dirty="0" smtClean="0"/>
              <a:t>meilės istorija</a:t>
            </a:r>
            <a:r>
              <a:rPr lang="lt-LT" sz="2800" dirty="0" smtClean="0"/>
              <a:t>, </a:t>
            </a:r>
            <a:r>
              <a:rPr lang="lt-LT" sz="2800" b="1" dirty="0" smtClean="0"/>
              <a:t>Vilniaus</a:t>
            </a:r>
            <a:r>
              <a:rPr lang="lt-LT" sz="2800" dirty="0" smtClean="0"/>
              <a:t> senamiestis </a:t>
            </a:r>
            <a:r>
              <a:rPr lang="lt-LT" sz="2800" b="1" dirty="0" smtClean="0"/>
              <a:t>sovietmečiu, benamio kasdienybė</a:t>
            </a:r>
            <a:r>
              <a:rPr lang="lt-LT" sz="2000" b="1" dirty="0" smtClean="0"/>
              <a:t>;</a:t>
            </a:r>
          </a:p>
          <a:p>
            <a:r>
              <a:rPr lang="lt-LT" sz="2800" b="1" dirty="0" smtClean="0"/>
              <a:t>Pasakotojas</a:t>
            </a:r>
            <a:r>
              <a:rPr lang="lt-LT" sz="2800" dirty="0" smtClean="0"/>
              <a:t> – </a:t>
            </a:r>
            <a:r>
              <a:rPr lang="lt-LT" sz="2800" b="1" dirty="0" smtClean="0"/>
              <a:t>pagrindinis veikėjas </a:t>
            </a:r>
            <a:r>
              <a:rPr lang="lt-LT" sz="2800" dirty="0" smtClean="0"/>
              <a:t>(</a:t>
            </a:r>
            <a:r>
              <a:rPr lang="lt-LT" sz="2800" u="sng" dirty="0" smtClean="0"/>
              <a:t>bevardis valkata, girtuoklis, klajojantis po senamiesčio, Užupio gatveles</a:t>
            </a:r>
            <a:r>
              <a:rPr lang="lt-LT" sz="2800" dirty="0" smtClean="0"/>
              <a:t>). Tai – buvęs universiteto auklėtinis, perspektyvus kultūros žmogus, pasirinkęs užribio gyvenimą. Bet personažas nėra visiškas valkata – jis dar išlaiko trapius saitus su tvarkinguoju pasauliu – su žmonėmis, turinčiais pagrindą po kojomis ir kurie jam neretai padeda;</a:t>
            </a:r>
            <a:endParaRPr lang="lt-LT" sz="2000" dirty="0" smtClean="0"/>
          </a:p>
          <a:p>
            <a:endParaRPr lang="lt-LT" sz="2800" dirty="0" smtClean="0"/>
          </a:p>
          <a:p>
            <a:endParaRPr lang="lt-LT" sz="2000" dirty="0" smtClean="0"/>
          </a:p>
          <a:p>
            <a:endParaRPr lang="lt-LT" sz="2000" dirty="0" smtClean="0"/>
          </a:p>
          <a:p>
            <a:pPr marL="68580" indent="0">
              <a:buNone/>
            </a:pPr>
            <a:endParaRPr lang="lt-LT" sz="2000" dirty="0" smtClean="0"/>
          </a:p>
          <a:p>
            <a:endParaRPr lang="lt-LT" dirty="0" smtClean="0"/>
          </a:p>
          <a:p>
            <a:endParaRPr lang="lt-LT" dirty="0" smtClean="0"/>
          </a:p>
          <a:p>
            <a:pPr marL="68580" indent="0">
              <a:buNone/>
            </a:pPr>
            <a:endParaRPr lang="lt-LT" sz="2600" dirty="0" smtClean="0"/>
          </a:p>
          <a:p>
            <a:endParaRPr lang="lt-LT" i="1" dirty="0" smtClean="0"/>
          </a:p>
          <a:p>
            <a:endParaRPr lang="lt-LT" sz="1900" i="1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214672778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01136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„TŪLA“ (II)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772816"/>
            <a:ext cx="6777317" cy="4059813"/>
          </a:xfrm>
        </p:spPr>
        <p:txBody>
          <a:bodyPr>
            <a:normAutofit lnSpcReduction="10000"/>
          </a:bodyPr>
          <a:lstStyle/>
          <a:p>
            <a:r>
              <a:rPr lang="lt-LT" dirty="0" smtClean="0"/>
              <a:t>Svarbiausias personažas – paprasta, tačiau subtili mergina, menininkė </a:t>
            </a:r>
            <a:r>
              <a:rPr lang="lt-LT" b="1" dirty="0" smtClean="0"/>
              <a:t>Tūla</a:t>
            </a:r>
            <a:r>
              <a:rPr lang="lt-LT" dirty="0" smtClean="0"/>
              <a:t>, susijusi su daugialypiais jausmais, svaiguliu, kūno ir sielos išsilaisvinimu;</a:t>
            </a:r>
          </a:p>
          <a:p>
            <a:r>
              <a:rPr lang="lt-LT" b="1" dirty="0" smtClean="0"/>
              <a:t>Meilė sutvirtina žmogiškumo pagrindus</a:t>
            </a:r>
            <a:r>
              <a:rPr lang="lt-LT" dirty="0" smtClean="0"/>
              <a:t>, yra harmonijos pamatas. Išniekinto žmogaus ir sugriautų šventyklų akivaizdoje vienintelė ori laikysena – skeptiko, ironiko;</a:t>
            </a:r>
          </a:p>
          <a:p>
            <a:r>
              <a:rPr lang="lt-LT" dirty="0" smtClean="0"/>
              <a:t>„TŪLA“ – </a:t>
            </a:r>
            <a:r>
              <a:rPr lang="lt-LT" b="1" dirty="0" smtClean="0"/>
              <a:t>dosnios, neįmanomos meilės dūžtanti banga, vienatvės, klajonių ir nerimo romanas</a:t>
            </a:r>
            <a:r>
              <a:rPr lang="lt-LT" dirty="0" smtClean="0"/>
              <a:t>.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87624" y="836712"/>
            <a:ext cx="7024744" cy="1033184"/>
          </a:xfrm>
        </p:spPr>
        <p:txBody>
          <a:bodyPr>
            <a:normAutofit/>
          </a:bodyPr>
          <a:lstStyle/>
          <a:p>
            <a:r>
              <a:rPr lang="lt-LT" dirty="0" smtClean="0"/>
              <a:t>MARIUS IVAŠKEVIČIUS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2060848"/>
            <a:ext cx="6777317" cy="3771781"/>
          </a:xfrm>
        </p:spPr>
        <p:txBody>
          <a:bodyPr>
            <a:normAutofit fontScale="85000" lnSpcReduction="10000"/>
          </a:bodyPr>
          <a:lstStyle/>
          <a:p>
            <a:r>
              <a:rPr lang="lt-LT" sz="2600" dirty="0" smtClean="0"/>
              <a:t>Išsiskiria išradingais kalbos žaidimais, dėmesiu LT istorijai, tautinei savimonei;</a:t>
            </a:r>
          </a:p>
          <a:p>
            <a:r>
              <a:rPr lang="lt-LT" sz="2600" dirty="0" smtClean="0"/>
              <a:t>Prozininkas, dramaturgas, žurnalistas, kino ir teatro režisierius;</a:t>
            </a:r>
          </a:p>
          <a:p>
            <a:r>
              <a:rPr lang="lt-LT" sz="2600" dirty="0" smtClean="0"/>
              <a:t>M. I. labiausiai </a:t>
            </a:r>
            <a:r>
              <a:rPr lang="lt-LT" sz="2600" b="1" dirty="0" smtClean="0"/>
              <a:t>domina individo, tautos santykis su istorija</a:t>
            </a:r>
            <a:r>
              <a:rPr lang="lt-LT" sz="2600" dirty="0" smtClean="0"/>
              <a:t>. Tragiški įvykiai vaizduojami žaismingai, kartais net komiškai („Grindys, neišlaikiusios lietuvybės, įlūžta &lt;...&gt;“);</a:t>
            </a:r>
          </a:p>
          <a:p>
            <a:r>
              <a:rPr lang="lt-LT" sz="2600" dirty="0" smtClean="0"/>
              <a:t>Apie tautai svarbius dalykus rašytojas kalba be išankstinių nuostatų, pasišaipydamas iš to, kas atgyvenę, siūlo naują požiūrį.</a:t>
            </a:r>
          </a:p>
          <a:p>
            <a:pPr marL="68580" indent="0">
              <a:buNone/>
            </a:pPr>
            <a:endParaRPr lang="lt-LT" sz="2600" dirty="0" smtClean="0"/>
          </a:p>
          <a:p>
            <a:endParaRPr lang="lt-LT" dirty="0" smtClean="0"/>
          </a:p>
          <a:p>
            <a:endParaRPr lang="lt-LT" dirty="0" smtClean="0"/>
          </a:p>
          <a:p>
            <a:pPr marL="68580" indent="0">
              <a:buNone/>
            </a:pPr>
            <a:endParaRPr lang="lt-LT" sz="2600" dirty="0" smtClean="0"/>
          </a:p>
          <a:p>
            <a:endParaRPr lang="lt-LT" i="1" dirty="0" smtClean="0"/>
          </a:p>
          <a:p>
            <a:endParaRPr lang="lt-LT" sz="1900" i="1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409316992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87624" y="836712"/>
            <a:ext cx="7024744" cy="648072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Pjesė „Madagaskaras“ (I)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844824"/>
            <a:ext cx="6777317" cy="4104456"/>
          </a:xfrm>
        </p:spPr>
        <p:txBody>
          <a:bodyPr>
            <a:normAutofit fontScale="55000" lnSpcReduction="20000"/>
          </a:bodyPr>
          <a:lstStyle/>
          <a:p>
            <a:r>
              <a:rPr lang="lt-LT" sz="3600" b="1" dirty="0" smtClean="0"/>
              <a:t>LT istorija</a:t>
            </a:r>
            <a:r>
              <a:rPr lang="lt-LT" sz="3600" dirty="0" smtClean="0"/>
              <a:t>, </a:t>
            </a:r>
            <a:r>
              <a:rPr lang="lt-LT" sz="3600" b="1" dirty="0" smtClean="0"/>
              <a:t>meilė tėvynei</a:t>
            </a:r>
            <a:r>
              <a:rPr lang="lt-LT" sz="3600" dirty="0" smtClean="0"/>
              <a:t>, </a:t>
            </a:r>
            <a:r>
              <a:rPr lang="lt-LT" sz="3600" b="1" dirty="0" smtClean="0"/>
              <a:t>idealizmas</a:t>
            </a:r>
            <a:r>
              <a:rPr lang="lt-LT" sz="3600" dirty="0" smtClean="0"/>
              <a:t> ir </a:t>
            </a:r>
            <a:r>
              <a:rPr lang="lt-LT" sz="3600" b="1" dirty="0" smtClean="0"/>
              <a:t>patriotizmas</a:t>
            </a:r>
            <a:r>
              <a:rPr lang="lt-LT" sz="3600" dirty="0" smtClean="0"/>
              <a:t>; </a:t>
            </a:r>
          </a:p>
          <a:p>
            <a:r>
              <a:rPr lang="lt-LT" sz="3600" dirty="0" smtClean="0"/>
              <a:t>1912-1926 m. Lietuvoje (laikotarpis prieš II pasaulinį karą), nuojauta, kad tuoj viskas bus prarasta; idėjų karuselė. Naujieji LT inteligentai sprendžia, ką veikti su atkurta valstybe, kokia kryptimi ją pasukti; </a:t>
            </a:r>
          </a:p>
          <a:p>
            <a:r>
              <a:rPr lang="lt-LT" sz="3600" dirty="0" smtClean="0"/>
              <a:t>Žmogus apie save kuria tą </a:t>
            </a:r>
            <a:r>
              <a:rPr lang="lt-LT" sz="3600" u="sng" dirty="0" smtClean="0"/>
              <a:t>pasaulį, kurį nori matyti</a:t>
            </a:r>
            <a:r>
              <a:rPr lang="lt-LT" sz="3600" dirty="0" smtClean="0"/>
              <a:t>. </a:t>
            </a:r>
            <a:r>
              <a:rPr lang="lt-LT" sz="3600" u="sng" dirty="0" smtClean="0"/>
              <a:t>Svarbu tikėti tuo, ką darai</a:t>
            </a:r>
            <a:r>
              <a:rPr lang="lt-LT" sz="3600" dirty="0" smtClean="0"/>
              <a:t>;</a:t>
            </a:r>
          </a:p>
          <a:p>
            <a:r>
              <a:rPr lang="lt-LT" sz="3600" dirty="0" smtClean="0"/>
              <a:t>K. </a:t>
            </a:r>
            <a:r>
              <a:rPr lang="lt-LT" sz="3600" dirty="0" err="1" smtClean="0"/>
              <a:t>Pakšto</a:t>
            </a:r>
            <a:r>
              <a:rPr lang="lt-LT" sz="3600" dirty="0" smtClean="0"/>
              <a:t> idėja – perkelti LT į Afriką;</a:t>
            </a:r>
          </a:p>
          <a:p>
            <a:r>
              <a:rPr lang="lt-LT" sz="3600" dirty="0" smtClean="0"/>
              <a:t>Pasak M. I., ši pjesė „</a:t>
            </a:r>
            <a:r>
              <a:rPr lang="lt-LT" sz="3600" i="1" dirty="0" smtClean="0"/>
              <a:t>apie žmones, kurie dar nieko nežino. Ir todėl iš visų jėgų stengiasi gyventi: mylėti taip, kaip dar niekas iki jų nemylėjo, tikėti taip, kaip dar niekas iki jų netikėjo, &lt;...&gt; ir galiausiai perkelti tai, kas dar niekad nebuvo perkelta</a:t>
            </a:r>
            <a:r>
              <a:rPr lang="lt-LT" sz="3600" dirty="0" smtClean="0"/>
              <a:t>“;</a:t>
            </a:r>
          </a:p>
          <a:p>
            <a:pPr marL="68580" indent="0">
              <a:buNone/>
            </a:pPr>
            <a:endParaRPr lang="lt-LT" sz="2600" dirty="0" smtClean="0"/>
          </a:p>
          <a:p>
            <a:endParaRPr lang="lt-LT" dirty="0" smtClean="0"/>
          </a:p>
          <a:p>
            <a:endParaRPr lang="lt-LT" dirty="0" smtClean="0"/>
          </a:p>
          <a:p>
            <a:pPr marL="68580" indent="0">
              <a:buNone/>
            </a:pPr>
            <a:endParaRPr lang="lt-LT" sz="2600" dirty="0" smtClean="0"/>
          </a:p>
          <a:p>
            <a:endParaRPr lang="lt-LT" i="1" dirty="0" smtClean="0"/>
          </a:p>
          <a:p>
            <a:endParaRPr lang="lt-LT" sz="1900" i="1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211590677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„Madagaskaras“ (II)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988840"/>
            <a:ext cx="6777317" cy="3843789"/>
          </a:xfrm>
        </p:spPr>
        <p:txBody>
          <a:bodyPr>
            <a:normAutofit lnSpcReduction="10000"/>
          </a:bodyPr>
          <a:lstStyle/>
          <a:p>
            <a:r>
              <a:rPr lang="lt-LT" dirty="0" smtClean="0"/>
              <a:t>Pjesė kelia klausimą, kodėl LT prarado Nepriklausomybę, nors to laikotarpio žmonės buvo kupini patriotiškumo;</a:t>
            </a:r>
          </a:p>
          <a:p>
            <a:r>
              <a:rPr lang="lt-LT" dirty="0" smtClean="0"/>
              <a:t>LT tautinės idėjos ir mitai: Klaipėdos krašto atgavimas – Pokštas („veidu į jūrą“), Stasys ir Steponas – „veidu į debesis“, </a:t>
            </a:r>
            <a:r>
              <a:rPr lang="lt-LT" dirty="0" err="1" smtClean="0"/>
              <a:t>Gerbutavičius</a:t>
            </a:r>
            <a:r>
              <a:rPr lang="lt-LT" dirty="0" smtClean="0"/>
              <a:t> ragina atsigręžti „veidu į meną ir estetizmą“ ir pan.;</a:t>
            </a:r>
          </a:p>
          <a:p>
            <a:r>
              <a:rPr lang="lt-LT" dirty="0" smtClean="0"/>
              <a:t>Veikėjai – prototipai: Salė, Pokštas, Dainius...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529128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„Madagaskaras“ (III)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1628800"/>
            <a:ext cx="6777317" cy="4320480"/>
          </a:xfrm>
        </p:spPr>
        <p:txBody>
          <a:bodyPr>
            <a:normAutofit fontScale="92500" lnSpcReduction="10000"/>
          </a:bodyPr>
          <a:lstStyle/>
          <a:p>
            <a:r>
              <a:rPr lang="lt-LT" dirty="0" smtClean="0"/>
              <a:t>Pjesėje labiau pabrėžiamos </a:t>
            </a:r>
            <a:r>
              <a:rPr lang="lt-LT" b="1" dirty="0" smtClean="0"/>
              <a:t>neigiamos lietuvio savybės</a:t>
            </a:r>
            <a:r>
              <a:rPr lang="lt-LT" dirty="0" smtClean="0"/>
              <a:t>: </a:t>
            </a:r>
          </a:p>
          <a:p>
            <a:r>
              <a:rPr lang="lt-LT" u="sng" dirty="0" smtClean="0"/>
              <a:t>Pražūtingas naivumas </a:t>
            </a:r>
            <a:r>
              <a:rPr lang="lt-LT" dirty="0" smtClean="0"/>
              <a:t>(Salės pasitikėjimas slibinais – komunistais);</a:t>
            </a:r>
          </a:p>
          <a:p>
            <a:r>
              <a:rPr lang="lt-LT" u="sng" dirty="0" smtClean="0"/>
              <a:t>Priešiškumas kaimynams </a:t>
            </a:r>
            <a:r>
              <a:rPr lang="lt-LT" dirty="0" smtClean="0"/>
              <a:t>(Oskaras tiki regėjimu, kad nukritęs Mėnulis išvaduos LT nuo pavojingų kaimynų);</a:t>
            </a:r>
          </a:p>
          <a:p>
            <a:r>
              <a:rPr lang="lt-LT" u="sng" dirty="0" smtClean="0"/>
              <a:t>Menka </a:t>
            </a:r>
            <a:r>
              <a:rPr lang="lt-LT" u="sng" dirty="0" err="1" smtClean="0"/>
              <a:t>savivertė</a:t>
            </a:r>
            <a:r>
              <a:rPr lang="lt-LT" dirty="0" smtClean="0"/>
              <a:t> (lietuvis „kartais &lt;...&gt; pristingąs nerviško pajėgumo, tuomet įvairiai išsiliejantis: arba su kilpa ant kaklo, arba kaimyną kapot“;</a:t>
            </a:r>
          </a:p>
          <a:p>
            <a:r>
              <a:rPr lang="lt-LT" u="sng" dirty="0" smtClean="0"/>
              <a:t>Agresyvumas</a:t>
            </a:r>
            <a:r>
              <a:rPr lang="lt-LT" dirty="0" smtClean="0"/>
              <a:t> (svajoja okupuoti Madagaskarą, nuolat ieško priešų).</a:t>
            </a:r>
            <a:endParaRPr lang="lt-LT" dirty="0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4294967295"/>
          </p:nvPr>
        </p:nvSpPr>
        <p:spPr>
          <a:xfrm>
            <a:off x="0" y="2324100"/>
            <a:ext cx="6777038" cy="3508375"/>
          </a:xfrm>
        </p:spPr>
        <p:txBody>
          <a:bodyPr/>
          <a:lstStyle/>
          <a:p>
            <a:r>
              <a:rPr lang="lt-LT" sz="2800" dirty="0" smtClean="0"/>
              <a:t>DVYLIKTOKAI NUVAŽIUOS;</a:t>
            </a:r>
          </a:p>
          <a:p>
            <a:r>
              <a:rPr lang="lt-LT" sz="2800" dirty="0" smtClean="0"/>
              <a:t>DVYLIKTOKAI SUSIKAUPS;</a:t>
            </a:r>
          </a:p>
          <a:p>
            <a:r>
              <a:rPr lang="lt-LT" sz="2800" dirty="0" smtClean="0"/>
              <a:t>DVYLIKTOKAI PRISIMINS VISKĄ, KĄ SKAITĖ, GIRDĖJO IR PUIKIAI ŽINO;</a:t>
            </a:r>
          </a:p>
          <a:p>
            <a:r>
              <a:rPr lang="lt-LT" sz="2800" dirty="0" smtClean="0"/>
              <a:t>DVYLIKTOKAI RAŠYS MĄSTYDAMI;</a:t>
            </a:r>
          </a:p>
          <a:p>
            <a:r>
              <a:rPr lang="lt-LT" sz="2800" dirty="0" smtClean="0"/>
              <a:t>IR, ŽINOMA, DVYLIKTOKAI IŠLAIKYS ;)</a:t>
            </a:r>
          </a:p>
          <a:p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278570020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Šaltiniai: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492" y="2132856"/>
            <a:ext cx="6777317" cy="3699773"/>
          </a:xfrm>
        </p:spPr>
        <p:txBody>
          <a:bodyPr>
            <a:normAutofit/>
          </a:bodyPr>
          <a:lstStyle/>
          <a:p>
            <a:r>
              <a:rPr lang="lt-LT" sz="2000" dirty="0" smtClean="0"/>
              <a:t>LIETUVIŲ LITERATŪROS KONSPEKTAS ABITURIENTUI (Baltos lankos, </a:t>
            </a:r>
            <a:r>
              <a:rPr lang="en-US" sz="2000" dirty="0" smtClean="0"/>
              <a:t>2014)</a:t>
            </a:r>
          </a:p>
          <a:p>
            <a:r>
              <a:rPr lang="en-US" sz="2000" dirty="0" smtClean="0"/>
              <a:t>PRIE</a:t>
            </a:r>
            <a:r>
              <a:rPr lang="lt-LT" sz="2000" dirty="0" smtClean="0"/>
              <a:t>Š EGZAMINĄ </a:t>
            </a:r>
            <a:r>
              <a:rPr lang="en-US" sz="2000" dirty="0" smtClean="0"/>
              <a:t>10 </a:t>
            </a:r>
            <a:r>
              <a:rPr lang="lt-LT" sz="2000" dirty="0" smtClean="0"/>
              <a:t>ŽINGSNIŲ</a:t>
            </a:r>
            <a:r>
              <a:rPr lang="en-US" sz="2000" dirty="0" smtClean="0"/>
              <a:t> </a:t>
            </a:r>
            <a:r>
              <a:rPr lang="lt-LT" sz="2000" dirty="0" smtClean="0"/>
              <a:t>(Šviesa, </a:t>
            </a:r>
            <a:r>
              <a:rPr lang="en-US" sz="2000" dirty="0" smtClean="0"/>
              <a:t>2015</a:t>
            </a:r>
            <a:r>
              <a:rPr lang="lt-LT" sz="2000" dirty="0" smtClean="0"/>
              <a:t>)</a:t>
            </a:r>
            <a:endParaRPr lang="lt-LT" sz="2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711</TotalTime>
  <Words>5688</Words>
  <Application>Microsoft Office PowerPoint</Application>
  <PresentationFormat>Demonstracija ekrane (4:3)</PresentationFormat>
  <Paragraphs>672</Paragraphs>
  <Slides>94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94</vt:i4>
      </vt:variant>
    </vt:vector>
  </HeadingPairs>
  <TitlesOfParts>
    <vt:vector size="95" baseType="lpstr">
      <vt:lpstr>Austin</vt:lpstr>
      <vt:lpstr>RAŠYTOJAI, be kurių negerai ;)</vt:lpstr>
      <vt:lpstr>RENESANSO  (XIV-XVI A.) LITERATŪRA</vt:lpstr>
      <vt:lpstr>MARTYNAS MAŽVYDAS</vt:lpstr>
      <vt:lpstr>„KATEKIZMAS“</vt:lpstr>
      <vt:lpstr>MIKALOJUS DAUKŠA</vt:lpstr>
      <vt:lpstr>„POSTILĖ“ (pamokslų rinkinys)</vt:lpstr>
      <vt:lpstr>JONAS RADVANAS</vt:lpstr>
      <vt:lpstr>„RADVILIADA“</vt:lpstr>
      <vt:lpstr>BAROKAS  (XVI a. pab.-XVII a. vid.)</vt:lpstr>
      <vt:lpstr>MOTIEJUS KAZIMIERAS SARBIEVIJUS</vt:lpstr>
      <vt:lpstr>M. K. Sarbievijaus kūrybos temos</vt:lpstr>
      <vt:lpstr>APŠVIETOS EPOCHA  (XVII a.-XIX a.) (prigimtinė žmonių lygybė, protas)</vt:lpstr>
      <vt:lpstr>KRISTIJONAS DONELAITIS</vt:lpstr>
      <vt:lpstr>„METAI“ (I)</vt:lpstr>
      <vt:lpstr>„METAI“ (II)</vt:lpstr>
      <vt:lpstr>ROMANTIZMAS (XVIII a. pab.-XIX a.)  (tautų išsilaisvinimo iš priespaudos laikotarpis; tautinio romantizmo bruožai – herojiškos praeities, liaudies kūrybos, gimtosios kalbos aukštinimas, kilnių patriotinių idealų teigimas)</vt:lpstr>
      <vt:lpstr>ADOMAS MICKEVIČIUS</vt:lpstr>
      <vt:lpstr>ODĖ JAUNYSTEI (I)</vt:lpstr>
      <vt:lpstr>ODĖ JAUNYSTEI (II)</vt:lpstr>
      <vt:lpstr>Poema VĖLINĖS</vt:lpstr>
      <vt:lpstr>ANTANAS BARANAUSKAS</vt:lpstr>
      <vt:lpstr>ANYKŠČIŲ ŠILELIS</vt:lpstr>
      <vt:lpstr>VINCAS KUDIRKA</vt:lpstr>
      <vt:lpstr>VARPAS</vt:lpstr>
      <vt:lpstr>LABORA</vt:lpstr>
      <vt:lpstr>TAUTIŠKA GIESMĖ</vt:lpstr>
      <vt:lpstr>MAIRONIS</vt:lpstr>
      <vt:lpstr>PAVASARIO BALSAI</vt:lpstr>
      <vt:lpstr>UŽTRAUKSIM NAUJĄ GIESMĘ</vt:lpstr>
      <vt:lpstr>REALIZMO IR NEOROMANTIZMO LITERATŪRA (XX a. pr.)</vt:lpstr>
      <vt:lpstr>JONAS BILIŪNAS</vt:lpstr>
      <vt:lpstr>Apysaka LIŪDNA PASAKA</vt:lpstr>
      <vt:lpstr>VAGIS</vt:lpstr>
      <vt:lpstr>LAIMĖS ŽIBURYS</vt:lpstr>
      <vt:lpstr>ŠATRIJOS RAGANA</vt:lpstr>
      <vt:lpstr>Apysaka SENAME DVARE</vt:lpstr>
      <vt:lpstr>JUOZAS TUMAS-VAIŽGANTAS</vt:lpstr>
      <vt:lpstr>Apysaka DĖDĖS IR DĖDIENĖS</vt:lpstr>
      <vt:lpstr>VINCAS KRĖVĖ</vt:lpstr>
      <vt:lpstr>Drama SKIRGAILA</vt:lpstr>
      <vt:lpstr>XX a. vidurio  MODERNIOJI LITERATŪRA</vt:lpstr>
      <vt:lpstr>VINCAS MYKOLAITIS-PUTINAS</vt:lpstr>
      <vt:lpstr>Poezija: TARP DVIEJŲ AUŠRŲ</vt:lpstr>
      <vt:lpstr>ALTORIŲ ŠEŠĖLY</vt:lpstr>
      <vt:lpstr>JURGIS SAVICKIS</vt:lpstr>
      <vt:lpstr>AD ASTRA</vt:lpstr>
      <vt:lpstr>VAGIS</vt:lpstr>
      <vt:lpstr>JONAS AISTIS</vt:lpstr>
      <vt:lpstr>MAN TAVE</vt:lpstr>
      <vt:lpstr>HENRIKAS RADAUSKAS</vt:lpstr>
      <vt:lpstr>STRĖLĖ DANGUJE</vt:lpstr>
      <vt:lpstr>XX a. vidurio KATASTROFŲ LITERATŪRA (PROZA)</vt:lpstr>
      <vt:lpstr>ANTANAS ŠKĖMA</vt:lpstr>
      <vt:lpstr>Romanas BALTA DROBULĖ (I)</vt:lpstr>
      <vt:lpstr>Romanas BALTA DROBULĖ (II)</vt:lpstr>
      <vt:lpstr>BALYS SRUOGA </vt:lpstr>
      <vt:lpstr>DIEVŲ MIŠKAS</vt:lpstr>
      <vt:lpstr>XX a. vidurio KATASTROFŲ LITERATŪRA (POEZIJA)</vt:lpstr>
      <vt:lpstr>SALOMĖJA NĖRIS</vt:lpstr>
      <vt:lpstr>S. NĖRIES poezija </vt:lpstr>
      <vt:lpstr>VYTAUTAS MAČERNIS</vt:lpstr>
      <vt:lpstr>V. Mačernio kūryba</vt:lpstr>
      <vt:lpstr>BRONIUS KRIVICKAS</vt:lpstr>
      <vt:lpstr>Poezija</vt:lpstr>
      <vt:lpstr>MODERNIOJI XX a. II pusės LITERATŪRA</vt:lpstr>
      <vt:lpstr>MARIUS KATILIŠKIS</vt:lpstr>
      <vt:lpstr>„Miškais ateina ruduo“ (I)</vt:lpstr>
      <vt:lpstr>„Miškais ateina ruduo“ (II)</vt:lpstr>
      <vt:lpstr>JUST. MARCINKEVIČIUS</vt:lpstr>
      <vt:lpstr>POEZIJA</vt:lpstr>
      <vt:lpstr>DRAMINĖ TRILOGIJA</vt:lpstr>
      <vt:lpstr>Poetinė drama „Mažvydas“ </vt:lpstr>
      <vt:lpstr>JUOZAS APUTIS</vt:lpstr>
      <vt:lpstr>Novelė „Šūvis po Marazyno ąžuolu“</vt:lpstr>
      <vt:lpstr>Novelė „Vakarėjant gražios dobilienos“</vt:lpstr>
      <vt:lpstr>MODERNIOJI XX a. II pusės LITERATŪRA</vt:lpstr>
      <vt:lpstr>JUDITA VAIČIŪNAITĖ (I)</vt:lpstr>
      <vt:lpstr>JUDITA VAIČIŪNAITĖ (II)</vt:lpstr>
      <vt:lpstr>MARCELIJUS MARTINAITIS</vt:lpstr>
      <vt:lpstr>ŽEMAITIS KUKUTIS IŠ „KUKUČIO BALADŽIŲ“</vt:lpstr>
      <vt:lpstr>SIGITAS GEDA</vt:lpstr>
      <vt:lpstr>ČESLOVAS MILOŠAS</vt:lpstr>
      <vt:lpstr>NEPRIKLAUSOMYBĖS LAIKŲ LITERATŪRA</vt:lpstr>
      <vt:lpstr>AIDAS MARČĖNAS</vt:lpstr>
      <vt:lpstr>AIDO MARČĖNO KŪRYBA</vt:lpstr>
      <vt:lpstr>JURGIS KUNČINAS</vt:lpstr>
      <vt:lpstr>„TŪLA“ (I)</vt:lpstr>
      <vt:lpstr>„TŪLA“ (II)</vt:lpstr>
      <vt:lpstr>MARIUS IVAŠKEVIČIUS</vt:lpstr>
      <vt:lpstr>Pjesė „Madagaskaras“ (I)</vt:lpstr>
      <vt:lpstr>„Madagaskaras“ (II)</vt:lpstr>
      <vt:lpstr>„Madagaskaras“ (III)</vt:lpstr>
      <vt:lpstr>Skaidrė 93</vt:lpstr>
      <vt:lpstr>Šaltiniai: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RAŠYTOJAI, be kurių negerai ;)</dc:title>
  <dc:creator>Renata</dc:creator>
  <cp:lastModifiedBy>Renata</cp:lastModifiedBy>
  <cp:revision>202</cp:revision>
  <dcterms:created xsi:type="dcterms:W3CDTF">2015-05-29T19:24:16Z</dcterms:created>
  <dcterms:modified xsi:type="dcterms:W3CDTF">2017-08-21T17:58:45Z</dcterms:modified>
</cp:coreProperties>
</file>