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2016-11-29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ŠIEK TIEK APIE PAMOKOS ORGANIZAVIMĄ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i="1" dirty="0" smtClean="0"/>
              <a:t>ONUTĖS BAUMILIENĖS</a:t>
            </a:r>
          </a:p>
          <a:p>
            <a:r>
              <a:rPr lang="lt-LT" dirty="0" smtClean="0"/>
              <a:t>   SEMINARO FRAGMENTAS</a:t>
            </a:r>
          </a:p>
          <a:p>
            <a:r>
              <a:rPr lang="lt-LT" dirty="0" smtClean="0"/>
              <a:t>2016 11 18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81534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ŽINIŲ IR GEBĖJIMŲ ĮSIVERTINIMAS</a:t>
            </a:r>
          </a:p>
          <a:p>
            <a:endParaRPr lang="lt-LT" dirty="0"/>
          </a:p>
          <a:p>
            <a:r>
              <a:rPr lang="lt-LT" dirty="0" smtClean="0"/>
              <a:t>PASTABA.  TIK GAVUS DEVINTOJE KLASĖJE NAUJUS MOKINIUS , TIKSLINGA JUOS  </a:t>
            </a:r>
          </a:p>
          <a:p>
            <a:r>
              <a:rPr lang="lt-LT" dirty="0"/>
              <a:t> </a:t>
            </a:r>
            <a:r>
              <a:rPr lang="lt-LT" dirty="0" smtClean="0"/>
              <a:t>                   APKLAUSTI, KAD BŪTŲ AIŠKIAU, KAIP SU JAIS BENDRAUTI, KAD PASIEKTUM  </a:t>
            </a:r>
          </a:p>
          <a:p>
            <a:r>
              <a:rPr lang="lt-LT" dirty="0"/>
              <a:t> </a:t>
            </a:r>
            <a:r>
              <a:rPr lang="lt-LT" dirty="0" smtClean="0"/>
              <a:t>                   GERESNIŲ REZULTATŲ</a:t>
            </a:r>
          </a:p>
          <a:p>
            <a:endParaRPr lang="lt-LT" dirty="0"/>
          </a:p>
          <a:p>
            <a:r>
              <a:rPr lang="lt-LT" dirty="0" smtClean="0"/>
              <a:t>1. Iš </a:t>
            </a:r>
            <a:r>
              <a:rPr lang="lt-LT" dirty="0"/>
              <a:t>kurios mokyklos </a:t>
            </a:r>
            <a:r>
              <a:rPr lang="lt-LT" dirty="0" smtClean="0"/>
              <a:t>atvykai?</a:t>
            </a:r>
            <a:endParaRPr lang="en-US" dirty="0"/>
          </a:p>
          <a:p>
            <a:r>
              <a:rPr lang="lt-LT" dirty="0" smtClean="0"/>
              <a:t>2. Koks </a:t>
            </a:r>
            <a:r>
              <a:rPr lang="lt-LT" dirty="0"/>
              <a:t>8 klasės metinių įvertinimų vidurkis?</a:t>
            </a:r>
            <a:endParaRPr lang="en-US" dirty="0"/>
          </a:p>
          <a:p>
            <a:r>
              <a:rPr lang="lt-LT" dirty="0" smtClean="0"/>
              <a:t>3. Koks </a:t>
            </a:r>
            <a:r>
              <a:rPr lang="lt-LT" dirty="0"/>
              <a:t>8 klasės lietuvių kalbos ir literatūros metinis įvertinimas?</a:t>
            </a:r>
            <a:endParaRPr lang="en-US" dirty="0"/>
          </a:p>
          <a:p>
            <a:r>
              <a:rPr lang="lt-LT" dirty="0" smtClean="0"/>
              <a:t>4. Kokiomis </a:t>
            </a:r>
            <a:r>
              <a:rPr lang="lt-LT" dirty="0"/>
              <a:t>lietuvių kalbos ir literatūros temomis </a:t>
            </a:r>
            <a:r>
              <a:rPr lang="lt-LT" dirty="0" smtClean="0"/>
              <a:t>domėjaisi </a:t>
            </a:r>
            <a:r>
              <a:rPr lang="lt-LT" dirty="0"/>
              <a:t>labiausiai?</a:t>
            </a:r>
            <a:endParaRPr lang="en-US" dirty="0"/>
          </a:p>
          <a:p>
            <a:r>
              <a:rPr lang="lt-LT" dirty="0" smtClean="0"/>
              <a:t>5. Kaip </a:t>
            </a:r>
            <a:r>
              <a:rPr lang="lt-LT" dirty="0"/>
              <a:t>mokėtės (dirbdavote) per lietuvių kalbos ir literatūros pamokas</a:t>
            </a:r>
            <a:r>
              <a:rPr lang="lt-LT" dirty="0" smtClean="0"/>
              <a:t>? </a:t>
            </a:r>
            <a:endParaRPr lang="en-US" dirty="0"/>
          </a:p>
          <a:p>
            <a:r>
              <a:rPr lang="lt-LT" dirty="0" smtClean="0"/>
              <a:t>6. Kas </a:t>
            </a:r>
            <a:r>
              <a:rPr lang="lt-LT" dirty="0"/>
              <a:t>labiausiai sekėsi mokantis lietuvių </a:t>
            </a:r>
            <a:r>
              <a:rPr lang="lt-LT" dirty="0" smtClean="0"/>
              <a:t>kalbos? Kodėl?</a:t>
            </a:r>
          </a:p>
          <a:p>
            <a:r>
              <a:rPr lang="lt-LT" dirty="0" smtClean="0"/>
              <a:t>7. Kas nesisekė mokantis lietuvių kalbos? </a:t>
            </a:r>
            <a:r>
              <a:rPr lang="lt-LT" dirty="0"/>
              <a:t>Kodėl</a:t>
            </a:r>
            <a:r>
              <a:rPr lang="lt-LT" dirty="0" smtClean="0"/>
              <a:t>?</a:t>
            </a:r>
          </a:p>
          <a:p>
            <a:r>
              <a:rPr lang="lt-LT" dirty="0" smtClean="0"/>
              <a:t>8. Kas labiausiai sekėsi mokantis lietuvių literatūros? Kodėl?</a:t>
            </a:r>
          </a:p>
          <a:p>
            <a:r>
              <a:rPr lang="lt-LT" dirty="0" smtClean="0"/>
              <a:t>9. Kas </a:t>
            </a:r>
            <a:r>
              <a:rPr lang="lt-LT" dirty="0"/>
              <a:t>nesisekė mokantis lietuvių </a:t>
            </a:r>
            <a:r>
              <a:rPr lang="lt-LT" dirty="0" smtClean="0"/>
              <a:t>literatūros? </a:t>
            </a:r>
            <a:r>
              <a:rPr lang="lt-LT" dirty="0"/>
              <a:t>Kodėl?</a:t>
            </a:r>
          </a:p>
          <a:p>
            <a:r>
              <a:rPr lang="lt-LT" dirty="0" smtClean="0"/>
              <a:t>10. Ko </a:t>
            </a:r>
            <a:r>
              <a:rPr lang="lt-LT" dirty="0"/>
              <a:t>tikiesi </a:t>
            </a:r>
            <a:r>
              <a:rPr lang="lt-LT" dirty="0" smtClean="0"/>
              <a:t>iš lietuvių </a:t>
            </a:r>
            <a:r>
              <a:rPr lang="lt-LT" dirty="0"/>
              <a:t>kalbos ir literatūros </a:t>
            </a:r>
            <a:r>
              <a:rPr lang="lt-LT" dirty="0" smtClean="0"/>
              <a:t>pamokų </a:t>
            </a:r>
            <a:r>
              <a:rPr lang="lt-LT" dirty="0"/>
              <a:t>naujoje mokykloje?</a:t>
            </a:r>
            <a:endParaRPr lang="en-US" dirty="0"/>
          </a:p>
          <a:p>
            <a:r>
              <a:rPr lang="lt-LT" dirty="0" smtClean="0"/>
              <a:t>11. Ko </a:t>
            </a:r>
            <a:r>
              <a:rPr lang="lt-LT" dirty="0"/>
              <a:t>palinkėtum sau </a:t>
            </a:r>
            <a:r>
              <a:rPr lang="lt-LT" dirty="0" smtClean="0"/>
              <a:t>mokydamasis lietuvių kalbos ir literatūros? </a:t>
            </a:r>
          </a:p>
          <a:p>
            <a:endParaRPr lang="lt-LT" dirty="0"/>
          </a:p>
          <a:p>
            <a:r>
              <a:rPr lang="lt-LT" i="1" dirty="0" smtClean="0"/>
              <a:t>                                                                       PAGAL MOKYTOJĄ ROMĄ KULIKAUSKIENĘ</a:t>
            </a:r>
            <a:endParaRPr lang="en-US" i="1" dirty="0"/>
          </a:p>
          <a:p>
            <a:endParaRPr lang="lt-LT" dirty="0" smtClean="0"/>
          </a:p>
          <a:p>
            <a:r>
              <a:rPr lang="lt-LT" u="sng" dirty="0" smtClean="0"/>
              <a:t>PASTABA MOKYTOJUI</a:t>
            </a:r>
            <a:r>
              <a:rPr lang="lt-LT" dirty="0" smtClean="0"/>
              <a:t>. IŠBANDYK, JEI NESI IŠBANDĘS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6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6200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           MOKYMOSI BŪDAI YRA TRYS</a:t>
            </a:r>
          </a:p>
          <a:p>
            <a:endParaRPr lang="lt-LT" dirty="0"/>
          </a:p>
          <a:p>
            <a:r>
              <a:rPr lang="lt-LT" dirty="0" smtClean="0"/>
              <a:t>	REGIMASIS, lavinantis regimąją atmintį</a:t>
            </a:r>
          </a:p>
          <a:p>
            <a:r>
              <a:rPr lang="lt-LT" dirty="0" smtClean="0"/>
              <a:t>	GIRDIMASIS, lavinantis girdimąją atmintį</a:t>
            </a:r>
          </a:p>
          <a:p>
            <a:r>
              <a:rPr lang="lt-LT" dirty="0" smtClean="0"/>
              <a:t>	JUTIMINIS, užgantis atmintį per žaidimus</a:t>
            </a:r>
          </a:p>
          <a:p>
            <a:endParaRPr lang="lt-LT" dirty="0"/>
          </a:p>
          <a:p>
            <a:endParaRPr lang="lt-LT" dirty="0" smtClean="0"/>
          </a:p>
          <a:p>
            <a:r>
              <a:rPr lang="lt-LT" sz="2400" dirty="0" smtClean="0"/>
              <a:t>	PASTABA MOKYTOJUI. </a:t>
            </a:r>
            <a:r>
              <a:rPr lang="lt-LT" dirty="0" smtClean="0"/>
              <a:t>Pagal </a:t>
            </a:r>
            <a:r>
              <a:rPr lang="lt-LT" dirty="0"/>
              <a:t>P. Ginnis tyrimus, </a:t>
            </a:r>
            <a:endParaRPr lang="lt-LT" dirty="0" smtClean="0"/>
          </a:p>
          <a:p>
            <a:endParaRPr lang="lt-LT" dirty="0"/>
          </a:p>
          <a:p>
            <a:r>
              <a:rPr lang="lt-LT" dirty="0" smtClean="0"/>
              <a:t>	29 </a:t>
            </a:r>
            <a:r>
              <a:rPr lang="lt-LT" dirty="0"/>
              <a:t>proc. mokinių turi regimąją atmintį, </a:t>
            </a:r>
            <a:endParaRPr lang="lt-LT" dirty="0" smtClean="0"/>
          </a:p>
          <a:p>
            <a:r>
              <a:rPr lang="lt-LT" dirty="0"/>
              <a:t>	</a:t>
            </a:r>
            <a:r>
              <a:rPr lang="lt-LT" dirty="0" smtClean="0"/>
              <a:t>34 </a:t>
            </a:r>
            <a:r>
              <a:rPr lang="lt-LT" dirty="0"/>
              <a:t>proc. – girdimąją, </a:t>
            </a:r>
            <a:endParaRPr lang="lt-LT" dirty="0" smtClean="0"/>
          </a:p>
          <a:p>
            <a:r>
              <a:rPr lang="lt-LT" dirty="0"/>
              <a:t>	</a:t>
            </a:r>
            <a:r>
              <a:rPr lang="lt-LT" dirty="0" smtClean="0"/>
              <a:t>37 proc</a:t>
            </a:r>
            <a:r>
              <a:rPr lang="lt-LT" dirty="0"/>
              <a:t>. – </a:t>
            </a:r>
            <a:r>
              <a:rPr lang="lt-LT" dirty="0" smtClean="0"/>
              <a:t>kinestetinę, t. y. jutiminę.</a:t>
            </a:r>
          </a:p>
          <a:p>
            <a:endParaRPr lang="lt-LT" dirty="0"/>
          </a:p>
          <a:p>
            <a:r>
              <a:rPr lang="lt-LT" sz="2400" dirty="0" smtClean="0"/>
              <a:t>                </a:t>
            </a:r>
            <a:r>
              <a:rPr lang="lt-LT" sz="2000" i="1" dirty="0" smtClean="0"/>
              <a:t>PAGAL </a:t>
            </a:r>
            <a:r>
              <a:rPr lang="lt-LT" sz="2000" i="1" dirty="0"/>
              <a:t>MOKYTOJĄ ROMĄ KULIKAUSKIENĘ</a:t>
            </a:r>
            <a:endParaRPr lang="en-US" sz="2000" dirty="0"/>
          </a:p>
          <a:p>
            <a:endParaRPr lang="en-US" sz="2000" dirty="0"/>
          </a:p>
          <a:p>
            <a:r>
              <a:rPr lang="lt-LT" sz="2400" dirty="0" smtClean="0"/>
              <a:t>   </a:t>
            </a:r>
            <a:r>
              <a:rPr lang="lt-LT" sz="2400" u="sng" dirty="0" smtClean="0"/>
              <a:t>PASTABA MOKYTOJ</a:t>
            </a:r>
            <a:r>
              <a:rPr lang="lt-LT" sz="2400" dirty="0" smtClean="0"/>
              <a:t>UI. VADINASI, VAIKAI GERIAUSIAI  </a:t>
            </a:r>
          </a:p>
          <a:p>
            <a:r>
              <a:rPr lang="lt-LT" sz="2400" dirty="0"/>
              <a:t> </a:t>
            </a:r>
            <a:r>
              <a:rPr lang="lt-LT" sz="2400" dirty="0" smtClean="0"/>
              <a:t>                                                   ĮSIMENA, KAI ŽAIDŽIA</a:t>
            </a:r>
          </a:p>
          <a:p>
            <a:endParaRPr lang="lt-LT" sz="2400" dirty="0"/>
          </a:p>
          <a:p>
            <a:r>
              <a:rPr lang="lt-LT" sz="2400" i="1" dirty="0"/>
              <a:t> </a:t>
            </a:r>
            <a:r>
              <a:rPr lang="lt-LT" sz="2400" i="1" dirty="0" smtClean="0"/>
              <a:t>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9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7620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KĄ MOKINIAI GERIAUSIAI IŠMOKSTA IR PRISIMENA? </a:t>
            </a:r>
          </a:p>
          <a:p>
            <a:endParaRPr lang="lt-LT" dirty="0" smtClean="0"/>
          </a:p>
          <a:p>
            <a:r>
              <a:rPr lang="lt-LT" dirty="0" smtClean="0"/>
              <a:t>	KO MOKO KITUS – </a:t>
            </a:r>
            <a:r>
              <a:rPr lang="lt-LT" dirty="0"/>
              <a:t>95%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	KĄ ASMENIŠKAI IŠBANDO – </a:t>
            </a:r>
            <a:r>
              <a:rPr lang="lt-LT" dirty="0"/>
              <a:t>80</a:t>
            </a:r>
            <a:r>
              <a:rPr lang="lt-LT" dirty="0" smtClean="0"/>
              <a:t>%</a:t>
            </a:r>
          </a:p>
          <a:p>
            <a:endParaRPr lang="lt-LT" dirty="0" smtClean="0"/>
          </a:p>
          <a:p>
            <a:r>
              <a:rPr lang="lt-LT" dirty="0" smtClean="0"/>
              <a:t>	KĄ APTARIA SU KLASE – </a:t>
            </a:r>
            <a:r>
              <a:rPr lang="lt-LT" dirty="0"/>
              <a:t>70</a:t>
            </a:r>
            <a:r>
              <a:rPr lang="lt-LT" dirty="0" smtClean="0"/>
              <a:t>%</a:t>
            </a:r>
          </a:p>
          <a:p>
            <a:endParaRPr lang="lt-LT" dirty="0" smtClean="0"/>
          </a:p>
          <a:p>
            <a:r>
              <a:rPr lang="lt-LT" dirty="0" smtClean="0"/>
              <a:t>	KĄ MATO IR GIRDI –</a:t>
            </a:r>
            <a:r>
              <a:rPr lang="lt-LT" dirty="0"/>
              <a:t>50%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	KĄ MATO –</a:t>
            </a:r>
            <a:r>
              <a:rPr lang="lt-LT" dirty="0"/>
              <a:t>30</a:t>
            </a:r>
            <a:r>
              <a:rPr lang="lt-LT" dirty="0" smtClean="0"/>
              <a:t>%</a:t>
            </a:r>
          </a:p>
          <a:p>
            <a:endParaRPr lang="lt-LT" dirty="0" smtClean="0"/>
          </a:p>
          <a:p>
            <a:r>
              <a:rPr lang="lt-LT" dirty="0" smtClean="0"/>
              <a:t>	KĄ GIRDI –</a:t>
            </a:r>
            <a:r>
              <a:rPr lang="lt-LT" dirty="0"/>
              <a:t>20%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	KĄ PERSKAITO –</a:t>
            </a:r>
            <a:r>
              <a:rPr lang="lt-LT" dirty="0"/>
              <a:t>10% </a:t>
            </a:r>
            <a:endParaRPr lang="lt-LT" dirty="0" smtClean="0"/>
          </a:p>
          <a:p>
            <a:endParaRPr lang="lt-LT" dirty="0"/>
          </a:p>
          <a:p>
            <a:r>
              <a:rPr lang="lt-LT" i="1" dirty="0"/>
              <a:t> </a:t>
            </a:r>
            <a:r>
              <a:rPr lang="lt-LT" i="1" dirty="0" smtClean="0"/>
              <a:t>                                                           PAGAL </a:t>
            </a:r>
            <a:r>
              <a:rPr lang="lt-LT" i="1" dirty="0"/>
              <a:t>MOKYTOJĄ ROMĄ </a:t>
            </a:r>
            <a:r>
              <a:rPr lang="lt-LT" i="1" dirty="0" smtClean="0"/>
              <a:t>KULIKAUSKIENĘ</a:t>
            </a:r>
          </a:p>
          <a:p>
            <a:endParaRPr lang="lt-LT" i="1" dirty="0"/>
          </a:p>
          <a:p>
            <a:r>
              <a:rPr lang="lt-LT" u="sng" dirty="0" smtClean="0"/>
              <a:t>PASTABA MOKYTOJUI</a:t>
            </a:r>
            <a:r>
              <a:rPr lang="lt-LT" dirty="0" smtClean="0"/>
              <a:t>. PRISIMINK ŠIĄ STATISTIKĄ, KAI ORGANIZUOSI PAMOKĄ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792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8600"/>
            <a:ext cx="77724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MOKYMOSI STILIAI:</a:t>
            </a:r>
          </a:p>
          <a:p>
            <a:endParaRPr lang="en-US" dirty="0"/>
          </a:p>
          <a:p>
            <a:r>
              <a:rPr lang="lt-LT" sz="2800" dirty="0"/>
              <a:t>1) </a:t>
            </a:r>
            <a:r>
              <a:rPr lang="lt-LT" sz="2800" b="1" dirty="0"/>
              <a:t>„Puodelis ir ąsotėlis“</a:t>
            </a:r>
            <a:r>
              <a:rPr lang="lt-LT" sz="2800" dirty="0"/>
              <a:t>, kuomet mokytojas kalba, o mokiniai klauso; </a:t>
            </a:r>
            <a:endParaRPr lang="en-US" sz="2800" dirty="0"/>
          </a:p>
          <a:p>
            <a:r>
              <a:rPr lang="lt-LT" sz="2800" dirty="0"/>
              <a:t>2) </a:t>
            </a:r>
            <a:r>
              <a:rPr lang="lt-LT" sz="2800" b="1" dirty="0"/>
              <a:t>„Molis ir žiedėjas“</a:t>
            </a:r>
            <a:r>
              <a:rPr lang="lt-LT" sz="2800" dirty="0"/>
              <a:t>, kuomet mokiniai dirba, kas nurodyta, o mokytojas stebi ir konsultuoja; </a:t>
            </a:r>
            <a:endParaRPr lang="en-US" sz="2800" dirty="0"/>
          </a:p>
          <a:p>
            <a:r>
              <a:rPr lang="lt-LT" sz="2800" dirty="0"/>
              <a:t>3) </a:t>
            </a:r>
            <a:r>
              <a:rPr lang="lt-LT" sz="2800" b="1" dirty="0"/>
              <a:t>„Augalas ir sodininkas“</a:t>
            </a:r>
            <a:r>
              <a:rPr lang="lt-LT" sz="2800" dirty="0"/>
              <a:t>, kuomet mokiniai pasirenka veiklą, o mokytojas pataria, konsultuoja; </a:t>
            </a:r>
            <a:endParaRPr lang="en-US" sz="2800" dirty="0"/>
          </a:p>
          <a:p>
            <a:r>
              <a:rPr lang="lt-LT" sz="2800" dirty="0"/>
              <a:t>4) </a:t>
            </a:r>
            <a:r>
              <a:rPr lang="lt-LT" sz="2800" b="1" dirty="0"/>
              <a:t>„Keliautojas ir kelrodis“</a:t>
            </a:r>
            <a:r>
              <a:rPr lang="lt-LT" sz="2800" dirty="0"/>
              <a:t>, kada mokytojas nukreipia, vadovauja, o mokiniai tyrinėja, diferencijuotai dirba.</a:t>
            </a:r>
            <a:r>
              <a:rPr lang="lt-LT" sz="2800" dirty="0" smtClean="0"/>
              <a:t>  </a:t>
            </a:r>
          </a:p>
          <a:p>
            <a:r>
              <a:rPr lang="lt-LT" sz="2800" dirty="0" smtClean="0"/>
              <a:t>  </a:t>
            </a:r>
            <a:r>
              <a:rPr lang="lt-LT" sz="2800" i="1" dirty="0" smtClean="0"/>
              <a:t>                                 </a:t>
            </a:r>
            <a:r>
              <a:rPr lang="lt-LT" sz="2000" i="1" dirty="0" smtClean="0"/>
              <a:t>PAGAL </a:t>
            </a:r>
            <a:r>
              <a:rPr lang="lt-LT" sz="2000" i="1" dirty="0"/>
              <a:t>MOKYTOJĄ ROMĄ KULIKAUSKIENĘ</a:t>
            </a:r>
            <a:r>
              <a:rPr lang="lt-LT" sz="2000" dirty="0" smtClean="0"/>
              <a:t> </a:t>
            </a:r>
          </a:p>
          <a:p>
            <a:endParaRPr lang="lt-LT" sz="2000" dirty="0"/>
          </a:p>
          <a:p>
            <a:r>
              <a:rPr lang="lt-LT" sz="2000" u="sng" dirty="0" smtClean="0"/>
              <a:t>PASTABOS MOKYTOJUI</a:t>
            </a:r>
            <a:r>
              <a:rPr lang="lt-LT" sz="2000" dirty="0" smtClean="0"/>
              <a:t>. APGALVOK, KOKIAM STILIUI PRIKLAUSYS TAVO BŪSIMA PAMOKA (1). KEISK STILIAUS PAVADINIMĄ – SUGALVOK SAVO (2), O JEI REIKIA – KEISK STILIŲ (3)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94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746760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r>
              <a:rPr lang="lt-LT" sz="2800" dirty="0" smtClean="0"/>
              <a:t>APIE MOTYVACIJĄ</a:t>
            </a:r>
          </a:p>
          <a:p>
            <a:endParaRPr lang="lt-LT" dirty="0"/>
          </a:p>
          <a:p>
            <a:r>
              <a:rPr lang="lt-LT" sz="2400" dirty="0" smtClean="0"/>
              <a:t>Kalbėdamas </a:t>
            </a:r>
            <a:r>
              <a:rPr lang="lt-LT" sz="2400" dirty="0"/>
              <a:t>apie motyvaciją, profesorius Pikulis teigė, kad nėra negabių mokinių. Mokinys, kuris nesimoko, anot K. Pikulio, neturi motyvacijos. Mokytojo užduotis yra ją sužadinti. Jis pateikė tokį pavyzdį:</a:t>
            </a:r>
            <a:endParaRPr lang="en-US" sz="2400" dirty="0"/>
          </a:p>
          <a:p>
            <a:r>
              <a:rPr lang="lt-LT" sz="2400" dirty="0"/>
              <a:t>„Nemotyvuotas mokinys – tai asilas, kuris nenori mokytis, t. y. tempti vežimo. Tačiau </a:t>
            </a:r>
            <a:r>
              <a:rPr lang="lt-LT" sz="2400" dirty="0" smtClean="0"/>
              <a:t>asilas turi </a:t>
            </a:r>
            <a:r>
              <a:rPr lang="lt-LT" sz="2400" dirty="0"/>
              <a:t>silpnybę – jis mėgsta morkas. Asilui pamačius morką, vežimas trukteli. Todėl </a:t>
            </a:r>
            <a:r>
              <a:rPr lang="lt-LT" sz="2400" dirty="0" smtClean="0"/>
              <a:t>mokytojas kiekvienam </a:t>
            </a:r>
            <a:r>
              <a:rPr lang="lt-LT" sz="2400" dirty="0"/>
              <a:t>vaikui turi paruošti po morką.“</a:t>
            </a:r>
            <a:endParaRPr lang="en-US" sz="2400" dirty="0"/>
          </a:p>
          <a:p>
            <a:r>
              <a:rPr lang="lt-LT" dirty="0" smtClean="0"/>
              <a:t>  </a:t>
            </a:r>
          </a:p>
          <a:p>
            <a:endParaRPr lang="lt-LT" dirty="0" smtClean="0"/>
          </a:p>
          <a:p>
            <a:r>
              <a:rPr lang="lt-LT" dirty="0" smtClean="0"/>
              <a:t>    Iš leidinio „Šiuolaikinės pamokos vadyba: kai kurie metodiniai aspektai“</a:t>
            </a:r>
          </a:p>
          <a:p>
            <a:endParaRPr lang="lt-LT" dirty="0"/>
          </a:p>
          <a:p>
            <a:r>
              <a:rPr lang="lt-LT" u="sng" dirty="0" smtClean="0"/>
              <a:t>PASTABA MOKYTOJUI</a:t>
            </a:r>
            <a:r>
              <a:rPr lang="lt-LT" dirty="0" smtClean="0"/>
              <a:t>. PRISIMINK PROFESORIAUS PIKULIO ŽODŽIUS, KAI SUSIDURSI SU YPAČ NEMOTYVUOTAIS MOKINIAIS.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7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796596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DAR KARTĄ APIE MOKYVACIJĄ. KAS JĄ ŽADINA?  </a:t>
            </a:r>
          </a:p>
          <a:p>
            <a:endParaRPr lang="lt-LT" sz="2800" dirty="0" smtClean="0"/>
          </a:p>
          <a:p>
            <a:r>
              <a:rPr lang="lt-LT" sz="2400" dirty="0" smtClean="0"/>
              <a:t>	ŽODINIS PAGYRIMAS</a:t>
            </a:r>
          </a:p>
          <a:p>
            <a:r>
              <a:rPr lang="lt-LT" sz="2400" dirty="0" smtClean="0"/>
              <a:t>	PAŽYMIAI</a:t>
            </a:r>
          </a:p>
          <a:p>
            <a:r>
              <a:rPr lang="lt-LT" sz="2400" dirty="0" smtClean="0"/>
              <a:t>	PAMOKOS SUŽADINIMAS</a:t>
            </a:r>
          </a:p>
          <a:p>
            <a:r>
              <a:rPr lang="lt-LT" sz="2400" dirty="0" smtClean="0"/>
              <a:t>	NETIKĖTUMAS</a:t>
            </a:r>
          </a:p>
          <a:p>
            <a:r>
              <a:rPr lang="lt-LT" sz="2400" dirty="0" smtClean="0"/>
              <a:t>	PAŽĮSTAMA MEDŽIAGA</a:t>
            </a:r>
          </a:p>
          <a:p>
            <a:r>
              <a:rPr lang="lt-LT" sz="2400" dirty="0" smtClean="0"/>
              <a:t>	KONTEKSTAS</a:t>
            </a:r>
          </a:p>
          <a:p>
            <a:r>
              <a:rPr lang="lt-LT" sz="2400" dirty="0" smtClean="0"/>
              <a:t>	ŽAIDIMAI IR VAIDINIMAI</a:t>
            </a:r>
          </a:p>
          <a:p>
            <a:endParaRPr lang="lt-LT" sz="2400" dirty="0"/>
          </a:p>
          <a:p>
            <a:r>
              <a:rPr lang="lt-LT" dirty="0" smtClean="0"/>
              <a:t>      Iš </a:t>
            </a:r>
            <a:r>
              <a:rPr lang="lt-LT" dirty="0"/>
              <a:t>leidinio „Šiuolaikinės pamokos vadyba: kai kurie metodiniai aspektai“</a:t>
            </a:r>
            <a:endParaRPr lang="en-US" dirty="0"/>
          </a:p>
          <a:p>
            <a:endParaRPr lang="lt-LT" sz="2400" dirty="0"/>
          </a:p>
          <a:p>
            <a:r>
              <a:rPr lang="lt-LT" sz="2400" u="sng" dirty="0" smtClean="0"/>
              <a:t>PASTABA MOKYTOJUI</a:t>
            </a:r>
            <a:r>
              <a:rPr lang="lt-LT" sz="2400" dirty="0" smtClean="0"/>
              <a:t>. Naudodamiesi savo pedagogine patirtimi, sudėliokite motyvacijos skatinimo būdus stiprėjimo tvarka.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90771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1"/>
            <a:ext cx="80010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DAR KELIOS PASTABOS APIE PAMOKOS ORGANIZAVIMĄ</a:t>
            </a:r>
          </a:p>
          <a:p>
            <a:endParaRPr lang="lt-LT" dirty="0"/>
          </a:p>
          <a:p>
            <a:r>
              <a:rPr lang="lt-LT" sz="2400" dirty="0" smtClean="0"/>
              <a:t>Mokslininkai </a:t>
            </a:r>
            <a:r>
              <a:rPr lang="lt-LT" sz="2400" dirty="0"/>
              <a:t>įrodė, kad intensyviausias mokymasis vyksta pirmas 12 minučių ir 8 paskutines minutes.</a:t>
            </a:r>
            <a:endParaRPr lang="en-US" sz="2400" dirty="0"/>
          </a:p>
          <a:p>
            <a:r>
              <a:rPr lang="lt-LT" sz="2400" dirty="0"/>
              <a:t> </a:t>
            </a:r>
            <a:endParaRPr lang="en-US" sz="2400" dirty="0"/>
          </a:p>
          <a:p>
            <a:r>
              <a:rPr lang="lt-LT" sz="2400" dirty="0"/>
              <a:t>Prieš pateikiant naują medžiagą naudinga mokinius įtraukti į diskusiją arba pamąstymą apie būsimą temą. Tikslas – generuoti idėjas, gauti mokinių nuomonę būsimos temos atžvilgiu ar informaciją apie mokinių žinias šia tema.</a:t>
            </a:r>
            <a:endParaRPr lang="en-US" sz="2400" dirty="0"/>
          </a:p>
          <a:p>
            <a:r>
              <a:rPr lang="lt-LT" sz="2400" dirty="0"/>
              <a:t> </a:t>
            </a:r>
            <a:endParaRPr lang="en-US" sz="2400" dirty="0"/>
          </a:p>
          <a:p>
            <a:r>
              <a:rPr lang="lt-LT" sz="2000" i="1" dirty="0"/>
              <a:t>Iš leidinio „Šiuolaikinės pamokos vadyba: kai kurie metodiniai aspektai</a:t>
            </a:r>
            <a:r>
              <a:rPr lang="lt-LT" sz="2000" i="1" dirty="0" smtClean="0"/>
              <a:t>“</a:t>
            </a:r>
          </a:p>
          <a:p>
            <a:endParaRPr lang="lt-LT" sz="2000" i="1" dirty="0"/>
          </a:p>
          <a:p>
            <a:r>
              <a:rPr lang="lt-LT" sz="2000" u="sng" dirty="0" smtClean="0"/>
              <a:t>PASTABA MOKYTOJUI</a:t>
            </a:r>
            <a:r>
              <a:rPr lang="lt-LT" sz="2000" dirty="0" smtClean="0"/>
              <a:t>.  PRISIMINK  ŠIUOS  SKAIČIUS  PRIEŠ  KIEKVIENĄ PAMOKĄ.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964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444</Words>
  <Application>Microsoft Office PowerPoint</Application>
  <PresentationFormat>On-screen Show (4:3)</PresentationFormat>
  <Paragraphs>103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ŠIEK TIEK APIE PAMOKOS ORGANIZAVIMĄ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ŠIEK TIEK APIE PAMOKOS PLANAVIMĄ</dc:title>
  <dc:creator>Lenovo</dc:creator>
  <cp:lastModifiedBy>Lenovo</cp:lastModifiedBy>
  <cp:revision>9</cp:revision>
  <dcterms:created xsi:type="dcterms:W3CDTF">2006-08-16T00:00:00Z</dcterms:created>
  <dcterms:modified xsi:type="dcterms:W3CDTF">2016-11-29T10:44:57Z</dcterms:modified>
</cp:coreProperties>
</file>