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6D52-739D-4EB2-892D-DE518998B012}" type="datetimeFigureOut">
              <a:rPr lang="lt-LT" smtClean="0"/>
              <a:t>2015.10.28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D1A47-F5CB-4D90-8753-B8DAB7C7C8C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13145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6D52-739D-4EB2-892D-DE518998B012}" type="datetimeFigureOut">
              <a:rPr lang="lt-LT" smtClean="0"/>
              <a:t>2015.10.28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D1A47-F5CB-4D90-8753-B8DAB7C7C8C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11221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6D52-739D-4EB2-892D-DE518998B012}" type="datetimeFigureOut">
              <a:rPr lang="lt-LT" smtClean="0"/>
              <a:t>2015.10.28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D1A47-F5CB-4D90-8753-B8DAB7C7C8C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26650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6D52-739D-4EB2-892D-DE518998B012}" type="datetimeFigureOut">
              <a:rPr lang="lt-LT" smtClean="0"/>
              <a:t>2015.10.28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D1A47-F5CB-4D90-8753-B8DAB7C7C8C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71317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6D52-739D-4EB2-892D-DE518998B012}" type="datetimeFigureOut">
              <a:rPr lang="lt-LT" smtClean="0"/>
              <a:t>2015.10.28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D1A47-F5CB-4D90-8753-B8DAB7C7C8C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10676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6D52-739D-4EB2-892D-DE518998B012}" type="datetimeFigureOut">
              <a:rPr lang="lt-LT" smtClean="0"/>
              <a:t>2015.10.28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D1A47-F5CB-4D90-8753-B8DAB7C7C8C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67787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6D52-739D-4EB2-892D-DE518998B012}" type="datetimeFigureOut">
              <a:rPr lang="lt-LT" smtClean="0"/>
              <a:t>2015.10.28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D1A47-F5CB-4D90-8753-B8DAB7C7C8C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52477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6D52-739D-4EB2-892D-DE518998B012}" type="datetimeFigureOut">
              <a:rPr lang="lt-LT" smtClean="0"/>
              <a:t>2015.10.28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D1A47-F5CB-4D90-8753-B8DAB7C7C8C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1919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6D52-739D-4EB2-892D-DE518998B012}" type="datetimeFigureOut">
              <a:rPr lang="lt-LT" smtClean="0"/>
              <a:t>2015.10.28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D1A47-F5CB-4D90-8753-B8DAB7C7C8C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21569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6D52-739D-4EB2-892D-DE518998B012}" type="datetimeFigureOut">
              <a:rPr lang="lt-LT" smtClean="0"/>
              <a:t>2015.10.28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D1A47-F5CB-4D90-8753-B8DAB7C7C8C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81984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6D52-739D-4EB2-892D-DE518998B012}" type="datetimeFigureOut">
              <a:rPr lang="lt-LT" smtClean="0"/>
              <a:t>2015.10.28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D1A47-F5CB-4D90-8753-B8DAB7C7C8C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3955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6D52-739D-4EB2-892D-DE518998B012}" type="datetimeFigureOut">
              <a:rPr lang="lt-LT" smtClean="0"/>
              <a:t>2015.10.28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5D1A47-F5CB-4D90-8753-B8DAB7C7C8C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45730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3568" y="116632"/>
            <a:ext cx="7774632" cy="360040"/>
          </a:xfrm>
        </p:spPr>
        <p:txBody>
          <a:bodyPr>
            <a:noAutofit/>
          </a:bodyPr>
          <a:lstStyle/>
          <a:p>
            <a:r>
              <a:rPr lang="lt-LT" sz="2800" dirty="0" smtClean="0"/>
              <a:t>V. Mačernis</a:t>
            </a:r>
            <a:endParaRPr lang="lt-LT" sz="2800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539552" y="548680"/>
            <a:ext cx="8208912" cy="6120680"/>
          </a:xfrm>
        </p:spPr>
        <p:txBody>
          <a:bodyPr>
            <a:normAutofit fontScale="25000" lnSpcReduction="20000"/>
          </a:bodyPr>
          <a:lstStyle/>
          <a:p>
            <a:r>
              <a:rPr lang="en-GB" sz="6400" b="1" i="1" dirty="0" err="1">
                <a:solidFill>
                  <a:schemeClr val="tx1"/>
                </a:solidFill>
              </a:rPr>
              <a:t>Pateiktus</a:t>
            </a:r>
            <a:r>
              <a:rPr lang="en-GB" sz="6400" b="1" i="1" dirty="0">
                <a:solidFill>
                  <a:schemeClr val="tx1"/>
                </a:solidFill>
              </a:rPr>
              <a:t> </a:t>
            </a:r>
            <a:r>
              <a:rPr lang="en-GB" sz="6400" b="1" i="1" dirty="0" err="1">
                <a:solidFill>
                  <a:schemeClr val="tx1"/>
                </a:solidFill>
              </a:rPr>
              <a:t>sakinius</a:t>
            </a:r>
            <a:r>
              <a:rPr lang="en-GB" sz="6400" b="1" i="1" dirty="0">
                <a:solidFill>
                  <a:schemeClr val="tx1"/>
                </a:solidFill>
              </a:rPr>
              <a:t> </a:t>
            </a:r>
            <a:r>
              <a:rPr lang="en-GB" sz="6400" b="1" i="1" dirty="0" err="1">
                <a:solidFill>
                  <a:schemeClr val="tx1"/>
                </a:solidFill>
              </a:rPr>
              <a:t>pagal</a:t>
            </a:r>
            <a:r>
              <a:rPr lang="en-GB" sz="6400" b="1" i="1" dirty="0">
                <a:solidFill>
                  <a:schemeClr val="tx1"/>
                </a:solidFill>
              </a:rPr>
              <a:t> </a:t>
            </a:r>
            <a:r>
              <a:rPr lang="en-GB" sz="6400" b="1" i="1" dirty="0" err="1">
                <a:solidFill>
                  <a:schemeClr val="tx1"/>
                </a:solidFill>
              </a:rPr>
              <a:t>loginę</a:t>
            </a:r>
            <a:r>
              <a:rPr lang="en-GB" sz="6400" b="1" i="1" dirty="0">
                <a:solidFill>
                  <a:schemeClr val="tx1"/>
                </a:solidFill>
              </a:rPr>
              <a:t> </a:t>
            </a:r>
            <a:r>
              <a:rPr lang="en-GB" sz="6400" b="1" i="1" dirty="0" err="1">
                <a:solidFill>
                  <a:schemeClr val="tx1"/>
                </a:solidFill>
              </a:rPr>
              <a:t>seką</a:t>
            </a:r>
            <a:r>
              <a:rPr lang="en-GB" sz="6400" b="1" i="1" dirty="0">
                <a:solidFill>
                  <a:schemeClr val="tx1"/>
                </a:solidFill>
              </a:rPr>
              <a:t> </a:t>
            </a:r>
            <a:r>
              <a:rPr lang="en-GB" sz="6400" b="1" i="1" dirty="0" err="1">
                <a:solidFill>
                  <a:schemeClr val="tx1"/>
                </a:solidFill>
              </a:rPr>
              <a:t>surikiuok</a:t>
            </a:r>
            <a:r>
              <a:rPr lang="en-GB" sz="6400" b="1" i="1" dirty="0">
                <a:solidFill>
                  <a:schemeClr val="tx1"/>
                </a:solidFill>
              </a:rPr>
              <a:t> </a:t>
            </a:r>
            <a:r>
              <a:rPr lang="en-GB" sz="6400" b="1" i="1" dirty="0" err="1">
                <a:solidFill>
                  <a:schemeClr val="tx1"/>
                </a:solidFill>
              </a:rPr>
              <a:t>taip</a:t>
            </a:r>
            <a:r>
              <a:rPr lang="en-GB" sz="6400" b="1" i="1" dirty="0">
                <a:solidFill>
                  <a:schemeClr val="tx1"/>
                </a:solidFill>
              </a:rPr>
              <a:t>, </a:t>
            </a:r>
            <a:r>
              <a:rPr lang="en-GB" sz="6400" b="1" i="1" dirty="0" err="1">
                <a:solidFill>
                  <a:schemeClr val="tx1"/>
                </a:solidFill>
              </a:rPr>
              <a:t>kad</a:t>
            </a:r>
            <a:r>
              <a:rPr lang="en-GB" sz="6400" b="1" i="1" dirty="0">
                <a:solidFill>
                  <a:schemeClr val="tx1"/>
                </a:solidFill>
              </a:rPr>
              <a:t> </a:t>
            </a:r>
            <a:r>
              <a:rPr lang="en-GB" sz="6400" b="1" i="1" dirty="0" err="1">
                <a:solidFill>
                  <a:schemeClr val="tx1"/>
                </a:solidFill>
              </a:rPr>
              <a:t>gautum</a:t>
            </a:r>
            <a:r>
              <a:rPr lang="en-GB" sz="6400" b="1" i="1" dirty="0">
                <a:solidFill>
                  <a:schemeClr val="tx1"/>
                </a:solidFill>
              </a:rPr>
              <a:t> </a:t>
            </a:r>
            <a:r>
              <a:rPr lang="en-GB" sz="6400" b="1" i="1" dirty="0" err="1">
                <a:solidFill>
                  <a:schemeClr val="tx1"/>
                </a:solidFill>
              </a:rPr>
              <a:t>literatūrinio</a:t>
            </a:r>
            <a:r>
              <a:rPr lang="en-GB" sz="6400" b="1" i="1" dirty="0">
                <a:solidFill>
                  <a:schemeClr val="tx1"/>
                </a:solidFill>
              </a:rPr>
              <a:t> </a:t>
            </a:r>
            <a:r>
              <a:rPr lang="en-GB" sz="6400" b="1" i="1" dirty="0" err="1">
                <a:solidFill>
                  <a:schemeClr val="tx1"/>
                </a:solidFill>
              </a:rPr>
              <a:t>rašinio</a:t>
            </a:r>
            <a:r>
              <a:rPr lang="en-GB" sz="6400" b="1" i="1" dirty="0">
                <a:solidFill>
                  <a:schemeClr val="tx1"/>
                </a:solidFill>
              </a:rPr>
              <a:t> </a:t>
            </a:r>
            <a:r>
              <a:rPr lang="en-GB" sz="6400" b="1" i="1" dirty="0" err="1">
                <a:solidFill>
                  <a:schemeClr val="tx1"/>
                </a:solidFill>
              </a:rPr>
              <a:t>pastraipą</a:t>
            </a:r>
            <a:r>
              <a:rPr lang="en-GB" sz="6400" b="1" i="1" dirty="0">
                <a:solidFill>
                  <a:schemeClr val="tx1"/>
                </a:solidFill>
              </a:rPr>
              <a:t>. </a:t>
            </a:r>
            <a:endParaRPr lang="lt-LT" sz="6400" b="1" i="1" dirty="0">
              <a:solidFill>
                <a:schemeClr val="tx1"/>
              </a:solidFill>
            </a:endParaRPr>
          </a:p>
          <a:p>
            <a:pPr lvl="0" algn="just"/>
            <a:r>
              <a:rPr lang="en-GB" sz="8000" b="1" dirty="0" err="1">
                <a:solidFill>
                  <a:schemeClr val="tx1"/>
                </a:solidFill>
              </a:rPr>
              <a:t>Abiejų</a:t>
            </a:r>
            <a:r>
              <a:rPr lang="en-GB" sz="8000" b="1" dirty="0">
                <a:solidFill>
                  <a:schemeClr val="tx1"/>
                </a:solidFill>
              </a:rPr>
              <a:t> </a:t>
            </a:r>
            <a:r>
              <a:rPr lang="en-GB" sz="8000" b="1" dirty="0" err="1">
                <a:solidFill>
                  <a:schemeClr val="tx1"/>
                </a:solidFill>
              </a:rPr>
              <a:t>aptartų</a:t>
            </a:r>
            <a:r>
              <a:rPr lang="en-GB" sz="8000" b="1" dirty="0">
                <a:solidFill>
                  <a:schemeClr val="tx1"/>
                </a:solidFill>
              </a:rPr>
              <a:t> </a:t>
            </a:r>
            <a:r>
              <a:rPr lang="en-GB" sz="8000" b="1" dirty="0" err="1">
                <a:solidFill>
                  <a:schemeClr val="tx1"/>
                </a:solidFill>
              </a:rPr>
              <a:t>kūrinių</a:t>
            </a:r>
            <a:r>
              <a:rPr lang="en-GB" sz="8000" b="1" dirty="0">
                <a:solidFill>
                  <a:schemeClr val="tx1"/>
                </a:solidFill>
              </a:rPr>
              <a:t> </a:t>
            </a:r>
            <a:r>
              <a:rPr lang="en-GB" sz="8000" b="1" dirty="0" err="1">
                <a:solidFill>
                  <a:schemeClr val="tx1"/>
                </a:solidFill>
              </a:rPr>
              <a:t>siužetų</a:t>
            </a:r>
            <a:r>
              <a:rPr lang="en-GB" sz="8000" b="1" dirty="0">
                <a:solidFill>
                  <a:schemeClr val="tx1"/>
                </a:solidFill>
              </a:rPr>
              <a:t> </a:t>
            </a:r>
            <a:r>
              <a:rPr lang="en-GB" sz="8000" b="1" dirty="0" err="1">
                <a:solidFill>
                  <a:schemeClr val="tx1"/>
                </a:solidFill>
              </a:rPr>
              <a:t>panašus</a:t>
            </a:r>
            <a:r>
              <a:rPr lang="en-GB" sz="8000" b="1" dirty="0">
                <a:solidFill>
                  <a:schemeClr val="tx1"/>
                </a:solidFill>
              </a:rPr>
              <a:t> </a:t>
            </a:r>
            <a:r>
              <a:rPr lang="en-GB" sz="8000" b="1" dirty="0" err="1">
                <a:solidFill>
                  <a:schemeClr val="tx1"/>
                </a:solidFill>
              </a:rPr>
              <a:t>motyvas</a:t>
            </a:r>
            <a:r>
              <a:rPr lang="en-GB" sz="8000" b="1" dirty="0">
                <a:solidFill>
                  <a:schemeClr val="tx1"/>
                </a:solidFill>
              </a:rPr>
              <a:t>, </a:t>
            </a:r>
            <a:r>
              <a:rPr lang="en-GB" sz="8000" b="1" dirty="0" err="1">
                <a:solidFill>
                  <a:schemeClr val="tx1"/>
                </a:solidFill>
              </a:rPr>
              <a:t>kad</a:t>
            </a:r>
            <a:r>
              <a:rPr lang="en-GB" sz="8000" b="1" dirty="0">
                <a:solidFill>
                  <a:schemeClr val="tx1"/>
                </a:solidFill>
              </a:rPr>
              <a:t> ne mama, o </a:t>
            </a:r>
            <a:r>
              <a:rPr lang="en-GB" sz="8000" b="1" dirty="0" err="1">
                <a:solidFill>
                  <a:schemeClr val="tx1"/>
                </a:solidFill>
              </a:rPr>
              <a:t>senolė</a:t>
            </a:r>
            <a:r>
              <a:rPr lang="en-GB" sz="8000" b="1" dirty="0">
                <a:solidFill>
                  <a:schemeClr val="tx1"/>
                </a:solidFill>
              </a:rPr>
              <a:t> </a:t>
            </a:r>
            <a:r>
              <a:rPr lang="en-GB" sz="8000" b="1" dirty="0" err="1">
                <a:solidFill>
                  <a:schemeClr val="tx1"/>
                </a:solidFill>
              </a:rPr>
              <a:t>auklėjo</a:t>
            </a:r>
            <a:r>
              <a:rPr lang="en-GB" sz="8000" b="1" dirty="0">
                <a:solidFill>
                  <a:schemeClr val="tx1"/>
                </a:solidFill>
              </a:rPr>
              <a:t> </a:t>
            </a:r>
            <a:r>
              <a:rPr lang="en-GB" sz="8000" b="1" dirty="0" err="1">
                <a:solidFill>
                  <a:schemeClr val="tx1"/>
                </a:solidFill>
              </a:rPr>
              <a:t>berniukus</a:t>
            </a:r>
            <a:r>
              <a:rPr lang="en-GB" sz="8000" b="1" dirty="0">
                <a:solidFill>
                  <a:schemeClr val="tx1"/>
                </a:solidFill>
              </a:rPr>
              <a:t> </a:t>
            </a:r>
            <a:r>
              <a:rPr lang="en-GB" sz="8000" b="1" dirty="0" err="1">
                <a:solidFill>
                  <a:schemeClr val="tx1"/>
                </a:solidFill>
              </a:rPr>
              <a:t>vaikystėje</a:t>
            </a:r>
            <a:r>
              <a:rPr lang="en-GB" sz="8000" b="1" dirty="0">
                <a:solidFill>
                  <a:schemeClr val="tx1"/>
                </a:solidFill>
              </a:rPr>
              <a:t>, </a:t>
            </a:r>
            <a:r>
              <a:rPr lang="en-GB" sz="8000" b="1" dirty="0" err="1">
                <a:solidFill>
                  <a:schemeClr val="tx1"/>
                </a:solidFill>
              </a:rPr>
              <a:t>nulemtas</a:t>
            </a:r>
            <a:r>
              <a:rPr lang="en-GB" sz="8000" b="1" dirty="0">
                <a:solidFill>
                  <a:schemeClr val="tx1"/>
                </a:solidFill>
              </a:rPr>
              <a:t> </a:t>
            </a:r>
            <a:r>
              <a:rPr lang="en-GB" sz="8000" b="1" dirty="0" err="1">
                <a:solidFill>
                  <a:schemeClr val="tx1"/>
                </a:solidFill>
              </a:rPr>
              <a:t>ir</a:t>
            </a:r>
            <a:r>
              <a:rPr lang="en-GB" sz="8000" b="1" dirty="0">
                <a:solidFill>
                  <a:schemeClr val="tx1"/>
                </a:solidFill>
              </a:rPr>
              <a:t> </a:t>
            </a:r>
            <a:r>
              <a:rPr lang="en-GB" sz="8000" b="1" dirty="0" err="1">
                <a:solidFill>
                  <a:schemeClr val="tx1"/>
                </a:solidFill>
              </a:rPr>
              <a:t>kūrėjų</a:t>
            </a:r>
            <a:r>
              <a:rPr lang="en-GB" sz="8000" b="1" dirty="0">
                <a:solidFill>
                  <a:schemeClr val="tx1"/>
                </a:solidFill>
              </a:rPr>
              <a:t> </a:t>
            </a:r>
            <a:r>
              <a:rPr lang="en-GB" sz="8000" b="1" dirty="0" err="1">
                <a:solidFill>
                  <a:schemeClr val="tx1"/>
                </a:solidFill>
              </a:rPr>
              <a:t>autobiografijų</a:t>
            </a:r>
            <a:r>
              <a:rPr lang="en-GB" sz="8000" b="1" dirty="0">
                <a:solidFill>
                  <a:schemeClr val="tx1"/>
                </a:solidFill>
              </a:rPr>
              <a:t>. </a:t>
            </a:r>
            <a:endParaRPr lang="lt-LT" sz="8000" b="1" dirty="0">
              <a:solidFill>
                <a:schemeClr val="tx1"/>
              </a:solidFill>
            </a:endParaRPr>
          </a:p>
          <a:p>
            <a:pPr lvl="0" algn="just"/>
            <a:r>
              <a:rPr lang="pt-BR" sz="8000" b="1" dirty="0">
                <a:solidFill>
                  <a:schemeClr val="tx1"/>
                </a:solidFill>
              </a:rPr>
              <a:t>Be galo brangaus žmogaus prisiminimas yra paremtas sentimentais iš vaikystės. </a:t>
            </a:r>
            <a:endParaRPr lang="lt-LT" sz="8000" b="1" dirty="0">
              <a:solidFill>
                <a:schemeClr val="tx1"/>
              </a:solidFill>
            </a:endParaRPr>
          </a:p>
          <a:p>
            <a:pPr lvl="0" algn="just"/>
            <a:r>
              <a:rPr lang="pt-BR" sz="8000" b="1" dirty="0">
                <a:solidFill>
                  <a:schemeClr val="tx1"/>
                </a:solidFill>
              </a:rPr>
              <a:t>Pastarasis, jau suaugęs vyras, prisimena močiutę ir nurodo, kad „niekas manim taip nesirūpino kaip ji“, tačiau veikėjo dabartis paremta kaltės jausmu. </a:t>
            </a:r>
            <a:endParaRPr lang="lt-LT" sz="8000" b="1" dirty="0">
              <a:solidFill>
                <a:schemeClr val="tx1"/>
              </a:solidFill>
            </a:endParaRPr>
          </a:p>
          <a:p>
            <a:pPr lvl="0" algn="just"/>
            <a:r>
              <a:rPr lang="pt-BR" sz="8000" b="1" dirty="0">
                <a:solidFill>
                  <a:schemeClr val="tx1"/>
                </a:solidFill>
              </a:rPr>
              <a:t>Apibendrinant galima teigti, kad daugelis žmonių, prisiminę močiutes, jaučia joms prielankumą ir dėkingumą. </a:t>
            </a:r>
            <a:endParaRPr lang="lt-LT" sz="8000" b="1" dirty="0">
              <a:solidFill>
                <a:schemeClr val="tx1"/>
              </a:solidFill>
            </a:endParaRPr>
          </a:p>
          <a:p>
            <a:pPr lvl="0" algn="just"/>
            <a:r>
              <a:rPr lang="pt-BR" sz="8000" b="1" dirty="0">
                <a:solidFill>
                  <a:schemeClr val="tx1"/>
                </a:solidFill>
              </a:rPr>
              <a:t>Už begalinį rūpestį vaikystėje dabar jau mirusias močiutes mena ir gerbia Vytauto Mačernio „Vizijų“ lyrinis subjektas ir Broniaus Radzevičiaus novelės „Kaltė“ veikėjas. </a:t>
            </a:r>
            <a:endParaRPr lang="lt-LT" sz="8000" b="1" dirty="0">
              <a:solidFill>
                <a:schemeClr val="tx1"/>
              </a:solidFill>
            </a:endParaRPr>
          </a:p>
          <a:p>
            <a:pPr lvl="0" algn="just"/>
            <a:r>
              <a:rPr lang="pt-BR" sz="8000" b="1" dirty="0">
                <a:solidFill>
                  <a:schemeClr val="tx1"/>
                </a:solidFill>
              </a:rPr>
              <a:t>Kaltė jaučiama dėl to, kad, būdamas vaikas, veikėjas neįvertino močiutės rūpinimosi, vėliau, kai suaugo ir mokėsi mieste, vyras neatrado laiko aplankyti sergančią senolę. </a:t>
            </a:r>
            <a:endParaRPr lang="lt-LT" sz="8000" b="1" dirty="0">
              <a:solidFill>
                <a:schemeClr val="tx1"/>
              </a:solidFill>
            </a:endParaRPr>
          </a:p>
          <a:p>
            <a:pPr lvl="0" algn="just"/>
            <a:r>
              <a:rPr lang="pt-BR" sz="8000" b="1" dirty="0">
                <a:solidFill>
                  <a:schemeClr val="tx1"/>
                </a:solidFill>
              </a:rPr>
              <a:t>„Vizijų“ lyrinis subjektas jaučia ryšį su protėviais, senole, kuri ne tik globojo lyrinį subjektą, bet ir kartu žaisdavo, svajodavo, skatindavo: „Užaugs sūnelis didelis ir savo tėviškę valdys. / Ir žemė taps lyg sodas žydintis, / Ir bus graži genčių šalis.“ </a:t>
            </a:r>
            <a:endParaRPr lang="lt-LT" sz="8000" b="1" dirty="0">
              <a:solidFill>
                <a:schemeClr val="tx1"/>
              </a:solidFill>
            </a:endParaRPr>
          </a:p>
          <a:p>
            <a:pPr lvl="0" algn="just"/>
            <a:r>
              <a:rPr lang="pt-BR" sz="8000" b="1" dirty="0">
                <a:solidFill>
                  <a:schemeClr val="tx1"/>
                </a:solidFill>
              </a:rPr>
              <a:t>Panašus vaiko ir senolės santykis vaizduojamas V. Mačernio „Vizijose“, kuriose taip pat pabrėžiamos begalinės močiutės pastangos, susijusios su vaikaičio gerove. </a:t>
            </a:r>
            <a:endParaRPr lang="lt-LT" sz="8000" b="1" dirty="0">
              <a:solidFill>
                <a:schemeClr val="tx1"/>
              </a:solidFill>
            </a:endParaRPr>
          </a:p>
          <a:p>
            <a:pPr algn="just"/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val="417816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157592" cy="432048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Atsakymai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23528" y="692696"/>
            <a:ext cx="8363272" cy="554461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pt-BR" sz="1800" b="1" dirty="0"/>
              <a:t>Be galo brangaus žmogaus prisiminimas yra paremtas sentimentais iš vaikystės. </a:t>
            </a:r>
            <a:endParaRPr lang="lt-LT" sz="1800" b="1" dirty="0"/>
          </a:p>
          <a:p>
            <a:pPr marL="0" lvl="0" indent="0">
              <a:buNone/>
            </a:pPr>
            <a:r>
              <a:rPr lang="pt-BR" sz="1800" b="1" dirty="0"/>
              <a:t>Už begalinį rūpestį vaikystėje dabar jau mirusias močiutes mena ir gerbia Vytauto Mačernio „Vizijų“ lyrinis subjektas ir Broniaus Radzevičiaus novelės „Kaltė“ veikėjas. </a:t>
            </a:r>
            <a:endParaRPr lang="lt-LT" sz="1800" b="1" dirty="0"/>
          </a:p>
          <a:p>
            <a:pPr marL="0" lvl="0" indent="0">
              <a:buNone/>
            </a:pPr>
            <a:r>
              <a:rPr lang="pt-BR" sz="1800" b="1" dirty="0"/>
              <a:t>Pastarasis, jau suaugęs vyras, prisimena močiutę ir nurodo, kad „niekas manim taip nesirūpino kaip ji“, tačiau veikėjo dabartis paremta kaltės jausmu. </a:t>
            </a:r>
            <a:endParaRPr lang="lt-LT" sz="1800" b="1" dirty="0"/>
          </a:p>
          <a:p>
            <a:pPr marL="0" lvl="0" indent="0">
              <a:buNone/>
            </a:pPr>
            <a:r>
              <a:rPr lang="pt-BR" sz="1800" b="1" dirty="0"/>
              <a:t>Kaltė jaučiama dėl to, kad, būdamas vaikas, veikėjas neįvertino močiutės rūpinimosi, vėliau, kai suaugo ir mokėsi mieste, vyras neatrado laiko aplankyti sergančią senolę. </a:t>
            </a:r>
            <a:endParaRPr lang="lt-LT" sz="1800" b="1" dirty="0"/>
          </a:p>
          <a:p>
            <a:pPr marL="0" lvl="0" indent="0">
              <a:buNone/>
            </a:pPr>
            <a:r>
              <a:rPr lang="pt-BR" sz="1800" b="1" dirty="0"/>
              <a:t>Panašus vaiko ir senolės santykis vaizduojamas V. Mačernio „Vizijose“, kuriose taip pat pabrėžiamos begalinės močiutės pastangos, susijusios su vaikaičio gerove. </a:t>
            </a:r>
            <a:endParaRPr lang="lt-LT" sz="1800" b="1" dirty="0"/>
          </a:p>
          <a:p>
            <a:pPr marL="0" lvl="0" indent="0">
              <a:buNone/>
            </a:pPr>
            <a:r>
              <a:rPr lang="pt-BR" sz="1800" b="1" dirty="0"/>
              <a:t>„Vizijų“ lyrinis subjektas jaučia ryšį su protėviais, senole, kuri ne tik globojo lyrinį subjektą, bet ir kartu žaisdavo, svajodavo, skatindavo: „Užaugs sūnelis didelis ir savo tėviškę valdys. / Ir žemė taps lyg sodas žydintis, / Ir bus graži genčių šalis.“ </a:t>
            </a:r>
            <a:endParaRPr lang="lt-LT" sz="1800" b="1" dirty="0"/>
          </a:p>
          <a:p>
            <a:pPr marL="0" lvl="0" indent="0">
              <a:buNone/>
            </a:pPr>
            <a:r>
              <a:rPr lang="pt-BR" sz="1800" b="1" dirty="0"/>
              <a:t>Abiejų aptartų kūrinių siužetų panašus motyvas, kad ne mama, o senolė auklėjo berniukus vaikystėje, nulemtas ir kūrėjų autobiografijų. </a:t>
            </a:r>
            <a:endParaRPr lang="lt-LT" sz="1800" b="1" dirty="0"/>
          </a:p>
          <a:p>
            <a:pPr marL="0" lvl="0" indent="0">
              <a:buNone/>
            </a:pPr>
            <a:r>
              <a:rPr lang="pt-BR" sz="1800" b="1" dirty="0"/>
              <a:t>Apibendrinant galima teigti, kad daugelis žmonių, prisiminę močiutes, jaučia joms prielankumą ir dėkingumą.</a:t>
            </a:r>
            <a:endParaRPr lang="lt-LT" sz="1800" b="1" dirty="0"/>
          </a:p>
          <a:p>
            <a:pPr lvl="0"/>
            <a:endParaRPr lang="lt-LT" sz="1800" dirty="0"/>
          </a:p>
        </p:txBody>
      </p:sp>
    </p:spTree>
    <p:extLst>
      <p:ext uri="{BB962C8B-B14F-4D97-AF65-F5344CB8AC3E}">
        <p14:creationId xmlns:p14="http://schemas.microsoft.com/office/powerpoint/2010/main" val="402585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440</Words>
  <Application>Microsoft Office PowerPoint</Application>
  <PresentationFormat>Demonstracija ekrane (4:3)</PresentationFormat>
  <Paragraphs>19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</vt:i4>
      </vt:variant>
    </vt:vector>
  </HeadingPairs>
  <TitlesOfParts>
    <vt:vector size="3" baseType="lpstr">
      <vt:lpstr>Office tema</vt:lpstr>
      <vt:lpstr>V. Mačernis</vt:lpstr>
      <vt:lpstr>Atsakymai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V. Mačernis</dc:title>
  <dc:creator>Mokytoja</dc:creator>
  <cp:lastModifiedBy>Mokytoja</cp:lastModifiedBy>
  <cp:revision>5</cp:revision>
  <dcterms:created xsi:type="dcterms:W3CDTF">2015-01-22T06:35:25Z</dcterms:created>
  <dcterms:modified xsi:type="dcterms:W3CDTF">2015-10-28T09:55:06Z</dcterms:modified>
</cp:coreProperties>
</file>