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57" r:id="rId4"/>
    <p:sldId id="258" r:id="rId5"/>
    <p:sldId id="269" r:id="rId6"/>
    <p:sldId id="260" r:id="rId7"/>
    <p:sldId id="267" r:id="rId8"/>
    <p:sldId id="265" r:id="rId9"/>
    <p:sldId id="268" r:id="rId10"/>
    <p:sldId id="261" r:id="rId11"/>
    <p:sldId id="264" r:id="rId12"/>
    <p:sldId id="263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55" autoAdjust="0"/>
    <p:restoredTop sz="94660"/>
  </p:normalViewPr>
  <p:slideViewPr>
    <p:cSldViewPr>
      <p:cViewPr varScale="1">
        <p:scale>
          <a:sx n="94" d="100"/>
          <a:sy n="94" d="100"/>
        </p:scale>
        <p:origin x="-33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DA8FB-3AC7-4C95-8112-98C04AA48276}" type="datetimeFigureOut">
              <a:rPr lang="en-US" smtClean="0"/>
              <a:pPr/>
              <a:t>10/15/2015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AE839-6B56-4C4E-B34E-8D870D03944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789544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DA8FB-3AC7-4C95-8112-98C04AA48276}" type="datetimeFigureOut">
              <a:rPr lang="en-US" smtClean="0"/>
              <a:pPr/>
              <a:t>10/15/2015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AE839-6B56-4C4E-B34E-8D870D03944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603841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DA8FB-3AC7-4C95-8112-98C04AA48276}" type="datetimeFigureOut">
              <a:rPr lang="en-US" smtClean="0"/>
              <a:pPr/>
              <a:t>10/15/2015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AE839-6B56-4C4E-B34E-8D870D03944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240652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DA8FB-3AC7-4C95-8112-98C04AA48276}" type="datetimeFigureOut">
              <a:rPr lang="en-US" smtClean="0"/>
              <a:pPr/>
              <a:t>10/15/2015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AE839-6B56-4C4E-B34E-8D870D03944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250680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DA8FB-3AC7-4C95-8112-98C04AA48276}" type="datetimeFigureOut">
              <a:rPr lang="en-US" smtClean="0"/>
              <a:pPr/>
              <a:t>10/15/2015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AE839-6B56-4C4E-B34E-8D870D03944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978823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DA8FB-3AC7-4C95-8112-98C04AA48276}" type="datetimeFigureOut">
              <a:rPr lang="en-US" smtClean="0"/>
              <a:pPr/>
              <a:t>10/15/2015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AE839-6B56-4C4E-B34E-8D870D03944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881131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DA8FB-3AC7-4C95-8112-98C04AA48276}" type="datetimeFigureOut">
              <a:rPr lang="en-US" smtClean="0"/>
              <a:pPr/>
              <a:t>10/15/2015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AE839-6B56-4C4E-B34E-8D870D03944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3088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DA8FB-3AC7-4C95-8112-98C04AA48276}" type="datetimeFigureOut">
              <a:rPr lang="en-US" smtClean="0"/>
              <a:pPr/>
              <a:t>10/15/2015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AE839-6B56-4C4E-B34E-8D870D03944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356439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DA8FB-3AC7-4C95-8112-98C04AA48276}" type="datetimeFigureOut">
              <a:rPr lang="en-US" smtClean="0"/>
              <a:pPr/>
              <a:t>10/15/2015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AE839-6B56-4C4E-B34E-8D870D03944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06984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DA8FB-3AC7-4C95-8112-98C04AA48276}" type="datetimeFigureOut">
              <a:rPr lang="en-US" smtClean="0"/>
              <a:pPr/>
              <a:t>10/15/2015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AE839-6B56-4C4E-B34E-8D870D03944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152160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DA8FB-3AC7-4C95-8112-98C04AA48276}" type="datetimeFigureOut">
              <a:rPr lang="en-US" smtClean="0"/>
              <a:pPr/>
              <a:t>10/15/2015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AE839-6B56-4C4E-B34E-8D870D03944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885325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4000"/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EDA8FB-3AC7-4C95-8112-98C04AA48276}" type="datetimeFigureOut">
              <a:rPr lang="en-US" smtClean="0"/>
              <a:pPr/>
              <a:t>10/15/2015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9AE839-6B56-4C4E-B34E-8D870D03944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606959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microsoft.com/office/2007/relationships/hdphoto" Target="../media/hdphoto2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4.wdp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5.wdp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://tv.delfi.lt/video/eJsPqcff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76400"/>
            <a:ext cx="7772400" cy="1470025"/>
          </a:xfrm>
        </p:spPr>
        <p:txBody>
          <a:bodyPr/>
          <a:lstStyle/>
          <a:p>
            <a:r>
              <a:rPr lang="en-US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Moter</a:t>
            </a:r>
            <a:r>
              <a:rPr lang="lt-LT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ų įtaka, jų reikšmė Liudo Vasario gyvenime</a:t>
            </a: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886200"/>
            <a:ext cx="6400800" cy="1752600"/>
          </a:xfrm>
        </p:spPr>
        <p:txBody>
          <a:bodyPr>
            <a:normAutofit/>
          </a:bodyPr>
          <a:lstStyle/>
          <a:p>
            <a:endParaRPr lang="lt-LT" dirty="0" smtClean="0">
              <a:solidFill>
                <a:schemeClr val="accent6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2" name="Picture 4" descr="C:\Users\G\AppData\Local\Microsoft\Windows\Temporary Internet Files\Content.IE5\R70LKGGK\MP900305794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ackgroundRemoval t="1699" b="96815" l="0" r="10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4419600"/>
            <a:ext cx="2590042" cy="203358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065721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jauti.lt/wp-content/uploads/2013/04/Aukse-ir-Vasaris-portretai-300x20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716" y="787977"/>
            <a:ext cx="3657600" cy="24384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www.teatrai.lt/wp-content/uploads/liucija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138545"/>
            <a:ext cx="2473037" cy="370955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8" name="Picture 16" descr="http://i.telegraph.co.uk/multimedia/archive/01299/virgin-mary_1299990c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4343400"/>
            <a:ext cx="3328885" cy="208417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0" name="Picture 18" descr="http://wannabemagazine.com/wp-content/uploads/2013/03/Nikol-Kidman-u-crvenoj-haljini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21" t="10410" r="49879" b="19358"/>
          <a:stretch/>
        </p:blipFill>
        <p:spPr bwMode="auto">
          <a:xfrm>
            <a:off x="1524000" y="3657600"/>
            <a:ext cx="2419350" cy="288855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6" name="Picture 24" descr="C:\Users\G\AppData\Local\Microsoft\Windows\Temporary Internet Files\Content.IE5\L23DZ32E\MP900390493[1]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=""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2819400"/>
            <a:ext cx="1334610" cy="16764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971890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/>
          <a:lstStyle/>
          <a:p>
            <a:r>
              <a:rPr lang="lt-LT" i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Liucė</a:t>
            </a:r>
            <a:endParaRPr lang="en-US" i="1" dirty="0">
              <a:solidFill>
                <a:schemeClr val="accent6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36371" y="1143000"/>
            <a:ext cx="6607629" cy="3733800"/>
          </a:xfrm>
          <a:noFill/>
        </p:spPr>
        <p:txBody>
          <a:bodyPr>
            <a:normAutofit fontScale="92500"/>
          </a:bodyPr>
          <a:lstStyle/>
          <a:p>
            <a:r>
              <a:rPr lang="en-US" altLang="en-US" sz="26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Liucė</a:t>
            </a:r>
            <a:r>
              <a:rPr lang="en-US" altLang="en-US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6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pirmoji</a:t>
            </a:r>
            <a:r>
              <a:rPr lang="en-US" altLang="en-US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6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pažadino</a:t>
            </a:r>
            <a:r>
              <a:rPr lang="en-US" altLang="en-US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6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Vasario</a:t>
            </a:r>
            <a:r>
              <a:rPr lang="en-US" altLang="en-US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6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širdyje</a:t>
            </a:r>
            <a:r>
              <a:rPr lang="en-US" altLang="en-US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6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meilę</a:t>
            </a:r>
            <a:r>
              <a:rPr lang="en-US" altLang="en-US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lt-LT" altLang="en-US" sz="26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en-US" sz="26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moteriai</a:t>
            </a:r>
            <a:r>
              <a:rPr lang="en-US" altLang="en-US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en-US" altLang="en-US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endParaRPr lang="lt-LT" altLang="en-US" sz="26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26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Meilė</a:t>
            </a:r>
            <a:r>
              <a:rPr lang="en-US" altLang="en-US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6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Liucei</a:t>
            </a:r>
            <a:r>
              <a:rPr lang="en-US" altLang="en-US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6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kėlė</a:t>
            </a:r>
            <a:r>
              <a:rPr lang="en-US" altLang="en-US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6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troškimą</a:t>
            </a:r>
            <a:r>
              <a:rPr lang="en-US" altLang="en-US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6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tobulėti</a:t>
            </a:r>
            <a:r>
              <a:rPr lang="en-US" altLang="en-US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6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siekti</a:t>
            </a:r>
            <a:r>
              <a:rPr lang="en-US" altLang="en-US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6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kažko</a:t>
            </a:r>
            <a:r>
              <a:rPr lang="en-US" altLang="en-US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lt-LT" altLang="en-US" sz="26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en-US" sz="26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geresnio</a:t>
            </a:r>
            <a:r>
              <a:rPr lang="en-US" altLang="en-US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800" i="1" dirty="0" smtClean="0">
                <a:solidFill>
                  <a:schemeClr val="bg1"/>
                </a:solidFill>
              </a:rPr>
              <a:t>„</a:t>
            </a:r>
            <a:r>
              <a:rPr lang="en-US" altLang="en-US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Tad </a:t>
            </a:r>
            <a:r>
              <a:rPr lang="en-US" altLang="en-US" sz="26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reikia</a:t>
            </a:r>
            <a:r>
              <a:rPr lang="en-US" altLang="en-US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6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augti</a:t>
            </a:r>
            <a:r>
              <a:rPr lang="en-US" altLang="en-US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6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stiprėti</a:t>
            </a:r>
            <a:r>
              <a:rPr lang="en-US" altLang="en-US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6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vyriškėti</a:t>
            </a:r>
            <a:r>
              <a:rPr lang="en-US" altLang="en-US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lt-LT" altLang="en-US" sz="26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en-US" sz="26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Pasižymėti</a:t>
            </a:r>
            <a:r>
              <a:rPr lang="en-US" altLang="en-US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6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Liucės</a:t>
            </a:r>
            <a:r>
              <a:rPr lang="en-US" altLang="en-US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6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akyse</a:t>
            </a:r>
            <a:r>
              <a:rPr lang="en-US" altLang="en-US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6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dabar</a:t>
            </a:r>
            <a:r>
              <a:rPr lang="en-US" altLang="en-US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jam </a:t>
            </a:r>
            <a:r>
              <a:rPr lang="en-US" altLang="en-US" sz="26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atrodė</a:t>
            </a:r>
            <a:r>
              <a:rPr lang="en-US" altLang="en-US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lt-LT" altLang="en-US" sz="26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en-US" sz="26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svarbiau</a:t>
            </a:r>
            <a:r>
              <a:rPr lang="en-US" altLang="en-US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6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negu</a:t>
            </a:r>
            <a:r>
              <a:rPr lang="en-US" altLang="en-US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6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įgyti</a:t>
            </a:r>
            <a:r>
              <a:rPr lang="en-US" altLang="en-US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6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gerą</a:t>
            </a:r>
            <a:r>
              <a:rPr lang="en-US" altLang="en-US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6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reputaciją</a:t>
            </a:r>
            <a:r>
              <a:rPr lang="en-US" altLang="en-US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6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seminarijos</a:t>
            </a:r>
            <a:endParaRPr lang="lt-LT" altLang="en-US" sz="26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en-US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6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vyresnybės</a:t>
            </a:r>
            <a:r>
              <a:rPr lang="en-US" altLang="en-US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6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akyse</a:t>
            </a:r>
            <a:r>
              <a:rPr lang="en-US" altLang="en-US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800" i="1" dirty="0" smtClean="0">
                <a:solidFill>
                  <a:schemeClr val="bg1"/>
                </a:solidFill>
              </a:rPr>
              <a:t>“</a:t>
            </a:r>
            <a:endParaRPr lang="lt-LT" altLang="en-US" sz="26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914" y="1143000"/>
            <a:ext cx="2387600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04800" y="4876800"/>
            <a:ext cx="8001000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en-US" sz="26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Liucė</a:t>
            </a:r>
            <a:r>
              <a:rPr lang="en-US" altLang="en-US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6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stengėsi</a:t>
            </a:r>
            <a:r>
              <a:rPr lang="en-US" altLang="en-US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6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išplėšti</a:t>
            </a:r>
            <a:r>
              <a:rPr lang="en-US" altLang="en-US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6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Vasarį</a:t>
            </a:r>
            <a:r>
              <a:rPr lang="en-US" altLang="en-US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6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iš</a:t>
            </a:r>
            <a:r>
              <a:rPr lang="en-US" altLang="en-US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6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sukaustyto</a:t>
            </a:r>
            <a:r>
              <a:rPr lang="en-US" altLang="en-US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6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pasaulio</a:t>
            </a:r>
            <a:r>
              <a:rPr lang="en-US" altLang="en-US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6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grąžinti</a:t>
            </a:r>
            <a:r>
              <a:rPr lang="en-US" altLang="en-US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jam </a:t>
            </a:r>
            <a:r>
              <a:rPr lang="en-US" altLang="en-US" sz="26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laimę</a:t>
            </a:r>
            <a:r>
              <a:rPr lang="en-US" altLang="en-US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lt-LT" altLang="en-US" sz="26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lt-LT" altLang="en-US" sz="26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en-US" sz="26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Liucė</a:t>
            </a:r>
            <a:r>
              <a:rPr lang="en-US" altLang="en-US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6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buvo</a:t>
            </a:r>
            <a:r>
              <a:rPr lang="en-US" altLang="en-US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6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</a:t>
            </a:r>
            <a:r>
              <a:rPr lang="en-US" altLang="en-US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6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optimizmo</a:t>
            </a:r>
            <a:r>
              <a:rPr lang="en-US" altLang="en-US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6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šaltinis</a:t>
            </a:r>
            <a:r>
              <a:rPr lang="en-US" altLang="en-US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dirty="0"/>
          </a:p>
        </p:txBody>
      </p:sp>
      <p:pic>
        <p:nvPicPr>
          <p:cNvPr id="6" name="Picture 4" descr="C:\Users\G\AppData\Local\Microsoft\Windows\Temporary Internet Files\Content.IE5\R70LKGGK\MP900305794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ackgroundRemoval t="1699" b="96815" l="0" r="10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302800">
            <a:off x="2743047" y="-100775"/>
            <a:ext cx="1954945" cy="153493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893281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43200" y="1695678"/>
            <a:ext cx="6248400" cy="4458157"/>
          </a:xfrm>
          <a:noFill/>
        </p:spPr>
        <p:txBody>
          <a:bodyPr>
            <a:normAutofit lnSpcReduction="10000"/>
          </a:bodyPr>
          <a:lstStyle/>
          <a:p>
            <a:r>
              <a:rPr lang="en-US" altLang="en-US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Pirmoji</a:t>
            </a:r>
            <a:r>
              <a:rPr lang="en-US" alt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sukėlė</a:t>
            </a:r>
            <a:r>
              <a:rPr lang="en-US" alt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Vasario</a:t>
            </a:r>
            <a:r>
              <a:rPr lang="en-US" alt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sieloje</a:t>
            </a:r>
            <a:r>
              <a:rPr lang="en-US" alt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maištą</a:t>
            </a:r>
            <a:r>
              <a:rPr lang="en-US" alt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prieš</a:t>
            </a:r>
            <a:r>
              <a:rPr lang="en-US" alt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en-US" alt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altLang="en-US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dvasininko</a:t>
            </a:r>
            <a:r>
              <a:rPr lang="en-US" alt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gyvenimo</a:t>
            </a:r>
            <a:r>
              <a:rPr lang="en-US" alt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taisykles</a:t>
            </a:r>
            <a:r>
              <a:rPr lang="en-US" alt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alt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Taip</a:t>
            </a:r>
            <a:r>
              <a:rPr lang="lt-LT" alt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pat</a:t>
            </a:r>
            <a:r>
              <a:rPr lang="en-US" alt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pirmoji</a:t>
            </a:r>
            <a:r>
              <a:rPr lang="en-US" alt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</a:t>
            </a:r>
            <a:r>
              <a:rPr lang="en-US" alt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poezijos</a:t>
            </a:r>
            <a:r>
              <a:rPr lang="en-US" alt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kritikė</a:t>
            </a:r>
            <a:r>
              <a:rPr lang="en-US" alt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en-US" alt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Siekė</a:t>
            </a:r>
            <a:r>
              <a:rPr lang="en-US" alt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atplėšti</a:t>
            </a:r>
            <a:r>
              <a:rPr lang="en-US" alt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Vasarį</a:t>
            </a:r>
            <a:r>
              <a:rPr lang="en-US" alt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nuo</a:t>
            </a:r>
            <a:r>
              <a:rPr lang="en-US" alt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altoriaus</a:t>
            </a:r>
            <a:r>
              <a:rPr lang="en-US" alt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alt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en-US" alt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altLang="en-US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grąžinti</a:t>
            </a:r>
            <a:r>
              <a:rPr lang="en-US" alt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į  </a:t>
            </a:r>
            <a:r>
              <a:rPr lang="en-US" altLang="en-US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realų</a:t>
            </a:r>
            <a:r>
              <a:rPr lang="en-US" alt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gyvenimą</a:t>
            </a:r>
            <a:r>
              <a:rPr lang="en-US" alt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alt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Liucės</a:t>
            </a:r>
            <a:r>
              <a:rPr lang="en-US" alt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pasitraukimas</a:t>
            </a:r>
            <a:r>
              <a:rPr lang="en-US" alt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iš</a:t>
            </a:r>
            <a:r>
              <a:rPr lang="en-US" alt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gyvenimo</a:t>
            </a:r>
            <a:r>
              <a:rPr lang="en-US" alt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buvo</a:t>
            </a:r>
            <a:r>
              <a:rPr lang="en-US" alt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bene</a:t>
            </a:r>
            <a:r>
              <a:rPr lang="en-US" alt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pati</a:t>
            </a:r>
            <a:r>
              <a:rPr lang="en-US" alt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svarbiausia</a:t>
            </a:r>
            <a:r>
              <a:rPr lang="en-US" alt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priežastis</a:t>
            </a:r>
            <a:r>
              <a:rPr lang="en-US" alt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Liudo</a:t>
            </a:r>
            <a:r>
              <a:rPr lang="en-US" alt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apsisprendimui</a:t>
            </a:r>
            <a:r>
              <a:rPr lang="en-US" alt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išsižadėti</a:t>
            </a:r>
            <a:r>
              <a:rPr lang="en-US" alt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kunigystės</a:t>
            </a:r>
            <a:r>
              <a:rPr lang="en-US" alt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alt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tapti</a:t>
            </a:r>
            <a:r>
              <a:rPr lang="en-US" alt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tik</a:t>
            </a:r>
            <a:r>
              <a:rPr lang="en-US" alt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geru</a:t>
            </a:r>
            <a:r>
              <a:rPr lang="en-US" alt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poetu</a:t>
            </a:r>
            <a:r>
              <a:rPr lang="en-US" altLang="en-US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5122" name="Picture 2" descr="http://www.alytausteatras.lt/wp-content/uploads/2012/05/Altoriu_seselyje2_i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7" y="34636"/>
            <a:ext cx="2587625" cy="389012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674713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 txBox="1">
            <a:spLocks noGrp="1"/>
          </p:cNvSpPr>
          <p:nvPr>
            <p:ph idx="1"/>
          </p:nvPr>
        </p:nvSpPr>
        <p:spPr>
          <a:xfrm>
            <a:off x="457200" y="1600200"/>
            <a:ext cx="82296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Ji</a:t>
            </a:r>
            <a:r>
              <a:rPr lang="en-US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apsigyveno</a:t>
            </a:r>
            <a:r>
              <a:rPr lang="en-US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Vasario</a:t>
            </a:r>
            <a:r>
              <a:rPr lang="en-US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sieloje</a:t>
            </a:r>
            <a:r>
              <a:rPr lang="en-US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4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sudarydama</a:t>
            </a:r>
            <a:r>
              <a:rPr lang="en-US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tokį</a:t>
            </a:r>
            <a:r>
              <a:rPr lang="en-US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pasaulį</a:t>
            </a:r>
            <a:r>
              <a:rPr lang="en-US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į </a:t>
            </a:r>
            <a:r>
              <a:rPr lang="en-US" altLang="en-US" sz="4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kurį</a:t>
            </a:r>
            <a:r>
              <a:rPr lang="en-US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jaunas</a:t>
            </a:r>
            <a:r>
              <a:rPr lang="en-US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klierikas</a:t>
            </a:r>
            <a:r>
              <a:rPr lang="en-US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ateina</a:t>
            </a:r>
            <a:r>
              <a:rPr lang="en-US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pasisemti</a:t>
            </a:r>
            <a:r>
              <a:rPr lang="en-US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kūrybinio</a:t>
            </a:r>
            <a:r>
              <a:rPr lang="en-US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įkvėpimo</a:t>
            </a:r>
            <a:r>
              <a:rPr lang="en-US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en-US" sz="4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Liucė</a:t>
            </a:r>
            <a:r>
              <a:rPr lang="en-US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ilgą</a:t>
            </a:r>
            <a:r>
              <a:rPr lang="en-US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laiką</a:t>
            </a:r>
            <a:r>
              <a:rPr lang="en-US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buvo</a:t>
            </a:r>
            <a:r>
              <a:rPr lang="en-US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</a:t>
            </a:r>
            <a:r>
              <a:rPr lang="en-US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vidaus</a:t>
            </a:r>
            <a:r>
              <a:rPr lang="en-US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atspara</a:t>
            </a:r>
            <a:r>
              <a:rPr lang="en-US" altLang="en-US" sz="4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636596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8229600" cy="1143000"/>
          </a:xfrm>
        </p:spPr>
        <p:txBody>
          <a:bodyPr/>
          <a:lstStyle/>
          <a:p>
            <a:r>
              <a:rPr lang="lt-LT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Katedros Nepažįstamoji</a:t>
            </a:r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60864" y="1558636"/>
            <a:ext cx="6923809" cy="4918364"/>
          </a:xfrm>
        </p:spPr>
        <p:txBody>
          <a:bodyPr>
            <a:noAutofit/>
          </a:bodyPr>
          <a:lstStyle/>
          <a:p>
            <a:r>
              <a:rPr lang="lt-LT" altLang="en-US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Katedros Nepažįstamoji, kurią klierikas Vasaris</a:t>
            </a:r>
            <a:r>
              <a:rPr lang="en-US" altLang="en-US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altLang="en-US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pamato bažnyčioje, sužadina </a:t>
            </a:r>
            <a:r>
              <a:rPr lang="lt-LT" altLang="en-US" sz="2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jam,,mistišką</a:t>
            </a:r>
            <a:r>
              <a:rPr lang="lt-LT" altLang="en-US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idealo ilgesį”.</a:t>
            </a:r>
          </a:p>
          <a:p>
            <a:r>
              <a:rPr lang="lt-LT" altLang="en-US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Nepažįstamoji yra ir reali būtybė, ir pasaka, ir mistinio ilgesio objektas. Katedros Nepažįstamoji yra priešingybė realiajai Liudo patirčiai (pažinčiai su gražiąja Kleviškio klebono dukterėčia Liuce).</a:t>
            </a:r>
          </a:p>
          <a:p>
            <a:r>
              <a:rPr lang="lt-LT" altLang="en-US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Ją Liudas regėjo trumpai, bet jos siluetas ir baltu šalikėliu apjuostas kaklas paliko jam neišdildomą įspūdį. Jis nematė jos veido aiškiai, tačiau jam užteko </a:t>
            </a:r>
            <a:r>
              <a:rPr lang="lt-LT" altLang="en-US" sz="2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tie,k</a:t>
            </a:r>
            <a:r>
              <a:rPr lang="lt-LT" altLang="en-US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altLang="en-US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kiek jis matė, kad tai būtų antra </a:t>
            </a:r>
            <a:r>
              <a:rPr lang="lt-LT" altLang="en-US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moteris, </a:t>
            </a:r>
            <a:r>
              <a:rPr lang="lt-LT" altLang="en-US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sukėlusi jam dvejones. Ji buvo mistika, buvo </a:t>
            </a:r>
            <a:r>
              <a:rPr lang="lt-LT" altLang="en-US" sz="2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kažka,s</a:t>
            </a:r>
            <a:r>
              <a:rPr lang="lt-LT" altLang="en-US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altLang="en-US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 galbūt nėra, bet mintyse įstrigo giliai.</a:t>
            </a:r>
          </a:p>
        </p:txBody>
      </p:sp>
      <p:pic>
        <p:nvPicPr>
          <p:cNvPr id="6146" name="Picture 2" descr="http://cdn.dailypainters.com/paintings/virigin_mary____religious_art__nativity__7x5_e0db559f2a6944c32a8c7cf9eb7d79a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0" y="34636"/>
            <a:ext cx="2171700" cy="304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C:\Users\G\AppData\Local\Microsoft\Windows\Temporary Internet Files\Content.IE5\R70LKGGK\MP900305794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ackgroundRemoval t="1699" b="96815" l="0" r="10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777739">
            <a:off x="6835464" y="702858"/>
            <a:ext cx="1346600" cy="105729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129725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76400"/>
            <a:ext cx="8229600" cy="4525963"/>
          </a:xfrm>
        </p:spPr>
        <p:txBody>
          <a:bodyPr>
            <a:normAutofit/>
          </a:bodyPr>
          <a:lstStyle/>
          <a:p>
            <a:r>
              <a:rPr lang="lt-LT" altLang="en-US" sz="3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Nepažįstamąją jis regėjo dar kelissyk, bet taip ir neišdrįso pažiūrėti į ją iš arti, nors to labai troško. Vėliau ji kaip mistiškai atsirado jo gyvenime taip ir dingo...</a:t>
            </a:r>
          </a:p>
          <a:p>
            <a:endParaRPr lang="en-US" sz="36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3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36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Katedros</a:t>
            </a:r>
            <a:r>
              <a:rPr lang="en-US" sz="3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Nepa</a:t>
            </a:r>
            <a:r>
              <a:rPr lang="lt-LT" sz="3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žįstamoji Liudui atstoja moters idealą</a:t>
            </a:r>
            <a:r>
              <a:rPr lang="lt-LT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6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62322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176260"/>
            <a:ext cx="8229600" cy="1143000"/>
          </a:xfrm>
        </p:spPr>
        <p:txBody>
          <a:bodyPr/>
          <a:lstStyle/>
          <a:p>
            <a:r>
              <a:rPr lang="lt-LT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Baronienė Rainakienė</a:t>
            </a:r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19400" y="1600201"/>
            <a:ext cx="6096000" cy="5638800"/>
          </a:xfrm>
        </p:spPr>
        <p:txBody>
          <a:bodyPr>
            <a:normAutofit/>
          </a:bodyPr>
          <a:lstStyle/>
          <a:p>
            <a:r>
              <a:rPr lang="lt-LT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Skatina Vasario pasitikėjimą savimi.</a:t>
            </a:r>
          </a:p>
          <a:p>
            <a:r>
              <a:rPr lang="lt-LT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Ragina atsiverti pasauliui, pažinti gyvenimą, pajausti jo skonį.</a:t>
            </a:r>
          </a:p>
          <a:p>
            <a:r>
              <a:rPr lang="lt-LT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Dalindamasi dvaro bibliotekos knygomis padeda praplėsti pasaulėžiūrą.</a:t>
            </a:r>
          </a:p>
          <a:p>
            <a:r>
              <a:rPr lang="lt-LT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Suteikia įkvėpimo poetinei kūrybai, iškyla kaip Liudo mūza</a:t>
            </a:r>
            <a:r>
              <a:rPr lang="en-US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lt-LT" sz="26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Kursto maišto nuotaikas Vasario sieloje.</a:t>
            </a:r>
          </a:p>
          <a:p>
            <a:r>
              <a:rPr lang="lt-LT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Suteikia galimybę pažinti dvaro aplinką, atsiveriančią kaip priešingybė uždarai seminarijos erdvei.</a:t>
            </a:r>
          </a:p>
          <a:p>
            <a:pPr marL="0" indent="0">
              <a:buNone/>
            </a:pPr>
            <a:endParaRPr lang="lt-LT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 descr="http://www.alytausteatras.lt/wp-content/uploads/2012/05/Eina.gyvenimas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8788" r="17769"/>
          <a:stretch/>
        </p:blipFill>
        <p:spPr bwMode="auto">
          <a:xfrm>
            <a:off x="0" y="1"/>
            <a:ext cx="2567214" cy="32004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C:\Users\G\AppData\Local\Microsoft\Windows\Temporary Internet Files\Content.IE5\R70LKGGK\MP900305794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ackgroundRemoval t="1699" b="96815" l="0" r="10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302800">
            <a:off x="2684171" y="604222"/>
            <a:ext cx="1765704" cy="126111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956600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52600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lt-LT" sz="3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Baronienė buvo pirmoji moteris, kuri leidosi į diskusijas su Vasariu gyvenimo kelio klausimu. Ji padėjo jaunam kunigui pažvelgti į pasaulį kitu kampu, įrodė, kad poetas itin svarbios medžiagos kūrybai gali atrasti tik laisvėje. Taip pat su šia moterimi Vasaris turėjo ir intymesnį ryšį, skatinusį pabusti jo jausmams.</a:t>
            </a:r>
            <a:endParaRPr lang="en-US" sz="36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164546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lt-LT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Auksė</a:t>
            </a:r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25436" y="1752600"/>
            <a:ext cx="6553200" cy="5334000"/>
          </a:xfrm>
        </p:spPr>
        <p:txBody>
          <a:bodyPr>
            <a:normAutofit/>
          </a:bodyPr>
          <a:lstStyle/>
          <a:p>
            <a:r>
              <a:rPr lang="lt-LT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Liudui Auksės nuomonė, nagrinėjant jo kūrybą, buvo labai svarbi, nes ji atvirai pasakydavo ką mananti. </a:t>
            </a:r>
            <a:r>
              <a:rPr lang="lt-LT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Buvo </a:t>
            </a:r>
            <a:r>
              <a:rPr lang="lt-LT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labai išsilavinusi ir padori mergina. </a:t>
            </a:r>
            <a:r>
              <a:rPr lang="lt-LT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Vasari</a:t>
            </a:r>
            <a:r>
              <a:rPr lang="lt-LT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 </a:t>
            </a:r>
            <a:r>
              <a:rPr lang="lt-LT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klausėsi </a:t>
            </a:r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lt-LT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jos patarimų ir didžiavosi, kai jo kūryba </a:t>
            </a:r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lt-LT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rasdavo atgarsį jos širdyje.</a:t>
            </a:r>
          </a:p>
          <a:p>
            <a:r>
              <a:rPr lang="lt-LT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Auksė paskatino Liudą mąstyti apie save kaip apie kūrėją</a:t>
            </a:r>
            <a:r>
              <a:rPr lang="lt-LT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dirty="0"/>
          </a:p>
        </p:txBody>
      </p:sp>
      <p:pic>
        <p:nvPicPr>
          <p:cNvPr id="8194" name="Picture 2" descr="http://www.anonsas.lt/f/image/filename/0/6/68847/7035pad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819400" cy="423174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C:\Users\G\AppData\Local\Microsoft\Windows\Temporary Internet Files\Content.IE5\R70LKGGK\MP900305794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ackgroundRemoval t="1699" b="96815" l="0" r="10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302800">
            <a:off x="2793189" y="321791"/>
            <a:ext cx="1954945" cy="153493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90680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4800" y="609600"/>
            <a:ext cx="868680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/>
            <a:r>
              <a:rPr lang="lt-LT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,,</a:t>
            </a:r>
            <a:r>
              <a:rPr lang="lt-LT" sz="4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Kunigystė nieko tavy nesuformavo ir nieko tu nesugriausi ją atmetęs” (Auksė).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lt-LT" sz="4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Pirmoji moteris, kuri išdrįso su Liudu kalbėtis apie šeiminį gyvenimą. Tai paskatino spartesnį Vasario pasiryžimą oficialiai atsisakyti kunigystės</a:t>
            </a:r>
            <a:r>
              <a:rPr lang="lt-LT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120844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818" y="5133109"/>
            <a:ext cx="8229600" cy="1143000"/>
          </a:xfrm>
        </p:spPr>
        <p:txBody>
          <a:bodyPr/>
          <a:lstStyle/>
          <a:p>
            <a:r>
              <a:rPr lang="en-US" dirty="0" smtClean="0">
                <a:hlinkClick r:id="rId2"/>
              </a:rPr>
              <a:t>http://tv.delfi.lt/video/eJsPqcff/</a:t>
            </a:r>
            <a:endParaRPr lang="en-US" dirty="0"/>
          </a:p>
        </p:txBody>
      </p:sp>
      <p:pic>
        <p:nvPicPr>
          <p:cNvPr id="9218" name="Picture 2" descr="http://eli.mama.lt/static/250x500/articles_big_photos/big_photo_1327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5655" y="311727"/>
            <a:ext cx="3098800" cy="46482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662726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Black Tie</Template>
  <TotalTime>463</TotalTime>
  <Words>499</Words>
  <Application>Microsoft Office PowerPoint</Application>
  <PresentationFormat>Demonstracija ekrane (4:3)</PresentationFormat>
  <Paragraphs>42</Paragraphs>
  <Slides>12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12</vt:i4>
      </vt:variant>
    </vt:vector>
  </HeadingPairs>
  <TitlesOfParts>
    <vt:vector size="13" baseType="lpstr">
      <vt:lpstr>Office Theme</vt:lpstr>
      <vt:lpstr>Moterų įtaka, jų reikšmė Liudo Vasario gyvenime</vt:lpstr>
      <vt:lpstr>Skaidrė 2</vt:lpstr>
      <vt:lpstr>Liucė</vt:lpstr>
      <vt:lpstr>Skaidrė 4</vt:lpstr>
      <vt:lpstr>Skaidrė 5</vt:lpstr>
      <vt:lpstr>Katedros Nepažįstamoji</vt:lpstr>
      <vt:lpstr>Skaidrė 7</vt:lpstr>
      <vt:lpstr>Baronienė Rainakienė</vt:lpstr>
      <vt:lpstr>Skaidrė 9</vt:lpstr>
      <vt:lpstr>Auksė</vt:lpstr>
      <vt:lpstr>Skaidrė 11</vt:lpstr>
      <vt:lpstr>http://tv.delfi.lt/video/eJsPqcff/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Moterų įtaka Liudui Vasariui</dc:title>
  <dc:creator>G</dc:creator>
  <cp:lastModifiedBy>Mokytojas</cp:lastModifiedBy>
  <cp:revision>26</cp:revision>
  <dcterms:created xsi:type="dcterms:W3CDTF">2013-09-25T17:20:06Z</dcterms:created>
  <dcterms:modified xsi:type="dcterms:W3CDTF">2015-10-15T07:52:43Z</dcterms:modified>
</cp:coreProperties>
</file>