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70" r:id="rId5"/>
    <p:sldId id="271" r:id="rId6"/>
    <p:sldId id="272" r:id="rId7"/>
    <p:sldId id="273" r:id="rId8"/>
    <p:sldId id="274" r:id="rId9"/>
    <p:sldId id="276" r:id="rId10"/>
    <p:sldId id="275" r:id="rId11"/>
    <p:sldId id="279" r:id="rId12"/>
    <p:sldId id="280" r:id="rId13"/>
    <p:sldId id="277" r:id="rId14"/>
    <p:sldId id="278" r:id="rId15"/>
    <p:sldId id="281" r:id="rId16"/>
    <p:sldId id="282" r:id="rId17"/>
    <p:sldId id="283"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961714F-844A-4502-BF24-CBF95D59727D}" type="datetimeFigureOut">
              <a:rPr lang="lt-LT" smtClean="0"/>
              <a:pPr/>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DF583C7-BCD8-4AE8-BD45-E2AE76585E1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1714F-844A-4502-BF24-CBF95D59727D}" type="datetimeFigureOut">
              <a:rPr lang="lt-LT" smtClean="0"/>
              <a:pPr/>
              <a:t>2015.10.15</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583C7-BCD8-4AE8-BD45-E2AE76585E12}"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V. Mykolaitis – Putinas. </a:t>
            </a:r>
            <a:br>
              <a:rPr lang="lt-LT" dirty="0" smtClean="0"/>
            </a:br>
            <a:r>
              <a:rPr lang="lt-LT" dirty="0" smtClean="0"/>
              <a:t>„Altorių šešėly“</a:t>
            </a:r>
            <a:endParaRPr lang="lt-LT" dirty="0"/>
          </a:p>
        </p:txBody>
      </p:sp>
      <p:sp>
        <p:nvSpPr>
          <p:cNvPr id="3" name="Subtitle 2"/>
          <p:cNvSpPr>
            <a:spLocks noGrp="1"/>
          </p:cNvSpPr>
          <p:nvPr>
            <p:ph type="subTitle" idx="1"/>
          </p:nvPr>
        </p:nvSpPr>
        <p:spPr/>
        <p:txBody>
          <a:bodyPr/>
          <a:lstStyle/>
          <a:p>
            <a:r>
              <a:rPr lang="lt-LT" dirty="0" smtClean="0">
                <a:solidFill>
                  <a:schemeClr val="tx1">
                    <a:lumMod val="95000"/>
                    <a:lumOff val="5000"/>
                  </a:schemeClr>
                </a:solidFill>
              </a:rPr>
              <a:t>Liucės literatūrinis paveikslas (I</a:t>
            </a:r>
            <a:r>
              <a:rPr lang="en-US" dirty="0" smtClean="0">
                <a:solidFill>
                  <a:schemeClr val="tx1">
                    <a:lumMod val="95000"/>
                    <a:lumOff val="5000"/>
                  </a:schemeClr>
                </a:solidFill>
              </a:rPr>
              <a:t>I</a:t>
            </a:r>
            <a:r>
              <a:rPr lang="en-GB" smtClean="0">
                <a:solidFill>
                  <a:schemeClr val="tx1">
                    <a:lumMod val="95000"/>
                    <a:lumOff val="5000"/>
                  </a:schemeClr>
                </a:solidFill>
              </a:rPr>
              <a:t> - III</a:t>
            </a:r>
            <a:r>
              <a:rPr lang="lt-LT" smtClean="0">
                <a:solidFill>
                  <a:schemeClr val="tx1">
                    <a:lumMod val="95000"/>
                    <a:lumOff val="5000"/>
                  </a:schemeClr>
                </a:solidFill>
              </a:rPr>
              <a:t> </a:t>
            </a:r>
            <a:r>
              <a:rPr lang="lt-LT" dirty="0" smtClean="0">
                <a:solidFill>
                  <a:schemeClr val="tx1">
                    <a:lumMod val="95000"/>
                    <a:lumOff val="5000"/>
                  </a:schemeClr>
                </a:solidFill>
              </a:rPr>
              <a:t>dalis)</a:t>
            </a:r>
            <a:endParaRPr lang="lt-LT"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II </a:t>
            </a:r>
            <a:r>
              <a:rPr lang="en-GB" dirty="0" err="1" smtClean="0"/>
              <a:t>dalis</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Išorinis portretas</a:t>
            </a:r>
            <a:endParaRPr lang="lt-LT" dirty="0"/>
          </a:p>
        </p:txBody>
      </p:sp>
      <p:sp>
        <p:nvSpPr>
          <p:cNvPr id="3" name="Content Placeholder 2"/>
          <p:cNvSpPr>
            <a:spLocks noGrp="1"/>
          </p:cNvSpPr>
          <p:nvPr>
            <p:ph idx="1"/>
          </p:nvPr>
        </p:nvSpPr>
        <p:spPr/>
        <p:txBody>
          <a:bodyPr>
            <a:normAutofit lnSpcReduction="10000"/>
          </a:bodyPr>
          <a:lstStyle/>
          <a:p>
            <a:pPr>
              <a:buNone/>
            </a:pPr>
            <a:r>
              <a:rPr lang="lt-LT" dirty="0" smtClean="0"/>
              <a:t>„Ponia Liucija buvo pražydusi jam vėl nauju grožiu. Ji truputį papilnėjo, dėl to jos oda pasidarė dar švelnesnė ir skaistesnė, negu buvo pirma. Jos kūno formos, bruožai ir judesiai galutinai susiharmonizavo. Ji</a:t>
            </a:r>
            <a:r>
              <a:rPr lang="en-US" dirty="0" smtClean="0"/>
              <a:t> </a:t>
            </a:r>
            <a:r>
              <a:rPr lang="lt-LT" dirty="0" smtClean="0"/>
              <a:t>pati tapo dar labiau moteriška”</a:t>
            </a:r>
            <a:r>
              <a:rPr lang="en-US" dirty="0" smtClean="0"/>
              <a:t>.</a:t>
            </a:r>
            <a:endParaRPr lang="lt-LT" dirty="0" smtClean="0"/>
          </a:p>
          <a:p>
            <a:pPr>
              <a:buNone/>
            </a:pPr>
            <a:r>
              <a:rPr lang="lt-LT" dirty="0" smtClean="0"/>
              <a:t>„ Ponia Brazgienė buvo graži, bet provinciali poniutė, sveika, atvira ir truputį linkusi nutukti.”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Besilaukianti Liucė</a:t>
            </a:r>
            <a:endParaRPr lang="lt-LT" dirty="0"/>
          </a:p>
        </p:txBody>
      </p:sp>
      <p:sp>
        <p:nvSpPr>
          <p:cNvPr id="3" name="Content Placeholder 2"/>
          <p:cNvSpPr>
            <a:spLocks noGrp="1"/>
          </p:cNvSpPr>
          <p:nvPr>
            <p:ph idx="1"/>
          </p:nvPr>
        </p:nvSpPr>
        <p:spPr/>
        <p:txBody>
          <a:bodyPr/>
          <a:lstStyle/>
          <a:p>
            <a:pPr>
              <a:buNone/>
            </a:pPr>
            <a:r>
              <a:rPr lang="lt-LT" dirty="0" smtClean="0"/>
              <a:t>„</a:t>
            </a:r>
            <a:r>
              <a:rPr lang="en-US" dirty="0" smtClean="0"/>
              <a:t> P</a:t>
            </a:r>
            <a:r>
              <a:rPr lang="lt-LT" dirty="0" err="1" smtClean="0"/>
              <a:t>onia</a:t>
            </a:r>
            <a:r>
              <a:rPr lang="lt-LT" dirty="0" smtClean="0"/>
              <a:t> Brazgienė yra gerokai papilnėjusi ir nebe tokia graži kaip anksčiau. Kai ji atsisuko į šviesą, kunigas pastebėjo, kad jos cera yra netekusi to skaistaus švelnumo ir lygumo, kuriuo jis taip žavėjosi anksčiau. Jos veidas buvo lyg papurtęs, lūpos tarsi pastambėjusios, o akys, kuriose anksčiau žybčiodavo kaitrios liepsnelės, prigesusios”; „...staiga suprato viską: ponia Liucija buvo nėščia”.</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Liucė tebemyli Liudą</a:t>
            </a:r>
            <a:endParaRPr lang="lt-LT" dirty="0"/>
          </a:p>
        </p:txBody>
      </p:sp>
      <p:sp>
        <p:nvSpPr>
          <p:cNvPr id="3" name="Content Placeholder 2"/>
          <p:cNvSpPr>
            <a:spLocks noGrp="1"/>
          </p:cNvSpPr>
          <p:nvPr>
            <p:ph idx="1"/>
          </p:nvPr>
        </p:nvSpPr>
        <p:spPr/>
        <p:txBody>
          <a:bodyPr>
            <a:normAutofit fontScale="92500" lnSpcReduction="10000"/>
          </a:bodyPr>
          <a:lstStyle/>
          <a:p>
            <a:pPr>
              <a:buNone/>
            </a:pPr>
            <a:r>
              <a:rPr lang="lt-LT" dirty="0" smtClean="0"/>
              <a:t>„Vasaris – mano jaunų dienų simpatija ir pirmoji meilė, kuri tebetveria lig šiol”; „Jos širdis linko į kunigą Vasarį, ir šitos spragos jai niekas negalėjo užpildyti.”</a:t>
            </a:r>
          </a:p>
          <a:p>
            <a:pPr>
              <a:buNone/>
            </a:pPr>
            <a:r>
              <a:rPr lang="lt-LT" dirty="0" smtClean="0"/>
              <a:t>Vasario klausia, ar ji jam anksčiau patikusi : „Na, prisipažink, ar aš tamstai patikdavau bent kiek anais laikais, ar buvai bent truputį mane pamilęs?”</a:t>
            </a:r>
          </a:p>
          <a:p>
            <a:pPr>
              <a:buNone/>
            </a:pPr>
            <a:r>
              <a:rPr lang="lt-LT" dirty="0" smtClean="0"/>
              <a:t>Net ir teigdama, kad jiedu su Liudu – „nebe vaikai”, tebevadina jį Pavasarėliu</a:t>
            </a:r>
            <a:r>
              <a:rPr lang="en-US" dirty="0" smtClean="0"/>
              <a:t>.</a:t>
            </a: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Žmonos ir motinos vaidmuo</a:t>
            </a:r>
            <a:endParaRPr lang="lt-LT"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a:buNone/>
            </a:pPr>
            <a:r>
              <a:rPr lang="lt-LT" dirty="0" smtClean="0"/>
              <a:t>II dalyje Liucė vaizduojama ne tik kaip Vasario jaunystės meilė. II dalies epizoduose ponia Liucija įgauna provincialios žmonos, o vėliau – ir motinos vaidmenį (portreto dinamiškumas).</a:t>
            </a:r>
          </a:p>
          <a:p>
            <a:pPr>
              <a:buNone/>
            </a:pPr>
            <a:r>
              <a:rPr lang="lt-LT" dirty="0" smtClean="0"/>
              <a:t>„</a:t>
            </a:r>
            <a:r>
              <a:rPr lang="en-US" dirty="0" smtClean="0"/>
              <a:t>...</a:t>
            </a:r>
            <a:r>
              <a:rPr lang="lt-LT" dirty="0" smtClean="0"/>
              <a:t>aš – ištekėjusi moteris”; „Ponia Brazgienė stengėsi būti gera savo vyrui žmona”;</a:t>
            </a:r>
          </a:p>
          <a:p>
            <a:pPr>
              <a:buNone/>
            </a:pPr>
            <a:r>
              <a:rPr lang="lt-LT" dirty="0" smtClean="0"/>
              <a:t>Pagimdžiusi sūnų, Liucija tampa „beveik pirmykštė Liucė”: „jos veidas spindėjo jaunyste ir skaistumu, o akyse švietė džiaugsmas ir laimė”; „ir jį ėmė kalbinti tokiais žodžiais, kurių gali rasti vien jauna motina savo pirmajam kūdikiui”.</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Tragiškumo užuomazgos</a:t>
            </a:r>
            <a:endParaRPr lang="lt-LT"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pPr>
              <a:buNone/>
            </a:pPr>
            <a:r>
              <a:rPr lang="lt-LT" dirty="0" smtClean="0"/>
              <a:t>Liucė šioje dalyje – liūdnesnė, kūrinyje užsimenama apie liūdną jos likimą vidinio moters, tapusios žmona, pasaulio atžvilgiu: „Ponia Brazgienė stengėsi būti gera savo vyrui žmona, bet dvasinės šilumos tarp jųdviejų nebuvo.”</a:t>
            </a:r>
          </a:p>
          <a:p>
            <a:pPr>
              <a:buNone/>
            </a:pPr>
            <a:r>
              <a:rPr lang="lt-LT" dirty="0" smtClean="0"/>
              <a:t>II dalies pabaigoje, nors ir nemylėtas, tačiau komforto jausmą Liucijai suteikęs Brazgys išsiunčiamas į karo frontą.</a:t>
            </a:r>
          </a:p>
          <a:p>
            <a:pPr>
              <a:buNone/>
            </a:pPr>
            <a:r>
              <a:rPr lang="lt-LT" dirty="0" smtClean="0"/>
              <a:t>„Išleisdamas ją, Liudas Vasaris su užuojauta spaudė jai ranką, tarsi nujausdamas, kokių gyvenimo smūgių teks jai pakelti netolimoj ateity” .</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lt-LT" dirty="0" smtClean="0"/>
              <a:t>III dalis</a:t>
            </a: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Išorinis portretas</a:t>
            </a:r>
            <a:endParaRPr lang="lt-LT" dirty="0"/>
          </a:p>
        </p:txBody>
      </p:sp>
      <p:sp>
        <p:nvSpPr>
          <p:cNvPr id="3" name="Content Placeholder 2"/>
          <p:cNvSpPr>
            <a:spLocks noGrp="1"/>
          </p:cNvSpPr>
          <p:nvPr>
            <p:ph idx="1"/>
          </p:nvPr>
        </p:nvSpPr>
        <p:spPr/>
        <p:txBody>
          <a:bodyPr>
            <a:normAutofit/>
          </a:bodyPr>
          <a:lstStyle/>
          <a:p>
            <a:pPr>
              <a:buNone/>
            </a:pPr>
            <a:r>
              <a:rPr lang="lt-LT" dirty="0" smtClean="0"/>
              <a:t>„...Liucė &lt;...&gt; štai vėl pasirodo jam nauju pavidalu. Ponia Glaudžiuvienė gi atrodė tikra miestietė: su bubikopfu, paliesėjusi, besirūpinanti „linijom”, naudojanti pudrą ir lūpų pieštuką, puošni ir elegantiška.”</a:t>
            </a:r>
          </a:p>
          <a:p>
            <a:pPr>
              <a:buNone/>
            </a:pPr>
            <a:r>
              <a:rPr lang="lt-LT" dirty="0" smtClean="0"/>
              <a:t>„Lygiais puslankiais išpešioti ir nudailinti jos antakiai”.</a:t>
            </a:r>
          </a:p>
          <a:p>
            <a:pPr>
              <a:buNone/>
            </a:pPr>
            <a:endParaRPr lang="lt-LT"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Miestietiškos ponios įvaizdis</a:t>
            </a:r>
            <a:endParaRPr lang="lt-LT" dirty="0"/>
          </a:p>
        </p:txBody>
      </p:sp>
      <p:sp>
        <p:nvSpPr>
          <p:cNvPr id="3" name="Content Placeholder 2"/>
          <p:cNvSpPr>
            <a:spLocks noGrp="1"/>
          </p:cNvSpPr>
          <p:nvPr>
            <p:ph idx="1"/>
          </p:nvPr>
        </p:nvSpPr>
        <p:spPr/>
        <p:txBody>
          <a:bodyPr/>
          <a:lstStyle/>
          <a:p>
            <a:pPr>
              <a:buNone/>
            </a:pPr>
            <a:r>
              <a:rPr lang="lt-LT" dirty="0" smtClean="0"/>
              <a:t>Liucija praradusi jaunystės bruožus, įgavusi naują pavidalą (portreto dinamiškumas):</a:t>
            </a:r>
          </a:p>
          <a:p>
            <a:pPr>
              <a:buNone/>
            </a:pPr>
            <a:r>
              <a:rPr lang="lt-LT" dirty="0" smtClean="0"/>
              <a:t>„Bet ji elgėsi ir kalbėjo visai kitaip. Buvusios ekspansijos ir tiesioginio nuoširdumo beveik nė pėdsako. Ji žvelgė ramiai, beveik net šaltai, kalbėjo saikingai rinkdama žodžius, juokėsi atsargiai, vengdama raukšlių. &lt;...&gt; ir iš juodų akių nė sykio neištryško kaitri liepsnelė.” </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Skandalinga reputacija, banalaus gyvenimo apraiškos</a:t>
            </a:r>
            <a:endParaRPr lang="lt-LT"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lt-LT" dirty="0" smtClean="0"/>
              <a:t>„Liucė štai dabar yra tapusi įtariamo elgesio ponia, apie kurią liežuvauja salonuose, esą ji turėjusi ir turinti meilužių”</a:t>
            </a:r>
            <a:r>
              <a:rPr lang="en-US" dirty="0" smtClean="0"/>
              <a:t>.</a:t>
            </a:r>
            <a:endParaRPr lang="lt-LT" dirty="0" smtClean="0"/>
          </a:p>
          <a:p>
            <a:r>
              <a:rPr lang="lt-LT" dirty="0" smtClean="0"/>
              <a:t>Ponios svečiai: „Salone sėdėjo du nepažįstami ponai, ir, sriūbčiodami vyną, rezgė banalų saloninį flirtą, ir kalbėjo poniai komplimentus.”</a:t>
            </a:r>
          </a:p>
          <a:p>
            <a:r>
              <a:rPr lang="lt-LT" dirty="0" smtClean="0"/>
              <a:t>„Liudas Vasaris greit pastebėjo, kad dabartinės ponios Liucijos manieros primena jam baronienę Rainakienę, kurią jis pažinojo prieš dešimtį metų, vikaraudamas.”</a:t>
            </a:r>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Dvasinio pasaulio menkumas</a:t>
            </a:r>
            <a:endParaRPr lang="lt-LT" dirty="0"/>
          </a:p>
        </p:txBody>
      </p:sp>
      <p:sp>
        <p:nvSpPr>
          <p:cNvPr id="3" name="Content Placeholder 2"/>
          <p:cNvSpPr>
            <a:spLocks noGrp="1"/>
          </p:cNvSpPr>
          <p:nvPr>
            <p:ph idx="1"/>
          </p:nvPr>
        </p:nvSpPr>
        <p:spPr>
          <a:xfrm>
            <a:off x="457200" y="1600200"/>
            <a:ext cx="8229600" cy="4800600"/>
          </a:xfrm>
        </p:spPr>
        <p:txBody>
          <a:bodyPr>
            <a:normAutofit/>
          </a:bodyPr>
          <a:lstStyle/>
          <a:p>
            <a:r>
              <a:rPr lang="lt-LT" dirty="0" smtClean="0"/>
              <a:t>„... Jau nemėgo leistis į jokius svarbesnius gyvenimo klausimus. Jos buitis ir jos siela Vasariui kartais pasirodydavo kaip ir suprastėjusi, suneturtėjusi.”</a:t>
            </a:r>
          </a:p>
          <a:p>
            <a:r>
              <a:rPr lang="lt-LT" dirty="0" smtClean="0"/>
              <a:t>Vasaris pas ponią Glaudžiuvienę salone „nuodydavosi jo erotiška pasyvia atmosfera”</a:t>
            </a:r>
            <a:r>
              <a:rPr lang="en-US" dirty="0" smtClean="0"/>
              <a:t>.</a:t>
            </a:r>
            <a:endParaRPr lang="lt-LT" dirty="0" smtClean="0"/>
          </a:p>
          <a:p>
            <a:r>
              <a:rPr lang="lt-LT" dirty="0" smtClean="0"/>
              <a:t>„Ponia Liucija su vienu kariškiu ir dabita visą laiką tauškė niekus ir garsiai juokėsi be jokios priežasties.”</a:t>
            </a: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Ryškėjantis pesimizmas, nusivylimas gyvenimu</a:t>
            </a:r>
            <a:endParaRPr lang="lt-LT"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lt-LT" dirty="0" smtClean="0"/>
              <a:t>Antrą kartą išteka už vyro, nors nemylėdama („Juk be meilės tekėti man ne pirmas kartas</a:t>
            </a:r>
            <a:r>
              <a:rPr lang="en-US" dirty="0" smtClean="0"/>
              <a:t>.</a:t>
            </a:r>
            <a:r>
              <a:rPr lang="lt-LT" dirty="0" smtClean="0"/>
              <a:t>”)</a:t>
            </a:r>
            <a:r>
              <a:rPr lang="en-US" dirty="0" smtClean="0"/>
              <a:t>.</a:t>
            </a:r>
            <a:endParaRPr lang="lt-LT" dirty="0" smtClean="0"/>
          </a:p>
          <a:p>
            <a:r>
              <a:rPr lang="lt-LT" dirty="0" smtClean="0"/>
              <a:t>Nepasitenkinamas esama buitimi („Ji pamatė, kad apsiriko, tikėdamasi sudaryti pakenčiamą buitį, kaip buvo sudariusi su taip pat nemylimu Brazgiu.”)</a:t>
            </a:r>
          </a:p>
          <a:p>
            <a:r>
              <a:rPr lang="lt-LT" dirty="0" smtClean="0"/>
              <a:t>„Ko gi man pagaliau laukti? Mano vyras kadangi manęs nemyli, nėr per daug ne įkyrus. Esu aprūpinta. Na, o gyvenimą stengiuosi sau paįvairinti per daug nesivaržydama. Kas čia man? Greit jau pasensiu – tuomet galas.”</a:t>
            </a: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Desperacija atgauti gyvenimo prasmę</a:t>
            </a:r>
            <a:endParaRPr lang="lt-LT" dirty="0"/>
          </a:p>
        </p:txBody>
      </p:sp>
      <p:sp>
        <p:nvSpPr>
          <p:cNvPr id="3" name="Content Placeholder 2"/>
          <p:cNvSpPr>
            <a:spLocks noGrp="1"/>
          </p:cNvSpPr>
          <p:nvPr>
            <p:ph idx="1"/>
          </p:nvPr>
        </p:nvSpPr>
        <p:spPr>
          <a:xfrm>
            <a:off x="457200" y="1447800"/>
            <a:ext cx="8229600" cy="5257800"/>
          </a:xfrm>
        </p:spPr>
        <p:txBody>
          <a:bodyPr>
            <a:normAutofit fontScale="92500" lnSpcReduction="20000"/>
          </a:bodyPr>
          <a:lstStyle/>
          <a:p>
            <a:r>
              <a:rPr lang="lt-LT" dirty="0" smtClean="0"/>
              <a:t>Atnaujinusi pažintį su Liudu Vasariu, Liucija iš naujo juo susižavi („Ponia Liucija savo džiaugsmą nuslėpė, bet visa širdim geidė jam patikti. &lt;...&gt; Ir kaip anuomet ją suintrigavo jauno klierikučio kuklumas ir nedrąsa, taip dabar traukė jo pasikeitimas ir vyriškumas. Ponia Liucija pajuto, kad jos širdies reikalai su Liudu dar nėra baigti.”)</a:t>
            </a:r>
            <a:r>
              <a:rPr lang="en-US" dirty="0" smtClean="0"/>
              <a:t>.</a:t>
            </a:r>
            <a:endParaRPr lang="lt-LT" dirty="0" smtClean="0"/>
          </a:p>
          <a:p>
            <a:r>
              <a:rPr lang="lt-LT" dirty="0" smtClean="0"/>
              <a:t>Sūnaus laimė jai – pagrindinis jau prasmę praradusio gyvenimo tikslas; vaikas – tarsi emocinė atrama („O žinai, ponas Liudai, kad ne Vytukas, būtų be galo sunku. Aš nežinau, ką ir daryčiau, jei ne tas vaikas. Be jo gyvenimas man nebeturi jokios prasmės”)</a:t>
            </a:r>
            <a:r>
              <a:rPr lang="en-US" dirty="0" smtClean="0"/>
              <a:t>.</a:t>
            </a: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Personažo tragiškumas</a:t>
            </a:r>
            <a:endParaRPr lang="lt-LT" dirty="0"/>
          </a:p>
        </p:txBody>
      </p:sp>
      <p:sp>
        <p:nvSpPr>
          <p:cNvPr id="3" name="Content Placeholder 2"/>
          <p:cNvSpPr>
            <a:spLocks noGrp="1"/>
          </p:cNvSpPr>
          <p:nvPr>
            <p:ph idx="1"/>
          </p:nvPr>
        </p:nvSpPr>
        <p:spPr/>
        <p:txBody>
          <a:bodyPr>
            <a:normAutofit fontScale="92500"/>
          </a:bodyPr>
          <a:lstStyle/>
          <a:p>
            <a:r>
              <a:rPr lang="lt-LT" dirty="0" smtClean="0"/>
              <a:t>Sūnui susirgus, Liucija kaltina save: „Aš visą laiką buvau nedora moteris. Aš nusidėjau didžiam motinystės pašaukimui. Bet už ką gi jis, nekaltas, turėtų mirti?”</a:t>
            </a:r>
          </a:p>
          <a:p>
            <a:r>
              <a:rPr lang="lt-LT" dirty="0" smtClean="0"/>
              <a:t>Po Vytauto mirties „ponia Liucija įkrito į keistą apatiją ir pasyvumą. Ji niekur nesirodė ir nieko nepriiminėjo. &lt;...&gt; Ištisom valandom ji sėdėdavo fotely nieko neveikdama, nieku nesidomėdama. Atrodė, kad ji užmiršo net ir savo mirusį sūnų”</a:t>
            </a:r>
            <a:r>
              <a:rPr lang="en-US" dirty="0" smtClean="0"/>
              <a:t>.</a:t>
            </a:r>
            <a:endParaRPr lang="lt-L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Tragizmo kulminacija</a:t>
            </a:r>
            <a:endParaRPr lang="lt-LT"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lt-LT" dirty="0" smtClean="0"/>
              <a:t>Liucija surengia keistą puotą, kuri gresia “virsti palaida orgija”. Susibūrime moteris elgiasi keistai: “Liucijos veidas išbalo dar labiau, žvilgsnis nebeteko gyvybės, ir visi jos judesiai pasidarė automatiškai sustingę, nors ir tikslūs.”; kelia tostą už beprotybę</a:t>
            </a:r>
          </a:p>
          <a:p>
            <a:r>
              <a:rPr lang="lt-LT" dirty="0" smtClean="0"/>
              <a:t>Liucija nusižudo, prieš tai išsiuntusi laišką Vasariui, kuriame detaliai aprašo savižudybės planą; laiške teigia „neturėjusi teisės gimti” – žinia, kad ji esanti kanauninko duktė</a:t>
            </a:r>
            <a:r>
              <a:rPr lang="lt-LT" smtClean="0"/>
              <a:t>, pastūmėja </a:t>
            </a:r>
            <a:r>
              <a:rPr lang="lt-LT" dirty="0" smtClean="0"/>
              <a:t>ją bedugnės link</a:t>
            </a:r>
            <a:r>
              <a:rPr lang="en-US" dirty="0" smtClean="0"/>
              <a:t>.</a:t>
            </a:r>
            <a:endParaRPr lang="lt-L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Liucė </a:t>
            </a:r>
            <a:r>
              <a:rPr lang="lt-LT" smtClean="0"/>
              <a:t>ir Vasaris</a:t>
            </a:r>
            <a:endParaRPr lang="lt-LT"/>
          </a:p>
        </p:txBody>
      </p:sp>
      <p:sp>
        <p:nvSpPr>
          <p:cNvPr id="3" name="Turinio vietos rezervavimo ženklas 2"/>
          <p:cNvSpPr>
            <a:spLocks noGrp="1"/>
          </p:cNvSpPr>
          <p:nvPr>
            <p:ph idx="1"/>
          </p:nvPr>
        </p:nvSpPr>
        <p:spPr/>
        <p:txBody>
          <a:bodyPr/>
          <a:lstStyle/>
          <a:p>
            <a:r>
              <a:rPr lang="lt-LT" smtClean="0"/>
              <a:t>Po </a:t>
            </a:r>
            <a:r>
              <a:rPr lang="lt-LT" dirty="0" smtClean="0"/>
              <a:t>Liucės mirties Vasaris mato, kad kunigystė gali jį pražudyti, jaučia, kad gresia dvasinė katastrofa.</a:t>
            </a:r>
          </a:p>
          <a:p>
            <a:r>
              <a:rPr lang="lt-LT" dirty="0"/>
              <a:t>Jos mirtis skubina Vasario vidinio konflikto raidą, lemia jo ryžtą ir apsisprendimą. </a:t>
            </a:r>
          </a:p>
          <a:p>
            <a:endParaRPr lang="lt-LT" dirty="0"/>
          </a:p>
        </p:txBody>
      </p:sp>
    </p:spTree>
    <p:extLst>
      <p:ext uri="{BB962C8B-B14F-4D97-AF65-F5344CB8AC3E}">
        <p14:creationId xmlns:p14="http://schemas.microsoft.com/office/powerpoint/2010/main" val="1159373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1073</Words>
  <Application>Microsoft Office PowerPoint</Application>
  <PresentationFormat>Demonstracija ekrane (4:3)</PresentationFormat>
  <Paragraphs>51</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Office Theme</vt:lpstr>
      <vt:lpstr>V. Mykolaitis – Putinas.  „Altorių šešėly“</vt:lpstr>
      <vt:lpstr>II dalis</vt:lpstr>
      <vt:lpstr>Išorinis portretas</vt:lpstr>
      <vt:lpstr>Besilaukianti Liucė</vt:lpstr>
      <vt:lpstr>Liucė tebemyli Liudą</vt:lpstr>
      <vt:lpstr>Žmonos ir motinos vaidmuo</vt:lpstr>
      <vt:lpstr>Tragiškumo užuomazgos</vt:lpstr>
      <vt:lpstr>III dalis</vt:lpstr>
      <vt:lpstr>Išorinis portretas</vt:lpstr>
      <vt:lpstr>Miestietiškos ponios įvaizdis</vt:lpstr>
      <vt:lpstr>Skandalinga reputacija, banalaus gyvenimo apraiškos</vt:lpstr>
      <vt:lpstr>Dvasinio pasaulio menkumas</vt:lpstr>
      <vt:lpstr>Ryškėjantis pesimizmas, nusivylimas gyvenimu</vt:lpstr>
      <vt:lpstr>Desperacija atgauti gyvenimo prasmę</vt:lpstr>
      <vt:lpstr>Personažo tragiškumas</vt:lpstr>
      <vt:lpstr>Tragizmo kulminacija</vt:lpstr>
      <vt:lpstr>Liucė ir Vasaris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 Mykolaitis – Putinas. “Altorių šešėly”</dc:title>
  <dc:creator>Toshiba</dc:creator>
  <cp:lastModifiedBy>Irmantas</cp:lastModifiedBy>
  <cp:revision>43</cp:revision>
  <dcterms:created xsi:type="dcterms:W3CDTF">2014-10-19T16:53:31Z</dcterms:created>
  <dcterms:modified xsi:type="dcterms:W3CDTF">2015-10-15T17:54:13Z</dcterms:modified>
</cp:coreProperties>
</file>