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294" y="-1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1D8BD707-D9CF-40AE-B4C6-C98DA3205C09}" type="datetimeFigureOut">
              <a:rPr lang="en-US" smtClean="0"/>
              <a:pPr/>
              <a:t>10/6/2015</a:t>
            </a:fld>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1D8BD707-D9CF-40AE-B4C6-C98DA3205C09}" type="datetimeFigureOut">
              <a:rPr lang="en-US" smtClean="0"/>
              <a:pPr/>
              <a:t>10/6/2015</a:t>
            </a:fld>
            <a:endParaRPr lang="en-US"/>
          </a:p>
        </p:txBody>
      </p:sp>
      <p:sp>
        <p:nvSpPr>
          <p:cNvPr id="15" name="Slide Number Placeholder 14"/>
          <p:cNvSpPr>
            <a:spLocks noGrp="1"/>
          </p:cNvSpPr>
          <p:nvPr>
            <p:ph type="sldNum" sz="quarter" idx="15"/>
          </p:nvPr>
        </p:nvSpPr>
        <p:spPr/>
        <p:txBody>
          <a:bodyPr/>
          <a:lstStyle>
            <a:lvl1pPr algn="ctr">
              <a:defRPr/>
            </a:lvl1pPr>
          </a:lstStyle>
          <a:p>
            <a:fld id="{B6F15528-21DE-4FAA-801E-634DDDAF4B2B}"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10/6/2015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10/6/2015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10/6/2015</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10/6/2015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1D8BD707-D9CF-40AE-B4C6-C98DA3205C09}" type="datetimeFigureOut">
              <a:rPr lang="en-US" smtClean="0"/>
              <a:pPr/>
              <a:t>10/6/2015</a:t>
            </a:fld>
            <a:endParaRPr lang="en-US"/>
          </a:p>
        </p:txBody>
      </p:sp>
      <p:sp>
        <p:nvSpPr>
          <p:cNvPr id="9" name="Slide Number Placeholder 8"/>
          <p:cNvSpPr>
            <a:spLocks noGrp="1"/>
          </p:cNvSpPr>
          <p:nvPr>
            <p:ph type="sldNum" sz="quarter" idx="15"/>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10/6/2015</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D8BD707-D9CF-40AE-B4C6-C98DA3205C09}" type="datetimeFigureOut">
              <a:rPr lang="en-US" smtClean="0"/>
              <a:pPr/>
              <a:t>10/6/2015</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6F15528-21DE-4FAA-801E-634DDDAF4B2B}"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hyperlink" Target="http://www.vaikams.lt/sakmes/vistakoje-ir-gaidziakoje.html" TargetMode="External"/><Relationship Id="rId4" Type="http://schemas.openxmlformats.org/officeDocument/2006/relationships/hyperlink" Target="http://www.mitologija.l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6096000" y="5105400"/>
            <a:ext cx="2743200" cy="1143000"/>
          </a:xfrm>
        </p:spPr>
        <p:txBody>
          <a:bodyPr/>
          <a:lstStyle/>
          <a:p>
            <a:pPr algn="r"/>
            <a:r>
              <a:rPr lang="lt-LT" dirty="0" smtClean="0"/>
              <a:t>Darbą parengė:</a:t>
            </a:r>
          </a:p>
          <a:p>
            <a:pPr algn="r"/>
            <a:r>
              <a:rPr lang="lt-LT" dirty="0" smtClean="0"/>
              <a:t>Gerda Mierkytė</a:t>
            </a:r>
          </a:p>
          <a:p>
            <a:pPr algn="r"/>
            <a:r>
              <a:rPr lang="lt-LT" dirty="0" smtClean="0"/>
              <a:t>II g kl.</a:t>
            </a:r>
            <a:endParaRPr lang="en-US" dirty="0"/>
          </a:p>
        </p:txBody>
      </p:sp>
      <p:sp>
        <p:nvSpPr>
          <p:cNvPr id="2" name="Title 1"/>
          <p:cNvSpPr>
            <a:spLocks noGrp="1"/>
          </p:cNvSpPr>
          <p:nvPr>
            <p:ph type="ctrTitle"/>
          </p:nvPr>
        </p:nvSpPr>
        <p:spPr>
          <a:xfrm>
            <a:off x="0" y="1143000"/>
            <a:ext cx="9144000" cy="1981200"/>
          </a:xfrm>
        </p:spPr>
        <p:txBody>
          <a:bodyPr/>
          <a:lstStyle/>
          <a:p>
            <a:r>
              <a:rPr lang="lt-LT" sz="6600" b="1" dirty="0" smtClean="0"/>
              <a:t>Laumės lietuvių mitologinėse sakmėse</a:t>
            </a:r>
            <a:endParaRPr lang="en-US" sz="6600" b="1" dirty="0"/>
          </a:p>
        </p:txBody>
      </p:sp>
    </p:spTree>
    <p:extLst>
      <p:ext uri="{BB962C8B-B14F-4D97-AF65-F5344CB8AC3E}">
        <p14:creationId xmlns:p14="http://schemas.microsoft.com/office/powerpoint/2010/main" val="4683072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5240" y="0"/>
            <a:ext cx="9144000" cy="6858000"/>
          </a:xfrm>
        </p:spPr>
      </p:pic>
      <p:sp>
        <p:nvSpPr>
          <p:cNvPr id="3" name="Title 2"/>
          <p:cNvSpPr>
            <a:spLocks noGrp="1"/>
          </p:cNvSpPr>
          <p:nvPr>
            <p:ph type="title"/>
          </p:nvPr>
        </p:nvSpPr>
        <p:spPr>
          <a:xfrm>
            <a:off x="0" y="152400"/>
            <a:ext cx="9144000" cy="1143000"/>
          </a:xfrm>
        </p:spPr>
        <p:txBody>
          <a:bodyPr>
            <a:normAutofit/>
          </a:bodyPr>
          <a:lstStyle/>
          <a:p>
            <a:pPr algn="ctr"/>
            <a:r>
              <a:rPr lang="lt-LT" sz="5400" dirty="0" smtClean="0"/>
              <a:t>MITOLOGINĖS SAKMĖS</a:t>
            </a:r>
            <a:endParaRPr lang="en-US" sz="5400" dirty="0"/>
          </a:p>
        </p:txBody>
      </p:sp>
      <p:sp>
        <p:nvSpPr>
          <p:cNvPr id="10" name="Title 1"/>
          <p:cNvSpPr txBox="1">
            <a:spLocks/>
          </p:cNvSpPr>
          <p:nvPr/>
        </p:nvSpPr>
        <p:spPr>
          <a:xfrm>
            <a:off x="0" y="1905000"/>
            <a:ext cx="9144000" cy="4648200"/>
          </a:xfrm>
          <a:prstGeom prst="rect">
            <a:avLst/>
          </a:prstGeom>
          <a:ln w="6350" cap="rnd">
            <a:noFill/>
          </a:ln>
        </p:spPr>
        <p:txBody>
          <a:bodyPr vert="horz" rtlCol="0" anchor="b" anchorCtr="0">
            <a:normAutofit/>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endParaRPr lang="lt-LT" sz="6600" b="1" dirty="0"/>
          </a:p>
        </p:txBody>
      </p:sp>
      <p:sp>
        <p:nvSpPr>
          <p:cNvPr id="11" name="TextBox 10"/>
          <p:cNvSpPr txBox="1"/>
          <p:nvPr/>
        </p:nvSpPr>
        <p:spPr>
          <a:xfrm>
            <a:off x="0" y="1752600"/>
            <a:ext cx="9144000" cy="4524315"/>
          </a:xfrm>
          <a:prstGeom prst="rect">
            <a:avLst/>
          </a:prstGeom>
          <a:noFill/>
        </p:spPr>
        <p:txBody>
          <a:bodyPr wrap="square" rtlCol="0">
            <a:spAutoFit/>
          </a:bodyPr>
          <a:lstStyle/>
          <a:p>
            <a:pPr algn="just"/>
            <a:r>
              <a:rPr lang="lt-LT" sz="3200" dirty="0" smtClean="0"/>
              <a:t>Mitologinės sakmės – gausiausias ir bene įdomiausias lietuvių tautos sakmių žanras. Jos glaudžiai susijusios su mitine pasaulėjauta, archajiniu tikėjimu. Šios sakmės vaizduoja, pristato mitines būtybes (žalčius, laumes, aitvarus, kaukus, raganas, burtininkus, velnius...) ir perteikia žmogaus santykį su jomis. Išskirtinė jų ypatybė ta, kad mitologinės sakmės žadina klausytojo baimės jausmą, gąsdina. </a:t>
            </a:r>
            <a:endParaRPr lang="en-US" sz="3200" dirty="0"/>
          </a:p>
        </p:txBody>
      </p:sp>
    </p:spTree>
    <p:extLst>
      <p:ext uri="{BB962C8B-B14F-4D97-AF65-F5344CB8AC3E}">
        <p14:creationId xmlns:p14="http://schemas.microsoft.com/office/powerpoint/2010/main" val="29000610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0"/>
            <a:ext cx="9144000" cy="6858000"/>
          </a:xfrm>
        </p:spPr>
      </p:pic>
      <p:sp>
        <p:nvSpPr>
          <p:cNvPr id="3" name="Title 2"/>
          <p:cNvSpPr>
            <a:spLocks noGrp="1"/>
          </p:cNvSpPr>
          <p:nvPr>
            <p:ph type="title"/>
          </p:nvPr>
        </p:nvSpPr>
        <p:spPr>
          <a:xfrm>
            <a:off x="426720" y="152400"/>
            <a:ext cx="8229600" cy="990600"/>
          </a:xfrm>
        </p:spPr>
        <p:txBody>
          <a:bodyPr>
            <a:normAutofit/>
          </a:bodyPr>
          <a:lstStyle/>
          <a:p>
            <a:pPr algn="ctr"/>
            <a:r>
              <a:rPr lang="lt-LT" sz="5400" dirty="0" smtClean="0"/>
              <a:t>LAUMĖS</a:t>
            </a:r>
            <a:endParaRPr lang="en-US" sz="5400" dirty="0"/>
          </a:p>
        </p:txBody>
      </p:sp>
      <p:sp>
        <p:nvSpPr>
          <p:cNvPr id="5" name="TextBox 4"/>
          <p:cNvSpPr txBox="1"/>
          <p:nvPr/>
        </p:nvSpPr>
        <p:spPr>
          <a:xfrm>
            <a:off x="-30480" y="1333560"/>
            <a:ext cx="9144000" cy="5016758"/>
          </a:xfrm>
          <a:prstGeom prst="rect">
            <a:avLst/>
          </a:prstGeom>
          <a:noFill/>
        </p:spPr>
        <p:txBody>
          <a:bodyPr wrap="square" rtlCol="0">
            <a:spAutoFit/>
          </a:bodyPr>
          <a:lstStyle/>
          <a:p>
            <a:pPr algn="just"/>
            <a:r>
              <a:rPr lang="lt-LT" sz="3200" dirty="0" smtClean="0"/>
              <a:t>Laumių vaizdinyje </a:t>
            </a:r>
            <a:r>
              <a:rPr lang="lt-LT" sz="3200" dirty="0"/>
              <a:t>esanti sudvasinta pati gamta – miškai, kalnai ir upės. Laumės yra vienos  seniausių veikėjų  lietuvių tautosakoje. Jos yra tarpininkės tarp žemės ir dangaus </a:t>
            </a:r>
            <a:r>
              <a:rPr lang="lt-LT" sz="3200" dirty="0" smtClean="0"/>
              <a:t>sferos</a:t>
            </a:r>
            <a:r>
              <a:rPr lang="lt-LT" sz="3200" dirty="0"/>
              <a:t>,</a:t>
            </a:r>
            <a:r>
              <a:rPr lang="lt-LT" sz="3200" dirty="0" smtClean="0"/>
              <a:t> yra </a:t>
            </a:r>
            <a:r>
              <a:rPr lang="lt-LT" sz="3200" dirty="0"/>
              <a:t>žemiškesnės už kitas deives. Jos sukiojasi žmonių aplinkoje, dirba žmogiškus darbus. </a:t>
            </a:r>
            <a:r>
              <a:rPr lang="lt-LT" sz="3200" dirty="0" smtClean="0"/>
              <a:t>Laumės </a:t>
            </a:r>
            <a:r>
              <a:rPr lang="lt-LT" sz="3200" dirty="0"/>
              <a:t>turi žemiško charakterio bruožų, yra panašios į moteris, būna gražios, patrauklios, impulsyvios, iracionalios. Tačiau </a:t>
            </a:r>
            <a:r>
              <a:rPr lang="lt-LT" sz="3200" dirty="0" smtClean="0"/>
              <a:t>laumės-raganos dažniausiai </a:t>
            </a:r>
            <a:r>
              <a:rPr lang="lt-LT" sz="3200" dirty="0"/>
              <a:t>būna baisios išvaizdos ir yra linkusios  į kanibalizmą. </a:t>
            </a:r>
            <a:endParaRPr lang="en-US" sz="3200" dirty="0"/>
          </a:p>
        </p:txBody>
      </p:sp>
    </p:spTree>
    <p:extLst>
      <p:ext uri="{BB962C8B-B14F-4D97-AF65-F5344CB8AC3E}">
        <p14:creationId xmlns:p14="http://schemas.microsoft.com/office/powerpoint/2010/main" val="19895448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15505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0"/>
            <a:ext cx="9144000" cy="6858000"/>
          </a:xfrm>
        </p:spPr>
      </p:pic>
      <p:sp>
        <p:nvSpPr>
          <p:cNvPr id="3" name="Title 2"/>
          <p:cNvSpPr>
            <a:spLocks noGrp="1"/>
          </p:cNvSpPr>
          <p:nvPr>
            <p:ph type="title"/>
          </p:nvPr>
        </p:nvSpPr>
        <p:spPr>
          <a:xfrm>
            <a:off x="-15240" y="30480"/>
            <a:ext cx="9144000" cy="990600"/>
          </a:xfrm>
        </p:spPr>
        <p:txBody>
          <a:bodyPr>
            <a:normAutofit/>
          </a:bodyPr>
          <a:lstStyle/>
          <a:p>
            <a:pPr algn="ctr"/>
            <a:r>
              <a:rPr lang="lt-LT" sz="5400" dirty="0" smtClean="0"/>
              <a:t>LAUMIŲ IŠVAIZDA</a:t>
            </a:r>
            <a:endParaRPr lang="en-US" sz="5400" dirty="0"/>
          </a:p>
        </p:txBody>
      </p:sp>
      <p:sp>
        <p:nvSpPr>
          <p:cNvPr id="5" name="TextBox 4"/>
          <p:cNvSpPr txBox="1"/>
          <p:nvPr/>
        </p:nvSpPr>
        <p:spPr>
          <a:xfrm>
            <a:off x="-15240" y="1219200"/>
            <a:ext cx="9144000" cy="5509200"/>
          </a:xfrm>
          <a:prstGeom prst="rect">
            <a:avLst/>
          </a:prstGeom>
          <a:noFill/>
        </p:spPr>
        <p:txBody>
          <a:bodyPr wrap="square" rtlCol="0">
            <a:spAutoFit/>
          </a:bodyPr>
          <a:lstStyle/>
          <a:p>
            <a:pPr algn="just"/>
            <a:r>
              <a:rPr lang="lt-LT" sz="3200" dirty="0" smtClean="0"/>
              <a:t>Lietuvių </a:t>
            </a:r>
            <a:r>
              <a:rPr lang="lt-LT" sz="3200" dirty="0"/>
              <a:t>liaudies sakmėse </a:t>
            </a:r>
            <a:r>
              <a:rPr lang="lt-LT" sz="3200" dirty="0" smtClean="0"/>
              <a:t>laumės įsivaizduojamos dvejopai: kaip </a:t>
            </a:r>
            <a:r>
              <a:rPr lang="lt-LT" sz="3200" dirty="0"/>
              <a:t>pagyvenusios moterys</a:t>
            </a:r>
            <a:r>
              <a:rPr lang="lt-LT" sz="3200" dirty="0" smtClean="0"/>
              <a:t>, </a:t>
            </a:r>
            <a:r>
              <a:rPr lang="lt-LT" sz="3200" dirty="0"/>
              <a:t>kaip merginos. Kaip moterys laumės įsivaizduojamos kiek dažniau, nei kaip merginos. Kadangi sakmes daugiausiai kūrė ir sekė valstiečiai, tad ir laumės, be abejo, buvo įsivaizduojamos kaip valstietės, nesiskiriančios nuo jų nei išvaizda, nei apsirengimu</a:t>
            </a:r>
            <a:r>
              <a:rPr lang="lt-LT" sz="3200" dirty="0" smtClean="0"/>
              <a:t>. </a:t>
            </a:r>
            <a:r>
              <a:rPr lang="lt-LT" sz="3200" dirty="0"/>
              <a:t>Vienose sakmėse užsiminama, jog  </a:t>
            </a:r>
            <a:r>
              <a:rPr lang="lt-LT" sz="3200" dirty="0" smtClean="0"/>
              <a:t>jos -  </a:t>
            </a:r>
            <a:r>
              <a:rPr lang="lt-LT" sz="3200" dirty="0"/>
              <a:t>negražios, stambios, ilgais nagais, didelėmis </a:t>
            </a:r>
            <a:r>
              <a:rPr lang="lt-LT" sz="3200" dirty="0" smtClean="0"/>
              <a:t>lūpomis, kitose -    </a:t>
            </a:r>
            <a:r>
              <a:rPr lang="lt-LT" sz="3200" dirty="0"/>
              <a:t>labai gražios, </a:t>
            </a:r>
            <a:r>
              <a:rPr lang="lt-LT" sz="3200" dirty="0" smtClean="0"/>
              <a:t>jaunos, turi labai ilgus plaukus ir dideles krūtis.</a:t>
            </a:r>
            <a:endParaRPr lang="en-US" sz="3200" dirty="0"/>
          </a:p>
        </p:txBody>
      </p:sp>
    </p:spTree>
    <p:extLst>
      <p:ext uri="{BB962C8B-B14F-4D97-AF65-F5344CB8AC3E}">
        <p14:creationId xmlns:p14="http://schemas.microsoft.com/office/powerpoint/2010/main" val="34179329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5239" y="0"/>
            <a:ext cx="4714875" cy="6858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9714" y="0"/>
            <a:ext cx="4574286" cy="6858000"/>
          </a:xfrm>
          <a:prstGeom prst="rect">
            <a:avLst/>
          </a:prstGeom>
        </p:spPr>
      </p:pic>
    </p:spTree>
    <p:extLst>
      <p:ext uri="{BB962C8B-B14F-4D97-AF65-F5344CB8AC3E}">
        <p14:creationId xmlns:p14="http://schemas.microsoft.com/office/powerpoint/2010/main" val="17510873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30480" y="0"/>
            <a:ext cx="9144000" cy="6858000"/>
          </a:xfrm>
        </p:spPr>
      </p:pic>
      <p:sp>
        <p:nvSpPr>
          <p:cNvPr id="5" name="TextBox 4"/>
          <p:cNvSpPr txBox="1"/>
          <p:nvPr/>
        </p:nvSpPr>
        <p:spPr>
          <a:xfrm>
            <a:off x="0" y="990600"/>
            <a:ext cx="9144000" cy="5016758"/>
          </a:xfrm>
          <a:prstGeom prst="rect">
            <a:avLst/>
          </a:prstGeom>
          <a:noFill/>
        </p:spPr>
        <p:txBody>
          <a:bodyPr wrap="square" rtlCol="0">
            <a:spAutoFit/>
          </a:bodyPr>
          <a:lstStyle/>
          <a:p>
            <a:pPr algn="just"/>
            <a:r>
              <a:rPr lang="lt-LT" sz="3200" dirty="0"/>
              <a:t>P</a:t>
            </a:r>
            <a:r>
              <a:rPr lang="lt-LT" sz="3200" dirty="0" smtClean="0"/>
              <a:t>asitaiko </a:t>
            </a:r>
            <a:r>
              <a:rPr lang="lt-LT" sz="3200" dirty="0"/>
              <a:t>sakmių, kuriose sakoma, kad laumės </a:t>
            </a:r>
            <a:r>
              <a:rPr lang="lt-LT" sz="3200" dirty="0" smtClean="0"/>
              <a:t>yra </a:t>
            </a:r>
            <a:r>
              <a:rPr lang="lt-LT" sz="3200" dirty="0"/>
              <a:t>„mažos moteriškos esybės“ arba moterys su vištos ar gaidžio kojomis, marškomis apsisupusios ir šiaudais apsikarsčiusios. </a:t>
            </a:r>
          </a:p>
          <a:p>
            <a:pPr algn="just"/>
            <a:r>
              <a:rPr lang="lt-LT" sz="3200" dirty="0"/>
              <a:t>Dažnai laumės lietuvių sakmėse įsivaizduojamos ir kaip merginos, ypač tose, kur jos bendrauja su vyrais: pristoja kelyje, slogina, išteka. </a:t>
            </a:r>
          </a:p>
          <a:p>
            <a:pPr algn="just"/>
            <a:r>
              <a:rPr lang="lt-LT" sz="3200" dirty="0" smtClean="0"/>
              <a:t>Retkarčiais </a:t>
            </a:r>
            <a:r>
              <a:rPr lang="lt-LT" sz="3200" dirty="0"/>
              <a:t>laumė įsivaizduojama kaip mažas vaikutis raudonu švarkeliu, kaip kumelė arba net kaip </a:t>
            </a:r>
            <a:r>
              <a:rPr lang="lt-LT" sz="3200" dirty="0" smtClean="0"/>
              <a:t>ožka</a:t>
            </a:r>
            <a:r>
              <a:rPr lang="lt-LT" sz="3200" dirty="0"/>
              <a:t>.</a:t>
            </a:r>
          </a:p>
        </p:txBody>
      </p:sp>
    </p:spTree>
    <p:extLst>
      <p:ext uri="{BB962C8B-B14F-4D97-AF65-F5344CB8AC3E}">
        <p14:creationId xmlns:p14="http://schemas.microsoft.com/office/powerpoint/2010/main" val="26839706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30699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0"/>
            <a:ext cx="9144000" cy="6858000"/>
          </a:xfrm>
        </p:spPr>
      </p:pic>
      <p:sp>
        <p:nvSpPr>
          <p:cNvPr id="3" name="Title 2"/>
          <p:cNvSpPr>
            <a:spLocks noGrp="1"/>
          </p:cNvSpPr>
          <p:nvPr>
            <p:ph type="title"/>
          </p:nvPr>
        </p:nvSpPr>
        <p:spPr>
          <a:xfrm>
            <a:off x="-15240" y="0"/>
            <a:ext cx="9144000" cy="1219200"/>
          </a:xfrm>
        </p:spPr>
        <p:txBody>
          <a:bodyPr>
            <a:normAutofit/>
          </a:bodyPr>
          <a:lstStyle/>
          <a:p>
            <a:pPr algn="ctr"/>
            <a:r>
              <a:rPr lang="lt-LT" sz="5400" dirty="0" smtClean="0"/>
              <a:t>LAUMIŲ VEIKLA</a:t>
            </a:r>
            <a:endParaRPr lang="en-US" sz="5400" dirty="0"/>
          </a:p>
        </p:txBody>
      </p:sp>
      <p:sp>
        <p:nvSpPr>
          <p:cNvPr id="6" name="TextBox 5"/>
          <p:cNvSpPr txBox="1"/>
          <p:nvPr/>
        </p:nvSpPr>
        <p:spPr>
          <a:xfrm>
            <a:off x="304800" y="1524000"/>
            <a:ext cx="8382000" cy="5016758"/>
          </a:xfrm>
          <a:prstGeom prst="rect">
            <a:avLst/>
          </a:prstGeom>
          <a:noFill/>
        </p:spPr>
        <p:txBody>
          <a:bodyPr wrap="square" rtlCol="0">
            <a:spAutoFit/>
          </a:bodyPr>
          <a:lstStyle/>
          <a:p>
            <a:pPr marL="285750" indent="-285750" algn="just">
              <a:buFont typeface="Arial" panose="020B0604020202020204" pitchFamily="34" charset="0"/>
              <a:buChar char="•"/>
            </a:pPr>
            <a:r>
              <a:rPr lang="lt-LT" sz="3200" dirty="0" smtClean="0"/>
              <a:t>Verpia </a:t>
            </a:r>
            <a:r>
              <a:rPr lang="lt-LT" sz="3200" dirty="0"/>
              <a:t>linus (o </a:t>
            </a:r>
            <a:r>
              <a:rPr lang="lt-LT" sz="3200" dirty="0" smtClean="0"/>
              <a:t>jei </a:t>
            </a:r>
            <a:r>
              <a:rPr lang="lt-LT" sz="3200" dirty="0"/>
              <a:t>nebėra linų, gali ir žmogų suverpti</a:t>
            </a:r>
            <a:r>
              <a:rPr lang="lt-LT" sz="3200" dirty="0" smtClean="0"/>
              <a:t>);</a:t>
            </a:r>
          </a:p>
          <a:p>
            <a:pPr marL="285750" indent="-285750" algn="just">
              <a:buFont typeface="Arial" panose="020B0604020202020204" pitchFamily="34" charset="0"/>
              <a:buChar char="•"/>
            </a:pPr>
            <a:r>
              <a:rPr lang="lt-LT" sz="3200" dirty="0" smtClean="0"/>
              <a:t>Skalbia</a:t>
            </a:r>
            <a:r>
              <a:rPr lang="lt-LT" sz="3200" dirty="0"/>
              <a:t>;</a:t>
            </a:r>
          </a:p>
          <a:p>
            <a:pPr marL="285750" indent="-285750" algn="just">
              <a:buFont typeface="Arial" panose="020B0604020202020204" pitchFamily="34" charset="0"/>
              <a:buChar char="•"/>
            </a:pPr>
            <a:r>
              <a:rPr lang="lt-LT" sz="3200" dirty="0" smtClean="0"/>
              <a:t>Audžia</a:t>
            </a:r>
            <a:r>
              <a:rPr lang="lt-LT" sz="3200" dirty="0"/>
              <a:t>;</a:t>
            </a:r>
          </a:p>
          <a:p>
            <a:pPr marL="285750" indent="-285750" algn="just">
              <a:buFont typeface="Arial" panose="020B0604020202020204" pitchFamily="34" charset="0"/>
              <a:buChar char="•"/>
            </a:pPr>
            <a:r>
              <a:rPr lang="lt-LT" sz="3200" dirty="0" smtClean="0"/>
              <a:t>Dirba </a:t>
            </a:r>
            <a:r>
              <a:rPr lang="lt-LT" sz="3200" dirty="0"/>
              <a:t>veltui, nieko neprašomos;</a:t>
            </a:r>
          </a:p>
          <a:p>
            <a:pPr marL="285750" indent="-285750" algn="just">
              <a:buFont typeface="Arial" panose="020B0604020202020204" pitchFamily="34" charset="0"/>
              <a:buChar char="•"/>
            </a:pPr>
            <a:r>
              <a:rPr lang="lt-LT" sz="3200" dirty="0" smtClean="0"/>
              <a:t>Mėgsta </a:t>
            </a:r>
            <a:r>
              <a:rPr lang="lt-LT" sz="3200" dirty="0"/>
              <a:t>praustis;</a:t>
            </a:r>
          </a:p>
          <a:p>
            <a:pPr marL="285750" indent="-285750" algn="just">
              <a:buFont typeface="Arial" panose="020B0604020202020204" pitchFamily="34" charset="0"/>
              <a:buChar char="•"/>
            </a:pPr>
            <a:r>
              <a:rPr lang="lt-LT" sz="3200" dirty="0" smtClean="0"/>
              <a:t>Atsilygina </a:t>
            </a:r>
            <a:r>
              <a:rPr lang="lt-LT" sz="3200" dirty="0"/>
              <a:t>už gera;</a:t>
            </a:r>
          </a:p>
          <a:p>
            <a:pPr marL="285750" indent="-285750" algn="just">
              <a:buFont typeface="Arial" panose="020B0604020202020204" pitchFamily="34" charset="0"/>
              <a:buChar char="•"/>
            </a:pPr>
            <a:r>
              <a:rPr lang="lt-LT" sz="3200" dirty="0" smtClean="0"/>
              <a:t>Padeda </a:t>
            </a:r>
            <a:r>
              <a:rPr lang="lt-LT" sz="3200" dirty="0"/>
              <a:t>darbščioms,geroms ir vargšėms moterims bei mergaitėms ir padaro ką nors bloga arba nužudo turtingas ir gobšias</a:t>
            </a:r>
            <a:r>
              <a:rPr lang="lt-LT" sz="3200" dirty="0" smtClean="0"/>
              <a:t>;</a:t>
            </a:r>
            <a:endParaRPr lang="lt-LT" sz="3200" dirty="0"/>
          </a:p>
        </p:txBody>
      </p:sp>
    </p:spTree>
    <p:extLst>
      <p:ext uri="{BB962C8B-B14F-4D97-AF65-F5344CB8AC3E}">
        <p14:creationId xmlns:p14="http://schemas.microsoft.com/office/powerpoint/2010/main" val="42828981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30480" y="0"/>
            <a:ext cx="9174480" cy="6880860"/>
          </a:xfrm>
        </p:spPr>
      </p:pic>
      <p:sp>
        <p:nvSpPr>
          <p:cNvPr id="5" name="TextBox 4"/>
          <p:cNvSpPr txBox="1"/>
          <p:nvPr/>
        </p:nvSpPr>
        <p:spPr>
          <a:xfrm>
            <a:off x="-30480" y="1143000"/>
            <a:ext cx="9067800" cy="4524315"/>
          </a:xfrm>
          <a:prstGeom prst="rect">
            <a:avLst/>
          </a:prstGeom>
          <a:noFill/>
        </p:spPr>
        <p:txBody>
          <a:bodyPr wrap="square" rtlCol="0">
            <a:spAutoFit/>
          </a:bodyPr>
          <a:lstStyle/>
          <a:p>
            <a:pPr marL="285750" indent="-285750">
              <a:buFont typeface="Arial" panose="020B0604020202020204" pitchFamily="34" charset="0"/>
              <a:buChar char="•"/>
            </a:pPr>
            <a:r>
              <a:rPr lang="lt-LT" sz="3200" dirty="0" smtClean="0"/>
              <a:t>Apmaino </a:t>
            </a:r>
            <a:r>
              <a:rPr lang="lt-LT" sz="3200" dirty="0"/>
              <a:t>arba vagia žmonių vaikus;</a:t>
            </a:r>
          </a:p>
          <a:p>
            <a:pPr marL="285750" indent="-285750">
              <a:buFont typeface="Arial" panose="020B0604020202020204" pitchFamily="34" charset="0"/>
              <a:buChar char="•"/>
            </a:pPr>
            <a:r>
              <a:rPr lang="lt-LT" sz="3200" dirty="0" smtClean="0"/>
              <a:t>Myli </a:t>
            </a:r>
            <a:r>
              <a:rPr lang="lt-LT" sz="3200" dirty="0"/>
              <a:t>vargšus vaikus;</a:t>
            </a:r>
          </a:p>
          <a:p>
            <a:pPr marL="285750" indent="-285750">
              <a:buFont typeface="Arial" panose="020B0604020202020204" pitchFamily="34" charset="0"/>
              <a:buChar char="•"/>
            </a:pPr>
            <a:r>
              <a:rPr lang="lt-LT" sz="3200" dirty="0" smtClean="0"/>
              <a:t>Neleidžia </a:t>
            </a:r>
            <a:r>
              <a:rPr lang="lt-LT" sz="3200" dirty="0"/>
              <a:t>blogoms motinoms vaikų auginti;</a:t>
            </a:r>
          </a:p>
          <a:p>
            <a:pPr marL="285750" indent="-285750">
              <a:buFont typeface="Arial" panose="020B0604020202020204" pitchFamily="34" charset="0"/>
              <a:buChar char="•"/>
            </a:pPr>
            <a:r>
              <a:rPr lang="lt-LT" sz="3200" dirty="0" smtClean="0"/>
              <a:t>Negali </a:t>
            </a:r>
            <a:r>
              <a:rPr lang="lt-LT" sz="3200" dirty="0"/>
              <a:t>eiti į linų laukus;</a:t>
            </a:r>
          </a:p>
          <a:p>
            <a:pPr marL="285750" indent="-285750">
              <a:buFont typeface="Arial" panose="020B0604020202020204" pitchFamily="34" charset="0"/>
              <a:buChar char="•"/>
            </a:pPr>
            <a:r>
              <a:rPr lang="lt-LT" sz="3200" dirty="0" smtClean="0"/>
              <a:t>Kai </a:t>
            </a:r>
            <a:r>
              <a:rPr lang="lt-LT" sz="3200" dirty="0"/>
              <a:t>kuriose sakmėse yra vadinamos laimėmis, lemiančios, koks bus gimusio vaiko gyvenimas, kiek metų gyvens, kokia mirtimi mirs;</a:t>
            </a:r>
          </a:p>
          <a:p>
            <a:pPr marL="285750" indent="-285750">
              <a:buFont typeface="Arial" panose="020B0604020202020204" pitchFamily="34" charset="0"/>
              <a:buChar char="•"/>
            </a:pPr>
            <a:r>
              <a:rPr lang="lt-LT" sz="3200" dirty="0" smtClean="0"/>
              <a:t>Laumės palaimindavo </a:t>
            </a:r>
            <a:r>
              <a:rPr lang="lt-LT" sz="3200" dirty="0"/>
              <a:t>kiekvieną užgimusį žmogų, todėl dabar sakoma: „Taip laimė lėmė“.</a:t>
            </a:r>
          </a:p>
        </p:txBody>
      </p:sp>
    </p:spTree>
    <p:extLst>
      <p:ext uri="{BB962C8B-B14F-4D97-AF65-F5344CB8AC3E}">
        <p14:creationId xmlns:p14="http://schemas.microsoft.com/office/powerpoint/2010/main" val="15064127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0" y="-30480"/>
            <a:ext cx="9144000" cy="7010400"/>
          </a:xfrm>
          <a:prstGeom prst="rect">
            <a:avLst/>
          </a:prstGeom>
        </p:spPr>
      </p:pic>
    </p:spTree>
    <p:extLst>
      <p:ext uri="{BB962C8B-B14F-4D97-AF65-F5344CB8AC3E}">
        <p14:creationId xmlns:p14="http://schemas.microsoft.com/office/powerpoint/2010/main" val="3284193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30480"/>
            <a:ext cx="9144000" cy="6858000"/>
          </a:xfrm>
        </p:spPr>
      </p:pic>
      <p:sp>
        <p:nvSpPr>
          <p:cNvPr id="3" name="Title 2"/>
          <p:cNvSpPr>
            <a:spLocks noGrp="1"/>
          </p:cNvSpPr>
          <p:nvPr>
            <p:ph type="title"/>
          </p:nvPr>
        </p:nvSpPr>
        <p:spPr>
          <a:xfrm>
            <a:off x="0" y="228600"/>
            <a:ext cx="9144000" cy="990600"/>
          </a:xfrm>
        </p:spPr>
        <p:txBody>
          <a:bodyPr>
            <a:noAutofit/>
          </a:bodyPr>
          <a:lstStyle/>
          <a:p>
            <a:pPr algn="ctr"/>
            <a:r>
              <a:rPr lang="lt-LT" sz="4400" dirty="0" smtClean="0"/>
              <a:t>LAUMIŲ VEIKSMŲ VIETA IR LAIKAS</a:t>
            </a:r>
            <a:endParaRPr lang="en-US" sz="4400" dirty="0"/>
          </a:p>
        </p:txBody>
      </p:sp>
      <p:sp>
        <p:nvSpPr>
          <p:cNvPr id="5" name="TextBox 4"/>
          <p:cNvSpPr txBox="1"/>
          <p:nvPr/>
        </p:nvSpPr>
        <p:spPr>
          <a:xfrm>
            <a:off x="0" y="1752600"/>
            <a:ext cx="9144000" cy="4524315"/>
          </a:xfrm>
          <a:prstGeom prst="rect">
            <a:avLst/>
          </a:prstGeom>
          <a:noFill/>
        </p:spPr>
        <p:txBody>
          <a:bodyPr wrap="square" rtlCol="0">
            <a:spAutoFit/>
          </a:bodyPr>
          <a:lstStyle/>
          <a:p>
            <a:r>
              <a:rPr lang="lt-LT" sz="3200" dirty="0"/>
              <a:t>Laumės pasirodančios žmogaus gyvenamuosiuose ir ūkiniuose pastatuose prie vandens, laukuose, miškuose. </a:t>
            </a:r>
            <a:r>
              <a:rPr lang="lt-LT" sz="3200" dirty="0" smtClean="0"/>
              <a:t>Dažniausiai </a:t>
            </a:r>
            <a:r>
              <a:rPr lang="lt-LT" sz="3200" dirty="0"/>
              <a:t>matomos trobesiuose: pirkiose, pirtyse, jaujose, tvartuose. Laumės pasirodančios vakare, saulei nusileidus. Todėl pasitaiko, kad ir dabar moterys, kurios vėlų vakarą skalbia, su pašaipa vadinamos laumėmis. O seniau buvo net prietaras, draudžiąs moterims po saulėlydžio </a:t>
            </a:r>
            <a:r>
              <a:rPr lang="lt-LT" sz="3200" dirty="0" smtClean="0"/>
              <a:t>skalbti. </a:t>
            </a:r>
            <a:endParaRPr lang="en-US" sz="3200" dirty="0"/>
          </a:p>
        </p:txBody>
      </p:sp>
    </p:spTree>
    <p:extLst>
      <p:ext uri="{BB962C8B-B14F-4D97-AF65-F5344CB8AC3E}">
        <p14:creationId xmlns:p14="http://schemas.microsoft.com/office/powerpoint/2010/main" val="16580326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714" y="0"/>
            <a:ext cx="9130572" cy="6858000"/>
          </a:xfrm>
          <a:prstGeom prst="rect">
            <a:avLst/>
          </a:prstGeom>
        </p:spPr>
      </p:pic>
    </p:spTree>
    <p:extLst>
      <p:ext uri="{BB962C8B-B14F-4D97-AF65-F5344CB8AC3E}">
        <p14:creationId xmlns:p14="http://schemas.microsoft.com/office/powerpoint/2010/main" val="11937969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15240"/>
            <a:ext cx="9144000" cy="6858000"/>
          </a:xfrm>
        </p:spPr>
      </p:pic>
      <p:sp>
        <p:nvSpPr>
          <p:cNvPr id="5" name="TextBox 4"/>
          <p:cNvSpPr txBox="1"/>
          <p:nvPr/>
        </p:nvSpPr>
        <p:spPr>
          <a:xfrm>
            <a:off x="0" y="1447800"/>
            <a:ext cx="9144000" cy="3539430"/>
          </a:xfrm>
          <a:prstGeom prst="rect">
            <a:avLst/>
          </a:prstGeom>
          <a:noFill/>
        </p:spPr>
        <p:txBody>
          <a:bodyPr wrap="square" rtlCol="0">
            <a:spAutoFit/>
          </a:bodyPr>
          <a:lstStyle/>
          <a:p>
            <a:pPr algn="just"/>
            <a:r>
              <a:rPr lang="lt-LT" sz="3200" dirty="0"/>
              <a:t>Yra sakmių, kuriose išskiriamos tam tikros savaitės dienos, kada laumės ypač mėgstančios pasirodyti. Tai – ketvirtadienis ir šeštadienis. Kartais iš sakmių konteksto sunku nustatyti, ar laumės pasirodančios vakare, tik saulei nusileidus, ar vėlai naktį. O būna, kad pasirodžiusios vakare, jos per naktį atlieka kokius nors darbus (supa kūdikį, verpia, skalbia). </a:t>
            </a:r>
          </a:p>
        </p:txBody>
      </p:sp>
    </p:spTree>
    <p:extLst>
      <p:ext uri="{BB962C8B-B14F-4D97-AF65-F5344CB8AC3E}">
        <p14:creationId xmlns:p14="http://schemas.microsoft.com/office/powerpoint/2010/main" val="20321271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26934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30480" y="0"/>
            <a:ext cx="9174480" cy="6880860"/>
          </a:xfrm>
        </p:spPr>
      </p:pic>
      <p:sp>
        <p:nvSpPr>
          <p:cNvPr id="3" name="Title 2"/>
          <p:cNvSpPr>
            <a:spLocks noGrp="1"/>
          </p:cNvSpPr>
          <p:nvPr>
            <p:ph type="title"/>
          </p:nvPr>
        </p:nvSpPr>
        <p:spPr>
          <a:xfrm>
            <a:off x="0" y="152400"/>
            <a:ext cx="9144000" cy="1219200"/>
          </a:xfrm>
        </p:spPr>
        <p:txBody>
          <a:bodyPr>
            <a:normAutofit/>
          </a:bodyPr>
          <a:lstStyle/>
          <a:p>
            <a:pPr algn="ctr"/>
            <a:r>
              <a:rPr lang="lt-LT" sz="5400" dirty="0" smtClean="0"/>
              <a:t>SANTYKIS SU ŽMONĖMIS </a:t>
            </a:r>
            <a:endParaRPr lang="en-US" sz="5400" dirty="0"/>
          </a:p>
        </p:txBody>
      </p:sp>
      <p:sp>
        <p:nvSpPr>
          <p:cNvPr id="5" name="TextBox 4"/>
          <p:cNvSpPr txBox="1"/>
          <p:nvPr/>
        </p:nvSpPr>
        <p:spPr>
          <a:xfrm>
            <a:off x="0" y="2133600"/>
            <a:ext cx="9144000" cy="3539430"/>
          </a:xfrm>
          <a:prstGeom prst="rect">
            <a:avLst/>
          </a:prstGeom>
          <a:noFill/>
        </p:spPr>
        <p:txBody>
          <a:bodyPr wrap="square" rtlCol="0">
            <a:spAutoFit/>
          </a:bodyPr>
          <a:lstStyle/>
          <a:p>
            <a:pPr algn="just"/>
            <a:r>
              <a:rPr lang="lt-LT" sz="3200" dirty="0" smtClean="0"/>
              <a:t>Sakmėse laumės žmonėms daro ir gera (padeda našlaitėms, padovanoja nesibaigiantį audeklą, aprėdo paliktą vaiką, prie jo budi, saugo bei globoja jį), ir bloga </a:t>
            </a:r>
            <a:r>
              <a:rPr lang="lt-LT" sz="3200" dirty="0"/>
              <a:t>(</a:t>
            </a:r>
            <a:r>
              <a:rPr lang="lt-LT" sz="3200" dirty="0" smtClean="0"/>
              <a:t>užgnaibo, sudrasko</a:t>
            </a:r>
            <a:r>
              <a:rPr lang="lt-LT" sz="3200" dirty="0"/>
              <a:t>, </a:t>
            </a:r>
            <a:r>
              <a:rPr lang="lt-LT" sz="3200" dirty="0" smtClean="0"/>
              <a:t>pasmaugia, užkutena tyčiomis paliktą vaiką, kenkia gyvuliams (</a:t>
            </a:r>
            <a:r>
              <a:rPr lang="pt-BR" sz="3200" dirty="0"/>
              <a:t>kerpa avis, jodo arklius ir </a:t>
            </a:r>
            <a:r>
              <a:rPr lang="pt-BR" sz="3200" dirty="0" smtClean="0"/>
              <a:t>pan</a:t>
            </a:r>
            <a:r>
              <a:rPr lang="lt-LT" sz="3200" dirty="0"/>
              <a:t>.), pristoja prie vyrų, juos </a:t>
            </a:r>
            <a:r>
              <a:rPr lang="lt-LT" sz="3200" dirty="0" smtClean="0"/>
              <a:t>slogina).</a:t>
            </a:r>
            <a:endParaRPr lang="en-US" sz="3200" dirty="0"/>
          </a:p>
        </p:txBody>
      </p:sp>
    </p:spTree>
    <p:extLst>
      <p:ext uri="{BB962C8B-B14F-4D97-AF65-F5344CB8AC3E}">
        <p14:creationId xmlns:p14="http://schemas.microsoft.com/office/powerpoint/2010/main" val="21753357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rcRect b="8429"/>
          <a:stretch/>
        </p:blipFill>
        <p:spPr>
          <a:xfrm>
            <a:off x="-15240" y="0"/>
            <a:ext cx="9159240" cy="6858000"/>
          </a:xfrm>
          <a:prstGeom prst="rect">
            <a:avLst/>
          </a:prstGeom>
        </p:spPr>
      </p:pic>
    </p:spTree>
    <p:extLst>
      <p:ext uri="{BB962C8B-B14F-4D97-AF65-F5344CB8AC3E}">
        <p14:creationId xmlns:p14="http://schemas.microsoft.com/office/powerpoint/2010/main" val="11688595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0"/>
            <a:ext cx="9144000" cy="6858000"/>
          </a:xfrm>
        </p:spPr>
      </p:pic>
      <p:sp>
        <p:nvSpPr>
          <p:cNvPr id="3" name="Title 2"/>
          <p:cNvSpPr>
            <a:spLocks noGrp="1"/>
          </p:cNvSpPr>
          <p:nvPr>
            <p:ph type="title"/>
          </p:nvPr>
        </p:nvSpPr>
        <p:spPr>
          <a:xfrm>
            <a:off x="0" y="457200"/>
            <a:ext cx="9144000" cy="1219200"/>
          </a:xfrm>
        </p:spPr>
        <p:txBody>
          <a:bodyPr>
            <a:noAutofit/>
          </a:bodyPr>
          <a:lstStyle/>
          <a:p>
            <a:pPr algn="ctr"/>
            <a:r>
              <a:rPr lang="lt-LT" sz="4800" dirty="0" smtClean="0"/>
              <a:t>SAKMĖ „VIŠTAKOJĖ IR GAIDŽIAKOJĖ“</a:t>
            </a:r>
            <a:endParaRPr lang="en-US" sz="4800" dirty="0"/>
          </a:p>
        </p:txBody>
      </p:sp>
      <p:sp>
        <p:nvSpPr>
          <p:cNvPr id="5" name="TextBox 4"/>
          <p:cNvSpPr txBox="1"/>
          <p:nvPr/>
        </p:nvSpPr>
        <p:spPr>
          <a:xfrm>
            <a:off x="0" y="1891992"/>
            <a:ext cx="9144000" cy="4401205"/>
          </a:xfrm>
          <a:prstGeom prst="rect">
            <a:avLst/>
          </a:prstGeom>
          <a:noFill/>
        </p:spPr>
        <p:txBody>
          <a:bodyPr wrap="square" rtlCol="0">
            <a:spAutoFit/>
          </a:bodyPr>
          <a:lstStyle/>
          <a:p>
            <a:pPr algn="just"/>
            <a:r>
              <a:rPr lang="lt-LT" sz="2800" dirty="0"/>
              <a:t>Buvo audėja Braškakojė. Ją taip vadino, kad einant braškėdavo kojos. Kartą ji prietemoje baigė austi drobę. Pamatė, kad trobon įėjo dvi laumės. Viena buvo su vištos kojomis ir marška apsisupusi, o kita buvo su gaidžio kojomis ir šiaudais apsikarsčiusi. Viešnios įėjusios tarė:</a:t>
            </a:r>
          </a:p>
          <a:p>
            <a:pPr algn="just"/>
            <a:r>
              <a:rPr lang="lt-LT" sz="2800" dirty="0"/>
              <a:t>- Braškakoje, Braškakoje, paduok mums šaudyklę.</a:t>
            </a:r>
          </a:p>
          <a:p>
            <a:pPr algn="just"/>
            <a:r>
              <a:rPr lang="lt-LT" sz="2800" dirty="0"/>
              <a:t>Audėja joms padavė šaudyklę. Tada Vištakojė papūtė į šaudyklę ir padavė Gaidžiakojei. Toji taipgi į šaudyklę papūtė. Tada laumės atidavė Braškakojei šaudyklę ir tarė:</a:t>
            </a:r>
          </a:p>
          <a:p>
            <a:pPr algn="just"/>
            <a:r>
              <a:rPr lang="lt-LT" sz="2800" dirty="0"/>
              <a:t>- Dabar būsi dar geresnė audėja ir nepavargsi ausdama</a:t>
            </a:r>
            <a:r>
              <a:rPr lang="lt-LT" sz="2800" dirty="0" smtClean="0"/>
              <a:t>!</a:t>
            </a:r>
            <a:endParaRPr lang="lt-LT" sz="2800" dirty="0"/>
          </a:p>
        </p:txBody>
      </p:sp>
    </p:spTree>
    <p:extLst>
      <p:ext uri="{BB962C8B-B14F-4D97-AF65-F5344CB8AC3E}">
        <p14:creationId xmlns:p14="http://schemas.microsoft.com/office/powerpoint/2010/main" val="17061557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0"/>
            <a:ext cx="9144000" cy="6858000"/>
          </a:xfrm>
        </p:spPr>
      </p:pic>
      <p:sp>
        <p:nvSpPr>
          <p:cNvPr id="5" name="TextBox 4"/>
          <p:cNvSpPr txBox="1"/>
          <p:nvPr/>
        </p:nvSpPr>
        <p:spPr>
          <a:xfrm>
            <a:off x="0" y="1066800"/>
            <a:ext cx="9144000" cy="4832092"/>
          </a:xfrm>
          <a:prstGeom prst="rect">
            <a:avLst/>
          </a:prstGeom>
          <a:noFill/>
        </p:spPr>
        <p:txBody>
          <a:bodyPr wrap="square" rtlCol="0">
            <a:spAutoFit/>
          </a:bodyPr>
          <a:lstStyle/>
          <a:p>
            <a:pPr algn="just"/>
            <a:r>
              <a:rPr lang="lt-LT" sz="2800" dirty="0"/>
              <a:t>Viešnios išėjo.</a:t>
            </a:r>
          </a:p>
          <a:p>
            <a:pPr algn="just"/>
            <a:r>
              <a:rPr lang="lt-LT" sz="2800" dirty="0"/>
              <a:t>Nuo to laiko Braškakojė tikrai daug geriau ausdavo ir niekuomet nepavargdavo. Geresnės audėjos už ją visoje apylinkėje nebuvo.</a:t>
            </a:r>
          </a:p>
          <a:p>
            <a:pPr algn="just"/>
            <a:r>
              <a:rPr lang="lt-LT" sz="2800" dirty="0"/>
              <a:t>Tos pačios laumės buvo aplankiusios ir kitą mergaitę - tinginę. Ją taipgi rado prie staklių sėdinčią. Laumės paprašė, kad joms duotų šaudyklę. Bet toji šaudyklės nedavė. Tada laumės jai tarė:</a:t>
            </a:r>
          </a:p>
          <a:p>
            <a:pPr algn="just"/>
            <a:r>
              <a:rPr lang="lt-LT" sz="2800" dirty="0"/>
              <a:t>- Nuo šio karto būsi niekam tikusi audėja!</a:t>
            </a:r>
          </a:p>
          <a:p>
            <a:pPr algn="just"/>
            <a:r>
              <a:rPr lang="lt-LT" sz="2800" dirty="0"/>
              <a:t>Ir laumės išėjo.</a:t>
            </a:r>
          </a:p>
          <a:p>
            <a:pPr algn="just"/>
            <a:r>
              <a:rPr lang="lt-LT" sz="2800" dirty="0"/>
              <a:t>Tai mergaitei tikrai nesisekė austi, tik siūlus gadindavo.</a:t>
            </a:r>
          </a:p>
        </p:txBody>
      </p:sp>
    </p:spTree>
    <p:extLst>
      <p:ext uri="{BB962C8B-B14F-4D97-AF65-F5344CB8AC3E}">
        <p14:creationId xmlns:p14="http://schemas.microsoft.com/office/powerpoint/2010/main" val="14286141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93250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15240"/>
            <a:ext cx="9144000" cy="6858000"/>
          </a:xfrm>
        </p:spPr>
      </p:pic>
      <p:sp>
        <p:nvSpPr>
          <p:cNvPr id="7" name="TextBox 6"/>
          <p:cNvSpPr txBox="1"/>
          <p:nvPr/>
        </p:nvSpPr>
        <p:spPr>
          <a:xfrm>
            <a:off x="15240" y="1295400"/>
            <a:ext cx="9144000" cy="4524315"/>
          </a:xfrm>
          <a:prstGeom prst="rect">
            <a:avLst/>
          </a:prstGeom>
          <a:noFill/>
        </p:spPr>
        <p:txBody>
          <a:bodyPr wrap="square" rtlCol="0">
            <a:spAutoFit/>
          </a:bodyPr>
          <a:lstStyle/>
          <a:p>
            <a:pPr algn="just"/>
            <a:r>
              <a:rPr lang="lt-LT" sz="3200" dirty="0" smtClean="0"/>
              <a:t>Taigi šioje sakmėje aiškiai matyti, jog laumės žmonėms daro ir gera (darbščiai audėjai suteikia jėgų ir galių dar geriau austi), ir bloga (padaro taip, kad tinginė audėja  gadintų siūlus ir nemokėtų austi). </a:t>
            </a:r>
          </a:p>
          <a:p>
            <a:pPr algn="just"/>
            <a:r>
              <a:rPr lang="lt-LT" sz="3200" dirty="0" smtClean="0"/>
              <a:t>Vaizdas matomas troboje, o kaip žinome, tokia vieta būdinga sakmėms apie laumes.</a:t>
            </a:r>
          </a:p>
          <a:p>
            <a:pPr algn="just"/>
            <a:r>
              <a:rPr lang="lt-LT" sz="3200" dirty="0" smtClean="0"/>
              <a:t>Moralas: už gerą laumės atlygins geru (apdovanos galiomis), už blogą – dar blogesniu. </a:t>
            </a:r>
            <a:endParaRPr lang="en-US" sz="3200" dirty="0"/>
          </a:p>
        </p:txBody>
      </p:sp>
    </p:spTree>
    <p:extLst>
      <p:ext uri="{BB962C8B-B14F-4D97-AF65-F5344CB8AC3E}">
        <p14:creationId xmlns:p14="http://schemas.microsoft.com/office/powerpoint/2010/main" val="24666212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36302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15240"/>
            <a:ext cx="9164320" cy="6873240"/>
          </a:xfrm>
        </p:spPr>
      </p:pic>
      <p:sp>
        <p:nvSpPr>
          <p:cNvPr id="3" name="Title 2"/>
          <p:cNvSpPr>
            <a:spLocks noGrp="1"/>
          </p:cNvSpPr>
          <p:nvPr>
            <p:ph type="title"/>
          </p:nvPr>
        </p:nvSpPr>
        <p:spPr>
          <a:xfrm>
            <a:off x="0" y="152400"/>
            <a:ext cx="9144000" cy="1219200"/>
          </a:xfrm>
        </p:spPr>
        <p:txBody>
          <a:bodyPr>
            <a:normAutofit/>
          </a:bodyPr>
          <a:lstStyle/>
          <a:p>
            <a:pPr algn="ctr"/>
            <a:r>
              <a:rPr lang="lt-LT" sz="5400" dirty="0" smtClean="0"/>
              <a:t>APIBENDRINIMAS</a:t>
            </a:r>
            <a:endParaRPr lang="en-US" sz="5400" dirty="0"/>
          </a:p>
        </p:txBody>
      </p:sp>
      <p:sp>
        <p:nvSpPr>
          <p:cNvPr id="5" name="TextBox 4"/>
          <p:cNvSpPr txBox="1"/>
          <p:nvPr/>
        </p:nvSpPr>
        <p:spPr>
          <a:xfrm>
            <a:off x="0" y="1676400"/>
            <a:ext cx="9144000" cy="4031873"/>
          </a:xfrm>
          <a:prstGeom prst="rect">
            <a:avLst/>
          </a:prstGeom>
          <a:noFill/>
        </p:spPr>
        <p:txBody>
          <a:bodyPr wrap="square" rtlCol="0">
            <a:spAutoFit/>
          </a:bodyPr>
          <a:lstStyle/>
          <a:p>
            <a:pPr algn="just"/>
            <a:r>
              <a:rPr lang="lt-LT" sz="3200" dirty="0" smtClean="0"/>
              <a:t>Sakmėse laumės labai panašios į valstietes moteris, portretuose pabrėžiami labai ilgi plaukai, kartais ir didelės krūtys. Laumės dirba m0teriškus darbus – dažniausiai skalbia, audžia drobes, verpia, kepa pyragus. Globoja ir skriaudžia vaikus, pristoja prie vyrų, kenkia gyvuliams. Gali padėti ir pakenkti. Paprastai gyvena prie vandens, dirba ar ką nors veikia vakarais, naktimis.</a:t>
            </a:r>
            <a:endParaRPr lang="en-US" sz="3200" dirty="0"/>
          </a:p>
        </p:txBody>
      </p:sp>
    </p:spTree>
    <p:extLst>
      <p:ext uri="{BB962C8B-B14F-4D97-AF65-F5344CB8AC3E}">
        <p14:creationId xmlns:p14="http://schemas.microsoft.com/office/powerpoint/2010/main" val="6632768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39976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5240" y="15240"/>
            <a:ext cx="9128760" cy="6846570"/>
          </a:xfrm>
        </p:spPr>
      </p:pic>
      <p:sp>
        <p:nvSpPr>
          <p:cNvPr id="3" name="Title 2"/>
          <p:cNvSpPr>
            <a:spLocks noGrp="1"/>
          </p:cNvSpPr>
          <p:nvPr>
            <p:ph type="title"/>
          </p:nvPr>
        </p:nvSpPr>
        <p:spPr>
          <a:xfrm>
            <a:off x="0" y="152400"/>
            <a:ext cx="9144000" cy="1219200"/>
          </a:xfrm>
        </p:spPr>
        <p:txBody>
          <a:bodyPr>
            <a:normAutofit/>
          </a:bodyPr>
          <a:lstStyle/>
          <a:p>
            <a:pPr algn="ctr"/>
            <a:r>
              <a:rPr lang="lt-LT" sz="4800" dirty="0" smtClean="0"/>
              <a:t>INFORMACIJOS ŠALTINIAI:</a:t>
            </a:r>
            <a:endParaRPr lang="en-US" sz="4800" dirty="0"/>
          </a:p>
        </p:txBody>
      </p:sp>
      <p:sp>
        <p:nvSpPr>
          <p:cNvPr id="5" name="TextBox 4"/>
          <p:cNvSpPr txBox="1"/>
          <p:nvPr/>
        </p:nvSpPr>
        <p:spPr>
          <a:xfrm>
            <a:off x="0" y="2057400"/>
            <a:ext cx="9144000" cy="3539430"/>
          </a:xfrm>
          <a:prstGeom prst="rect">
            <a:avLst/>
          </a:prstGeom>
          <a:noFill/>
        </p:spPr>
        <p:txBody>
          <a:bodyPr wrap="square" rtlCol="0">
            <a:spAutoFit/>
          </a:bodyPr>
          <a:lstStyle/>
          <a:p>
            <a:pPr marL="285750" indent="-285750" algn="just">
              <a:buFont typeface="Arial" panose="020B0604020202020204" pitchFamily="34" charset="0"/>
              <a:buChar char="•"/>
            </a:pPr>
            <a:r>
              <a:rPr lang="en-US" sz="3200" dirty="0">
                <a:hlinkClick r:id="rId4"/>
              </a:rPr>
              <a:t>http://www.mitologija.lt</a:t>
            </a:r>
            <a:r>
              <a:rPr lang="en-US" sz="3200" dirty="0" smtClean="0">
                <a:hlinkClick r:id="rId4"/>
              </a:rPr>
              <a:t>/</a:t>
            </a:r>
            <a:r>
              <a:rPr lang="lt-LT" sz="3200" dirty="0" smtClean="0"/>
              <a:t> ;</a:t>
            </a:r>
          </a:p>
          <a:p>
            <a:pPr marL="285750" indent="-285750" algn="just">
              <a:buFont typeface="Arial" panose="020B0604020202020204" pitchFamily="34" charset="0"/>
              <a:buChar char="•"/>
            </a:pPr>
            <a:r>
              <a:rPr lang="en-US" sz="3200" dirty="0">
                <a:hlinkClick r:id="rId5"/>
              </a:rPr>
              <a:t>http://</a:t>
            </a:r>
            <a:r>
              <a:rPr lang="en-US" sz="3200" dirty="0" smtClean="0">
                <a:hlinkClick r:id="rId5"/>
              </a:rPr>
              <a:t>www.vaikams.lt/sakmes/vistakoje-ir-gaidziakoje.html</a:t>
            </a:r>
            <a:r>
              <a:rPr lang="lt-LT" sz="3200" dirty="0" smtClean="0"/>
              <a:t> ;</a:t>
            </a:r>
          </a:p>
          <a:p>
            <a:pPr marL="285750" indent="-285750" algn="just">
              <a:buFont typeface="Arial" panose="020B0604020202020204" pitchFamily="34" charset="0"/>
              <a:buChar char="•"/>
            </a:pPr>
            <a:r>
              <a:rPr lang="lt-LT" sz="3200" dirty="0"/>
              <a:t>Mitinės lietuvių sakmių </a:t>
            </a:r>
            <a:r>
              <a:rPr lang="lt-LT" sz="3200" dirty="0" smtClean="0"/>
              <a:t>būtybės. N.Vėlius. Vilnius</a:t>
            </a:r>
            <a:r>
              <a:rPr lang="lt-LT" sz="3200" dirty="0"/>
              <a:t>, </a:t>
            </a:r>
            <a:r>
              <a:rPr lang="lt-LT" sz="3200" dirty="0" smtClean="0"/>
              <a:t>1977 ;</a:t>
            </a:r>
          </a:p>
          <a:p>
            <a:pPr marL="285750" indent="-285750" algn="just">
              <a:buFont typeface="Arial" panose="020B0604020202020204" pitchFamily="34" charset="0"/>
              <a:buChar char="•"/>
            </a:pPr>
            <a:r>
              <a:rPr lang="lt-LT" sz="3200" dirty="0"/>
              <a:t>Urba K., Literatūros laukai. Kaunas: „Šviesa“, 2007. </a:t>
            </a:r>
            <a:r>
              <a:rPr lang="lt-LT" sz="3200" dirty="0" smtClean="0"/>
              <a:t>23 – 25 psl.</a:t>
            </a:r>
            <a:endParaRPr lang="en-US" sz="3200" dirty="0"/>
          </a:p>
        </p:txBody>
      </p:sp>
    </p:spTree>
    <p:extLst>
      <p:ext uri="{BB962C8B-B14F-4D97-AF65-F5344CB8AC3E}">
        <p14:creationId xmlns:p14="http://schemas.microsoft.com/office/powerpoint/2010/main" val="163015497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142</TotalTime>
  <Words>984</Words>
  <Application>Microsoft Office PowerPoint</Application>
  <PresentationFormat>Demonstracija ekrane (4:3)</PresentationFormat>
  <Paragraphs>53</Paragraphs>
  <Slides>25</Slides>
  <Notes>0</Notes>
  <HiddenSlides>0</HiddenSlides>
  <MMClips>0</MMClips>
  <ScaleCrop>false</ScaleCrop>
  <HeadingPairs>
    <vt:vector size="4" baseType="variant">
      <vt:variant>
        <vt:lpstr>Tema</vt:lpstr>
      </vt:variant>
      <vt:variant>
        <vt:i4>1</vt:i4>
      </vt:variant>
      <vt:variant>
        <vt:lpstr>Skaidrių pavadinimai</vt:lpstr>
      </vt:variant>
      <vt:variant>
        <vt:i4>25</vt:i4>
      </vt:variant>
    </vt:vector>
  </HeadingPairs>
  <TitlesOfParts>
    <vt:vector size="26" baseType="lpstr">
      <vt:lpstr>Paper</vt:lpstr>
      <vt:lpstr>Laumės lietuvių mitologinėse sakmėse</vt:lpstr>
      <vt:lpstr>MITOLOGINĖS SAKMĖS</vt:lpstr>
      <vt:lpstr>LAUMĖS</vt:lpstr>
      <vt:lpstr>PowerPoint pristatymas</vt:lpstr>
      <vt:lpstr>LAUMIŲ IŠVAIZDA</vt:lpstr>
      <vt:lpstr>PowerPoint pristatymas</vt:lpstr>
      <vt:lpstr>PowerPoint pristatymas</vt:lpstr>
      <vt:lpstr>PowerPoint pristatymas</vt:lpstr>
      <vt:lpstr>LAUMIŲ VEIKLA</vt:lpstr>
      <vt:lpstr>PowerPoint pristatymas</vt:lpstr>
      <vt:lpstr>PowerPoint pristatymas</vt:lpstr>
      <vt:lpstr>LAUMIŲ VEIKSMŲ VIETA IR LAIKAS</vt:lpstr>
      <vt:lpstr>PowerPoint pristatymas</vt:lpstr>
      <vt:lpstr>PowerPoint pristatymas</vt:lpstr>
      <vt:lpstr>PowerPoint pristatymas</vt:lpstr>
      <vt:lpstr>SANTYKIS SU ŽMONĖMIS </vt:lpstr>
      <vt:lpstr>PowerPoint pristatymas</vt:lpstr>
      <vt:lpstr>SAKMĖ „VIŠTAKOJĖ IR GAIDŽIAKOJĖ“</vt:lpstr>
      <vt:lpstr>PowerPoint pristatymas</vt:lpstr>
      <vt:lpstr>PowerPoint pristatymas</vt:lpstr>
      <vt:lpstr>PowerPoint pristatymas</vt:lpstr>
      <vt:lpstr>PowerPoint pristatymas</vt:lpstr>
      <vt:lpstr>APIBENDRINIMAS</vt:lpstr>
      <vt:lpstr>PowerPoint pristatymas</vt:lpstr>
      <vt:lpstr>INFORMACIJOS ŠALTINIAI:</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Vartotojas</cp:lastModifiedBy>
  <cp:revision>21</cp:revision>
  <dcterms:created xsi:type="dcterms:W3CDTF">2006-08-16T00:00:00Z</dcterms:created>
  <dcterms:modified xsi:type="dcterms:W3CDTF">2015-10-06T08:35:23Z</dcterms:modified>
</cp:coreProperties>
</file>