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1"/>
          <p:cNvSpPr txBox="1">
            <a:spLocks/>
          </p:cNvSpPr>
          <p:nvPr/>
        </p:nvSpPr>
        <p:spPr>
          <a:xfrm>
            <a:off x="683568" y="1412776"/>
            <a:ext cx="403244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smtClean="0">
                <a:latin typeface="Time new roman"/>
              </a:rPr>
              <a:t>PRODUKTAI</a:t>
            </a:r>
            <a:endParaRPr lang="lt-LT" sz="4000" b="1" dirty="0">
              <a:latin typeface="Time new roman"/>
            </a:endParaRPr>
          </a:p>
        </p:txBody>
      </p:sp>
      <p:sp>
        <p:nvSpPr>
          <p:cNvPr id="5" name="Antrinis pavadinimas 2"/>
          <p:cNvSpPr txBox="1">
            <a:spLocks/>
          </p:cNvSpPr>
          <p:nvPr/>
        </p:nvSpPr>
        <p:spPr>
          <a:xfrm>
            <a:off x="3563888" y="4509120"/>
            <a:ext cx="4680520" cy="694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t-LT" sz="1500" b="1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Mokytoja: Deimantė Rutkauskaitė</a:t>
            </a:r>
            <a:br>
              <a:rPr lang="lt-LT" sz="1500" b="1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</a:br>
            <a:r>
              <a:rPr lang="ru-RU" sz="1500" b="1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Учительница: Дейманте Руткаускайте</a:t>
            </a:r>
            <a:endParaRPr lang="ru-RU" sz="1500" smtClean="0">
              <a:latin typeface="Time new roman"/>
            </a:endParaRPr>
          </a:p>
          <a:p>
            <a:pPr algn="l"/>
            <a:endParaRPr lang="lt-L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67668"/>
            <a:ext cx="324626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22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ntraštė 5"/>
          <p:cNvSpPr>
            <a:spLocks noGrp="1"/>
          </p:cNvSpPr>
          <p:nvPr>
            <p:ph type="title"/>
          </p:nvPr>
        </p:nvSpPr>
        <p:spPr>
          <a:xfrm>
            <a:off x="323528" y="1700808"/>
            <a:ext cx="7992888" cy="3744416"/>
          </a:xfrm>
        </p:spPr>
        <p:txBody>
          <a:bodyPr/>
          <a:lstStyle/>
          <a:p>
            <a:pPr algn="just"/>
            <a:r>
              <a:rPr lang="lt-LT" sz="2800" cap="none" dirty="0" smtClean="0">
                <a:solidFill>
                  <a:schemeClr val="tx1"/>
                </a:solidFill>
                <a:latin typeface="Time new roman"/>
              </a:rPr>
              <a:t>Mano šeima mėgsta valgyti. Aš dažnai valgau __________(varškė) ir geriu __________ (arbata). Mano tėtis mėgsta ____________ (sūris) ir _______ (kava). Brolis valgo ________(vištiena) ir geria __________(kompotas). Mama visada valgo __________ (silkė) , __________ (duona) ir geria ________ (limonadas) arba ___________ (vanduo).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endParaRPr lang="lt-LT" sz="2800" dirty="0">
              <a:latin typeface="Time new roman"/>
            </a:endParaRPr>
          </a:p>
        </p:txBody>
      </p:sp>
      <p:sp>
        <p:nvSpPr>
          <p:cNvPr id="7" name="Teksto vietos rezervavimo ženklas 6"/>
          <p:cNvSpPr>
            <a:spLocks noGrp="1"/>
          </p:cNvSpPr>
          <p:nvPr>
            <p:ph type="body" idx="1"/>
          </p:nvPr>
        </p:nvSpPr>
        <p:spPr>
          <a:xfrm>
            <a:off x="683568" y="404664"/>
            <a:ext cx="6135687" cy="720080"/>
          </a:xfrm>
        </p:spPr>
        <p:txBody>
          <a:bodyPr/>
          <a:lstStyle/>
          <a:p>
            <a:r>
              <a:rPr lang="lt-LT" b="1" dirty="0" smtClean="0">
                <a:solidFill>
                  <a:schemeClr val="tx1"/>
                </a:solidFill>
              </a:rPr>
              <a:t>Įrašyti tinkamą formą.</a:t>
            </a:r>
            <a:endParaRPr lang="lt-LT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8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Lentelė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830230"/>
              </p:ext>
            </p:extLst>
          </p:nvPr>
        </p:nvGraphicFramePr>
        <p:xfrm>
          <a:off x="251521" y="1340768"/>
          <a:ext cx="8068195" cy="1853169"/>
        </p:xfrm>
        <a:graphic>
          <a:graphicData uri="http://schemas.openxmlformats.org/drawingml/2006/table">
            <a:tbl>
              <a:tblPr firstRow="1" firstCol="1" bandRow="1"/>
              <a:tblGrid>
                <a:gridCol w="1100265"/>
                <a:gridCol w="773584"/>
                <a:gridCol w="773584"/>
                <a:gridCol w="619516"/>
                <a:gridCol w="689252"/>
                <a:gridCol w="804397"/>
                <a:gridCol w="690062"/>
                <a:gridCol w="689252"/>
                <a:gridCol w="670143"/>
                <a:gridCol w="597269"/>
                <a:gridCol w="660871"/>
              </a:tblGrid>
              <a:tr h="966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400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Vardininkas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-(</a:t>
                      </a:r>
                      <a:r>
                        <a:rPr lang="lt-LT" sz="1600" b="1" dirty="0" err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i)as</a:t>
                      </a:r>
                      <a:endParaRPr lang="lt-LT" sz="16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lt-LT" sz="1600" b="1" dirty="0" err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is</a:t>
                      </a:r>
                      <a:endParaRPr lang="lt-LT" sz="16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lt-LT" sz="1600" b="1" dirty="0" err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ys</a:t>
                      </a:r>
                      <a:endParaRPr lang="lt-LT" sz="16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lt-LT" sz="1600" b="1" dirty="0" err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us</a:t>
                      </a:r>
                      <a:endParaRPr lang="lt-LT" sz="16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lt-LT" sz="1600" b="1" dirty="0" err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uo</a:t>
                      </a:r>
                      <a:endParaRPr lang="lt-LT" sz="16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-(i)a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-ė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highlight>
                            <a:srgbClr val="FFFF00"/>
                          </a:highlight>
                          <a:latin typeface="Time new roman"/>
                          <a:ea typeface="Calibri"/>
                          <a:cs typeface="Times New Roman"/>
                        </a:rPr>
                        <a:t>-is</a:t>
                      </a:r>
                      <a:endParaRPr lang="lt-LT" sz="1600" b="1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highlight>
                            <a:srgbClr val="FFFF00"/>
                          </a:highlight>
                          <a:latin typeface="Time new roman"/>
                          <a:ea typeface="Calibri"/>
                          <a:cs typeface="Times New Roman"/>
                        </a:rPr>
                        <a:t>-uo</a:t>
                      </a:r>
                      <a:endParaRPr lang="lt-LT" sz="1600" b="1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400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Kilmininkas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-aus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-ens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lt-LT" sz="1600" b="1" dirty="0" err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os</a:t>
                      </a:r>
                      <a:endParaRPr lang="lt-LT" sz="16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-(</a:t>
                      </a:r>
                      <a:r>
                        <a:rPr lang="lt-LT" sz="1600" b="1" dirty="0" err="1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i)os</a:t>
                      </a:r>
                      <a:endParaRPr lang="lt-LT" sz="16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-ės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highlight>
                            <a:srgbClr val="FFFF00"/>
                          </a:highlight>
                          <a:latin typeface="Time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lt-LT" sz="1600" b="1" dirty="0" err="1">
                          <a:effectLst/>
                          <a:highlight>
                            <a:srgbClr val="FFFF00"/>
                          </a:highlight>
                          <a:latin typeface="Time new roman"/>
                          <a:ea typeface="Calibri"/>
                          <a:cs typeface="Times New Roman"/>
                        </a:rPr>
                        <a:t>ies</a:t>
                      </a:r>
                      <a:endParaRPr lang="lt-LT" sz="16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highlight>
                            <a:srgbClr val="FFFF00"/>
                          </a:highlight>
                          <a:latin typeface="Time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lt-LT" sz="1600" b="1" dirty="0" err="1">
                          <a:effectLst/>
                          <a:highlight>
                            <a:srgbClr val="FFFF00"/>
                          </a:highlight>
                          <a:latin typeface="Time new roman"/>
                          <a:ea typeface="Calibri"/>
                          <a:cs typeface="Times New Roman"/>
                        </a:rPr>
                        <a:t>ers</a:t>
                      </a:r>
                      <a:endParaRPr lang="lt-LT" sz="16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Stačiakampis 4"/>
          <p:cNvSpPr/>
          <p:nvPr/>
        </p:nvSpPr>
        <p:spPr>
          <a:xfrm>
            <a:off x="323528" y="3429000"/>
            <a:ext cx="7632848" cy="258532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lt-LT" b="1" dirty="0"/>
              <a:t>Šokoladas </a:t>
            </a:r>
            <a:r>
              <a:rPr lang="lt-LT" b="1" dirty="0" smtClean="0"/>
              <a:t>–&gt; </a:t>
            </a:r>
            <a:r>
              <a:rPr lang="lt-LT" b="1" dirty="0"/>
              <a:t>šokolado</a:t>
            </a:r>
            <a:endParaRPr lang="lt-LT" dirty="0"/>
          </a:p>
          <a:p>
            <a:r>
              <a:rPr lang="lt-LT" b="1" dirty="0"/>
              <a:t>Sausainis </a:t>
            </a:r>
            <a:r>
              <a:rPr lang="lt-LT" b="1" dirty="0" smtClean="0"/>
              <a:t>–&gt; </a:t>
            </a:r>
            <a:r>
              <a:rPr lang="lt-LT" b="1" dirty="0"/>
              <a:t>sausainio</a:t>
            </a:r>
            <a:endParaRPr lang="lt-LT" dirty="0"/>
          </a:p>
          <a:p>
            <a:r>
              <a:rPr lang="lt-LT" b="1" dirty="0"/>
              <a:t>Obuolys – </a:t>
            </a:r>
            <a:r>
              <a:rPr lang="lt-LT" b="1" dirty="0" smtClean="0"/>
              <a:t>&gt; obuolio</a:t>
            </a:r>
            <a:endParaRPr lang="lt-LT" dirty="0"/>
          </a:p>
          <a:p>
            <a:r>
              <a:rPr lang="lt-LT" b="1" dirty="0"/>
              <a:t>Medus </a:t>
            </a:r>
            <a:r>
              <a:rPr lang="lt-LT" b="1" dirty="0" smtClean="0"/>
              <a:t>–&gt; </a:t>
            </a:r>
            <a:r>
              <a:rPr lang="lt-LT" b="1" dirty="0"/>
              <a:t>medaus</a:t>
            </a:r>
            <a:endParaRPr lang="lt-LT" dirty="0"/>
          </a:p>
          <a:p>
            <a:r>
              <a:rPr lang="lt-LT" b="1" dirty="0"/>
              <a:t>Vanduo </a:t>
            </a:r>
            <a:r>
              <a:rPr lang="lt-LT" b="1" dirty="0" smtClean="0"/>
              <a:t>–&gt; </a:t>
            </a:r>
            <a:r>
              <a:rPr lang="lt-LT" b="1" dirty="0"/>
              <a:t>vandens</a:t>
            </a:r>
            <a:endParaRPr lang="lt-LT" dirty="0"/>
          </a:p>
          <a:p>
            <a:endParaRPr lang="lt-LT" b="1" dirty="0" smtClean="0"/>
          </a:p>
          <a:p>
            <a:endParaRPr lang="lt-LT" b="1" dirty="0"/>
          </a:p>
          <a:p>
            <a:endParaRPr lang="lt-LT" b="1" dirty="0"/>
          </a:p>
          <a:p>
            <a:endParaRPr lang="lt-LT" b="1" dirty="0"/>
          </a:p>
          <a:p>
            <a:r>
              <a:rPr lang="lt-LT" b="1" dirty="0" smtClean="0"/>
              <a:t>Morka </a:t>
            </a:r>
            <a:r>
              <a:rPr lang="lt-LT" b="1" dirty="0"/>
              <a:t>-&gt; </a:t>
            </a:r>
            <a:r>
              <a:rPr lang="lt-LT" b="1" dirty="0" smtClean="0"/>
              <a:t>morkos</a:t>
            </a:r>
            <a:endParaRPr lang="lt-LT" dirty="0"/>
          </a:p>
          <a:p>
            <a:r>
              <a:rPr lang="lt-LT" b="1" dirty="0" smtClean="0"/>
              <a:t>Vyšnia </a:t>
            </a:r>
            <a:r>
              <a:rPr lang="lt-LT" b="1" dirty="0"/>
              <a:t>-&gt; vyšnios</a:t>
            </a:r>
            <a:endParaRPr lang="lt-LT" dirty="0"/>
          </a:p>
          <a:p>
            <a:r>
              <a:rPr lang="lt-LT" b="1" dirty="0" smtClean="0"/>
              <a:t>Bandelė </a:t>
            </a:r>
            <a:r>
              <a:rPr lang="lt-LT" b="1" dirty="0"/>
              <a:t>-&gt; bandelės</a:t>
            </a:r>
            <a:endParaRPr lang="lt-LT" dirty="0"/>
          </a:p>
          <a:p>
            <a:r>
              <a:rPr lang="lt-LT" b="1" dirty="0" smtClean="0"/>
              <a:t>Pilis </a:t>
            </a:r>
            <a:r>
              <a:rPr lang="lt-LT" b="1" dirty="0"/>
              <a:t>-&gt; </a:t>
            </a:r>
            <a:r>
              <a:rPr lang="lt-LT" b="1" dirty="0" smtClean="0"/>
              <a:t>pilies</a:t>
            </a:r>
            <a:endParaRPr lang="lt-LT" dirty="0"/>
          </a:p>
          <a:p>
            <a:r>
              <a:rPr lang="lt-LT" b="1" dirty="0" smtClean="0"/>
              <a:t>Sesuo </a:t>
            </a:r>
            <a:r>
              <a:rPr lang="lt-LT" b="1" dirty="0"/>
              <a:t>-&gt; sesers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70855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22714"/>
          </a:xfrm>
        </p:spPr>
        <p:txBody>
          <a:bodyPr>
            <a:normAutofit fontScale="90000"/>
          </a:bodyPr>
          <a:lstStyle/>
          <a:p>
            <a:r>
              <a:rPr lang="lt-LT" sz="2400" dirty="0">
                <a:latin typeface="Time new roman"/>
              </a:rPr>
              <a:t>Aš </a:t>
            </a:r>
            <a:r>
              <a:rPr lang="lt-LT" sz="2400" dirty="0" smtClean="0">
                <a:latin typeface="Time new roman"/>
              </a:rPr>
              <a:t>neturiu </a:t>
            </a:r>
            <a:r>
              <a:rPr lang="en-US" sz="2400" dirty="0">
                <a:latin typeface="Time new roman"/>
              </a:rPr>
              <a:t>+ </a:t>
            </a:r>
            <a:r>
              <a:rPr lang="lt-LT" sz="2400" dirty="0" smtClean="0">
                <a:latin typeface="Time new roman"/>
              </a:rPr>
              <a:t>ko? </a:t>
            </a:r>
            <a:r>
              <a:rPr lang="lt-LT" sz="2400" dirty="0">
                <a:latin typeface="Time new roman"/>
              </a:rPr>
              <a:t>-&gt; Aš </a:t>
            </a:r>
            <a:r>
              <a:rPr lang="lt-LT" sz="2400" dirty="0" smtClean="0">
                <a:latin typeface="Time new roman"/>
              </a:rPr>
              <a:t>neturiu obuol</a:t>
            </a:r>
            <a:r>
              <a:rPr lang="lt-LT" sz="2400" dirty="0" smtClean="0">
                <a:solidFill>
                  <a:srgbClr val="C00000"/>
                </a:solidFill>
                <a:latin typeface="Time new roman"/>
              </a:rPr>
              <a:t>io</a:t>
            </a:r>
            <a:r>
              <a:rPr lang="lt-LT" sz="2400" dirty="0" smtClean="0">
                <a:latin typeface="Time new roman"/>
              </a:rPr>
              <a:t>.</a:t>
            </a:r>
            <a:br>
              <a:rPr lang="lt-LT" sz="2400" dirty="0" smtClean="0">
                <a:latin typeface="Time new roman"/>
              </a:rPr>
            </a:br>
            <a:r>
              <a:rPr lang="lt-LT" sz="2400" dirty="0">
                <a:latin typeface="Time new roman"/>
              </a:rPr>
              <a:t> </a:t>
            </a:r>
            <a:r>
              <a:rPr lang="lt-LT" sz="2400" dirty="0" smtClean="0">
                <a:latin typeface="Time new roman"/>
              </a:rPr>
              <a:t>                                Aš neturiu duon</a:t>
            </a:r>
            <a:r>
              <a:rPr lang="lt-LT" sz="2400" dirty="0" smtClean="0">
                <a:solidFill>
                  <a:srgbClr val="C00000"/>
                </a:solidFill>
                <a:latin typeface="Time new roman"/>
              </a:rPr>
              <a:t>os</a:t>
            </a:r>
            <a:r>
              <a:rPr lang="lt-LT" sz="2400" dirty="0" smtClean="0">
                <a:latin typeface="Time new roman"/>
              </a:rPr>
              <a:t>.</a:t>
            </a:r>
            <a:r>
              <a:rPr lang="en-US" sz="2400" dirty="0" smtClean="0">
                <a:latin typeface="Time new roman"/>
              </a:rPr>
              <a:t/>
            </a:r>
            <a:br>
              <a:rPr lang="en-US" sz="2400" dirty="0" smtClean="0">
                <a:latin typeface="Time new roman"/>
              </a:rPr>
            </a:br>
            <a:r>
              <a:rPr lang="lt-LT" sz="2400" dirty="0">
                <a:latin typeface="Time new roman"/>
              </a:rPr>
              <a:t/>
            </a:r>
            <a:br>
              <a:rPr lang="lt-LT" sz="2400" dirty="0">
                <a:latin typeface="Time new roman"/>
              </a:rPr>
            </a:br>
            <a:r>
              <a:rPr lang="lt-LT" sz="2400" dirty="0">
                <a:latin typeface="Time new roman"/>
              </a:rPr>
              <a:t>Aš </a:t>
            </a:r>
            <a:r>
              <a:rPr lang="lt-LT" sz="2400" dirty="0" smtClean="0">
                <a:latin typeface="Time new roman"/>
              </a:rPr>
              <a:t>nemėgstu </a:t>
            </a:r>
            <a:r>
              <a:rPr lang="lt-LT" sz="2400" dirty="0">
                <a:latin typeface="Time new roman"/>
              </a:rPr>
              <a:t>+ </a:t>
            </a:r>
            <a:r>
              <a:rPr lang="lt-LT" sz="2400" dirty="0" smtClean="0">
                <a:latin typeface="Time new roman"/>
              </a:rPr>
              <a:t>ko? </a:t>
            </a:r>
            <a:r>
              <a:rPr lang="lt-LT" sz="2400" dirty="0">
                <a:latin typeface="Time new roman"/>
              </a:rPr>
              <a:t>-&gt; Aš </a:t>
            </a:r>
            <a:r>
              <a:rPr lang="lt-LT" sz="2400" dirty="0" smtClean="0">
                <a:latin typeface="Time new roman"/>
              </a:rPr>
              <a:t>nemėgstu sviest</a:t>
            </a:r>
            <a:r>
              <a:rPr lang="lt-LT" sz="2400" dirty="0" smtClean="0">
                <a:solidFill>
                  <a:srgbClr val="C00000"/>
                </a:solidFill>
                <a:latin typeface="Time new roman"/>
              </a:rPr>
              <a:t>o</a:t>
            </a:r>
            <a:r>
              <a:rPr lang="lt-LT" sz="2400" dirty="0" smtClean="0">
                <a:latin typeface="Time new roman"/>
              </a:rPr>
              <a:t>.</a:t>
            </a:r>
            <a:br>
              <a:rPr lang="lt-LT" sz="2400" dirty="0" smtClean="0">
                <a:latin typeface="Time new roman"/>
              </a:rPr>
            </a:br>
            <a:r>
              <a:rPr lang="lt-LT" sz="2400" dirty="0" smtClean="0">
                <a:latin typeface="Time new roman"/>
              </a:rPr>
              <a:t>                                     </a:t>
            </a:r>
            <a:r>
              <a:rPr lang="lt-LT" sz="2400" dirty="0" smtClean="0">
                <a:latin typeface="Time new roman"/>
              </a:rPr>
              <a:t> </a:t>
            </a:r>
            <a:r>
              <a:rPr lang="lt-LT" sz="2400" dirty="0">
                <a:latin typeface="Time new roman"/>
              </a:rPr>
              <a:t>Aš nemėgstu kriauš</a:t>
            </a:r>
            <a:r>
              <a:rPr lang="lt-LT" sz="2400" dirty="0">
                <a:solidFill>
                  <a:srgbClr val="FF0000"/>
                </a:solidFill>
                <a:latin typeface="Time new roman"/>
              </a:rPr>
              <a:t>ės</a:t>
            </a:r>
            <a:r>
              <a:rPr lang="lt-LT" sz="2400" dirty="0" smtClean="0">
                <a:latin typeface="Time new roman"/>
              </a:rPr>
              <a:t>.</a:t>
            </a:r>
            <a:r>
              <a:rPr lang="en-US" sz="2400" dirty="0" smtClean="0">
                <a:latin typeface="Time new roman"/>
              </a:rPr>
              <a:t/>
            </a:r>
            <a:br>
              <a:rPr lang="en-US" sz="2400" dirty="0" smtClean="0">
                <a:latin typeface="Time new roman"/>
              </a:rPr>
            </a:br>
            <a:r>
              <a:rPr lang="lt-LT" sz="2400" dirty="0">
                <a:latin typeface="Time new roman"/>
              </a:rPr>
              <a:t/>
            </a:r>
            <a:br>
              <a:rPr lang="lt-LT" sz="2400" dirty="0">
                <a:latin typeface="Time new roman"/>
              </a:rPr>
            </a:br>
            <a:r>
              <a:rPr lang="lt-LT" sz="2400" dirty="0">
                <a:latin typeface="Time new roman"/>
              </a:rPr>
              <a:t>Aš </a:t>
            </a:r>
            <a:r>
              <a:rPr lang="lt-LT" sz="2400" dirty="0" smtClean="0">
                <a:latin typeface="Time new roman"/>
              </a:rPr>
              <a:t>nevalgau </a:t>
            </a:r>
            <a:r>
              <a:rPr lang="lt-LT" sz="2400" dirty="0">
                <a:latin typeface="Time new roman"/>
              </a:rPr>
              <a:t>+ </a:t>
            </a:r>
            <a:r>
              <a:rPr lang="lt-LT" sz="2400" dirty="0" smtClean="0">
                <a:latin typeface="Time new roman"/>
              </a:rPr>
              <a:t>ko? </a:t>
            </a:r>
            <a:r>
              <a:rPr lang="lt-LT" sz="2400" dirty="0">
                <a:latin typeface="Time new roman"/>
              </a:rPr>
              <a:t>-&gt; </a:t>
            </a:r>
            <a:r>
              <a:rPr lang="lt-LT" sz="2400" dirty="0" smtClean="0">
                <a:latin typeface="Time new roman"/>
              </a:rPr>
              <a:t>Aš nevalgau jogurt</a:t>
            </a:r>
            <a:r>
              <a:rPr lang="lt-LT" sz="2400" dirty="0" smtClean="0">
                <a:solidFill>
                  <a:srgbClr val="C00000"/>
                </a:solidFill>
                <a:latin typeface="Time new roman"/>
              </a:rPr>
              <a:t>o</a:t>
            </a:r>
            <a:r>
              <a:rPr lang="lt-LT" sz="2400" dirty="0" smtClean="0">
                <a:latin typeface="Time new roman"/>
              </a:rPr>
              <a:t>.</a:t>
            </a:r>
            <a:br>
              <a:rPr lang="lt-LT" sz="2400" dirty="0" smtClean="0">
                <a:latin typeface="Time new roman"/>
              </a:rPr>
            </a:br>
            <a:r>
              <a:rPr lang="lt-LT" sz="2400" dirty="0" smtClean="0">
                <a:latin typeface="Time new roman"/>
              </a:rPr>
              <a:t>                                          Aš nevalgau vyšn</a:t>
            </a:r>
            <a:r>
              <a:rPr lang="lt-LT" sz="2400" dirty="0" smtClean="0">
                <a:solidFill>
                  <a:srgbClr val="FF0000"/>
                </a:solidFill>
                <a:latin typeface="Time new roman"/>
              </a:rPr>
              <a:t>ios</a:t>
            </a:r>
            <a:r>
              <a:rPr lang="lt-LT" sz="2400" dirty="0" smtClean="0">
                <a:latin typeface="Time new roman"/>
              </a:rPr>
              <a:t>.</a:t>
            </a:r>
            <a:r>
              <a:rPr lang="en-US" sz="2400" dirty="0" smtClean="0">
                <a:latin typeface="Time new roman"/>
              </a:rPr>
              <a:t/>
            </a:r>
            <a:br>
              <a:rPr lang="en-US" sz="2400" dirty="0" smtClean="0">
                <a:latin typeface="Time new roman"/>
              </a:rPr>
            </a:br>
            <a:r>
              <a:rPr lang="en-US" sz="2400" dirty="0">
                <a:latin typeface="Time new roman"/>
              </a:rPr>
              <a:t/>
            </a:r>
            <a:br>
              <a:rPr lang="en-US" sz="2400" dirty="0">
                <a:latin typeface="Time new roman"/>
              </a:rPr>
            </a:br>
            <a:r>
              <a:rPr lang="lt-LT" sz="2400" dirty="0" smtClean="0">
                <a:latin typeface="Time new roman"/>
              </a:rPr>
              <a:t>Aš negeriu </a:t>
            </a:r>
            <a:r>
              <a:rPr lang="lt-LT" sz="2400" dirty="0">
                <a:latin typeface="Time new roman"/>
              </a:rPr>
              <a:t>+ </a:t>
            </a:r>
            <a:r>
              <a:rPr lang="lt-LT" sz="2400" dirty="0" smtClean="0">
                <a:latin typeface="Time new roman"/>
              </a:rPr>
              <a:t>ko? </a:t>
            </a:r>
            <a:r>
              <a:rPr lang="lt-LT" sz="2400" dirty="0">
                <a:latin typeface="Time new roman"/>
              </a:rPr>
              <a:t>-&gt; Aš </a:t>
            </a:r>
            <a:r>
              <a:rPr lang="lt-LT" sz="2400" dirty="0" smtClean="0">
                <a:latin typeface="Time new roman"/>
              </a:rPr>
              <a:t>negeriu </a:t>
            </a:r>
            <a:r>
              <a:rPr lang="lt-LT" sz="2400" dirty="0">
                <a:latin typeface="Time new roman"/>
              </a:rPr>
              <a:t>kompot</a:t>
            </a:r>
            <a:r>
              <a:rPr lang="lt-LT" sz="2400" dirty="0">
                <a:solidFill>
                  <a:srgbClr val="C00000"/>
                </a:solidFill>
                <a:latin typeface="Time new roman"/>
              </a:rPr>
              <a:t>o</a:t>
            </a:r>
            <a:r>
              <a:rPr lang="lt-LT" sz="2400" dirty="0">
                <a:latin typeface="Time new roman"/>
              </a:rPr>
              <a:t>.</a:t>
            </a:r>
            <a:br>
              <a:rPr lang="lt-LT" sz="2400" dirty="0">
                <a:latin typeface="Time new roman"/>
              </a:rPr>
            </a:br>
            <a:r>
              <a:rPr lang="lt-LT" sz="2400" dirty="0" smtClean="0">
                <a:latin typeface="Time new roman"/>
              </a:rPr>
              <a:t>                                  Aš negeriu kav</a:t>
            </a:r>
            <a:r>
              <a:rPr lang="lt-LT" sz="2400" dirty="0" smtClean="0">
                <a:solidFill>
                  <a:srgbClr val="C00000"/>
                </a:solidFill>
                <a:latin typeface="Time new roman"/>
              </a:rPr>
              <a:t>os</a:t>
            </a:r>
            <a:r>
              <a:rPr lang="lt-LT" sz="2400" dirty="0" smtClean="0">
                <a:latin typeface="Time new roman"/>
              </a:rPr>
              <a:t>.</a:t>
            </a:r>
            <a:r>
              <a:rPr lang="en-US" sz="2400" dirty="0" smtClean="0">
                <a:latin typeface="Time new roman"/>
              </a:rPr>
              <a:t/>
            </a:r>
            <a:br>
              <a:rPr lang="en-US" sz="2400" dirty="0" smtClean="0">
                <a:latin typeface="Time new roman"/>
              </a:rPr>
            </a:br>
            <a:r>
              <a:rPr lang="lt-LT" sz="2400" dirty="0" smtClean="0">
                <a:latin typeface="Time new roman"/>
              </a:rPr>
              <a:t/>
            </a:r>
            <a:br>
              <a:rPr lang="lt-LT" sz="2400" dirty="0" smtClean="0">
                <a:latin typeface="Time new roman"/>
              </a:rPr>
            </a:br>
            <a:r>
              <a:rPr lang="lt-LT" sz="2400" dirty="0" smtClean="0">
                <a:latin typeface="Time new roman"/>
              </a:rPr>
              <a:t>Aš noriu </a:t>
            </a:r>
            <a:r>
              <a:rPr lang="lt-LT" sz="2400" dirty="0">
                <a:latin typeface="Time new roman"/>
              </a:rPr>
              <a:t>+ ko? </a:t>
            </a:r>
            <a:r>
              <a:rPr lang="lt-LT" sz="2400" dirty="0" smtClean="0">
                <a:latin typeface="Time new roman"/>
              </a:rPr>
              <a:t>-&gt; Aš noriu banan</a:t>
            </a:r>
            <a:r>
              <a:rPr lang="lt-LT" sz="2400" dirty="0" smtClean="0">
                <a:solidFill>
                  <a:srgbClr val="C00000"/>
                </a:solidFill>
                <a:latin typeface="Time new roman"/>
              </a:rPr>
              <a:t>o</a:t>
            </a:r>
            <a:r>
              <a:rPr lang="lt-LT" sz="2400" dirty="0" smtClean="0">
                <a:latin typeface="Time new roman"/>
              </a:rPr>
              <a:t>.</a:t>
            </a:r>
            <a:br>
              <a:rPr lang="lt-LT" sz="2400" dirty="0" smtClean="0">
                <a:latin typeface="Time new roman"/>
              </a:rPr>
            </a:br>
            <a:r>
              <a:rPr lang="lt-LT" sz="2400" dirty="0" smtClean="0">
                <a:latin typeface="Time new roman"/>
              </a:rPr>
              <a:t>                             Aš noriu brašk</a:t>
            </a:r>
            <a:r>
              <a:rPr lang="lt-LT" sz="2400" dirty="0" smtClean="0">
                <a:solidFill>
                  <a:srgbClr val="C00000"/>
                </a:solidFill>
                <a:latin typeface="Time new roman"/>
              </a:rPr>
              <a:t>ės</a:t>
            </a:r>
            <a:r>
              <a:rPr lang="lt-LT" sz="2400" dirty="0" smtClean="0">
                <a:latin typeface="Time new roman"/>
              </a:rPr>
              <a:t>.</a:t>
            </a:r>
            <a:r>
              <a:rPr lang="en-US" sz="2400" dirty="0" smtClean="0">
                <a:latin typeface="Time new roman"/>
              </a:rPr>
              <a:t/>
            </a:r>
            <a:br>
              <a:rPr lang="en-US" sz="2400" dirty="0" smtClean="0">
                <a:latin typeface="Time new roman"/>
              </a:rPr>
            </a:br>
            <a:r>
              <a:rPr lang="lt-LT" sz="2400" dirty="0" smtClean="0">
                <a:latin typeface="Time new roman"/>
              </a:rPr>
              <a:t/>
            </a:r>
            <a:br>
              <a:rPr lang="lt-LT" sz="2400" dirty="0" smtClean="0">
                <a:latin typeface="Time new roman"/>
              </a:rPr>
            </a:br>
            <a:r>
              <a:rPr lang="lt-LT" sz="2400" dirty="0" smtClean="0">
                <a:latin typeface="Time new roman"/>
              </a:rPr>
              <a:t>Aš nenoriu</a:t>
            </a:r>
            <a:r>
              <a:rPr lang="lt-LT" sz="2400" dirty="0">
                <a:latin typeface="Time new roman"/>
              </a:rPr>
              <a:t> + ko? </a:t>
            </a:r>
            <a:r>
              <a:rPr lang="lt-LT" sz="2400" dirty="0" smtClean="0">
                <a:latin typeface="Time new roman"/>
              </a:rPr>
              <a:t> Aš nenoriu serbent</a:t>
            </a:r>
            <a:r>
              <a:rPr lang="lt-LT" sz="2400" dirty="0" smtClean="0">
                <a:solidFill>
                  <a:srgbClr val="C00000"/>
                </a:solidFill>
                <a:latin typeface="Time new roman"/>
              </a:rPr>
              <a:t>o</a:t>
            </a:r>
            <a:r>
              <a:rPr lang="lt-LT" sz="2400" dirty="0" smtClean="0">
                <a:latin typeface="Time new roman"/>
              </a:rPr>
              <a:t>.</a:t>
            </a:r>
            <a:br>
              <a:rPr lang="lt-LT" sz="2400" dirty="0" smtClean="0">
                <a:latin typeface="Time new roman"/>
              </a:rPr>
            </a:br>
            <a:r>
              <a:rPr lang="en-US" sz="2400" dirty="0" smtClean="0">
                <a:latin typeface="Time new roman"/>
              </a:rPr>
              <a:t>                                  </a:t>
            </a:r>
            <a:r>
              <a:rPr lang="lt-LT" sz="2400" dirty="0" smtClean="0">
                <a:latin typeface="Time new roman"/>
              </a:rPr>
              <a:t>Aš nenoriu aviet</a:t>
            </a:r>
            <a:r>
              <a:rPr lang="lt-LT" sz="2400" dirty="0" smtClean="0">
                <a:solidFill>
                  <a:srgbClr val="C00000"/>
                </a:solidFill>
                <a:latin typeface="Time new roman"/>
              </a:rPr>
              <a:t>ės</a:t>
            </a:r>
            <a:r>
              <a:rPr lang="lt-LT" sz="2400" dirty="0" smtClean="0">
                <a:latin typeface="Time new roman"/>
              </a:rPr>
              <a:t>.</a:t>
            </a:r>
            <a:r>
              <a:rPr lang="lt-LT" sz="4800" dirty="0">
                <a:latin typeface="Time new roman"/>
              </a:rPr>
              <a:t/>
            </a:r>
            <a:br>
              <a:rPr lang="lt-LT" sz="4800" dirty="0">
                <a:latin typeface="Time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84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772400" cy="720080"/>
          </a:xfrm>
        </p:spPr>
        <p:txBody>
          <a:bodyPr>
            <a:normAutofit/>
          </a:bodyPr>
          <a:lstStyle/>
          <a:p>
            <a:r>
              <a:rPr lang="lt-LT" sz="3600" b="1" dirty="0" smtClean="0"/>
              <a:t>Parinkti teisingą variantą.</a:t>
            </a:r>
            <a:endParaRPr lang="ru-RU" sz="36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776864" cy="5112568"/>
          </a:xfrm>
        </p:spPr>
        <p:txBody>
          <a:bodyPr numCol="2">
            <a:normAutofit/>
          </a:bodyPr>
          <a:lstStyle/>
          <a:p>
            <a:pPr lvl="0"/>
            <a:r>
              <a:rPr lang="en-US" b="1" dirty="0" smtClean="0">
                <a:solidFill>
                  <a:schemeClr val="tx1"/>
                </a:solidFill>
              </a:rPr>
              <a:t>1. </a:t>
            </a:r>
            <a:r>
              <a:rPr lang="lt-LT" b="1" dirty="0" smtClean="0">
                <a:solidFill>
                  <a:schemeClr val="tx1"/>
                </a:solidFill>
              </a:rPr>
              <a:t>Ko </a:t>
            </a:r>
            <a:r>
              <a:rPr lang="lt-LT" b="1" dirty="0">
                <a:solidFill>
                  <a:schemeClr val="tx1"/>
                </a:solidFill>
              </a:rPr>
              <a:t>tu neturi?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a) </a:t>
            </a:r>
            <a:r>
              <a:rPr lang="lt-LT" b="1" dirty="0" smtClean="0">
                <a:solidFill>
                  <a:schemeClr val="tx1"/>
                </a:solidFill>
              </a:rPr>
              <a:t>Aš </a:t>
            </a:r>
            <a:r>
              <a:rPr lang="lt-LT" b="1" dirty="0">
                <a:solidFill>
                  <a:schemeClr val="tx1"/>
                </a:solidFill>
              </a:rPr>
              <a:t>neturiu slyvos.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b) </a:t>
            </a:r>
            <a:r>
              <a:rPr lang="lt-LT" b="1" dirty="0" smtClean="0">
                <a:solidFill>
                  <a:schemeClr val="tx1"/>
                </a:solidFill>
              </a:rPr>
              <a:t>Aš </a:t>
            </a:r>
            <a:r>
              <a:rPr lang="lt-LT" b="1" dirty="0">
                <a:solidFill>
                  <a:schemeClr val="tx1"/>
                </a:solidFill>
              </a:rPr>
              <a:t>neturiu slyva</a:t>
            </a:r>
            <a:r>
              <a:rPr lang="lt-LT" b="1" dirty="0" smtClean="0">
                <a:solidFill>
                  <a:schemeClr val="tx1"/>
                </a:solidFill>
              </a:rPr>
              <a:t>.</a:t>
            </a:r>
            <a:endParaRPr lang="en-US" b="1" dirty="0" smtClean="0">
              <a:solidFill>
                <a:schemeClr val="tx1"/>
              </a:solidFill>
            </a:endParaRPr>
          </a:p>
          <a:p>
            <a:pPr lvl="0"/>
            <a:endParaRPr lang="lt-LT" b="1" dirty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2. </a:t>
            </a:r>
            <a:r>
              <a:rPr lang="lt-LT" b="1" dirty="0" smtClean="0">
                <a:solidFill>
                  <a:schemeClr val="tx1"/>
                </a:solidFill>
              </a:rPr>
              <a:t>Ko </a:t>
            </a:r>
            <a:r>
              <a:rPr lang="lt-LT" b="1" dirty="0">
                <a:solidFill>
                  <a:schemeClr val="tx1"/>
                </a:solidFill>
              </a:rPr>
              <a:t>nevalgo tavo mama?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a) </a:t>
            </a:r>
            <a:r>
              <a:rPr lang="lt-LT" b="1" dirty="0" smtClean="0">
                <a:solidFill>
                  <a:schemeClr val="tx1"/>
                </a:solidFill>
              </a:rPr>
              <a:t>Ji </a:t>
            </a:r>
            <a:r>
              <a:rPr lang="lt-LT" b="1" dirty="0">
                <a:solidFill>
                  <a:schemeClr val="tx1"/>
                </a:solidFill>
              </a:rPr>
              <a:t>nevalgo jautiena.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b) </a:t>
            </a:r>
            <a:r>
              <a:rPr lang="lt-LT" b="1" dirty="0" smtClean="0">
                <a:solidFill>
                  <a:schemeClr val="tx1"/>
                </a:solidFill>
              </a:rPr>
              <a:t>Ji </a:t>
            </a:r>
            <a:r>
              <a:rPr lang="lt-LT" b="1" dirty="0">
                <a:solidFill>
                  <a:schemeClr val="tx1"/>
                </a:solidFill>
              </a:rPr>
              <a:t>nevalgo jautienos</a:t>
            </a:r>
          </a:p>
          <a:p>
            <a:pPr lvl="0"/>
            <a:endParaRPr lang="en-US" b="1" dirty="0" smtClean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3. </a:t>
            </a:r>
            <a:r>
              <a:rPr lang="lt-LT" b="1" dirty="0" smtClean="0">
                <a:solidFill>
                  <a:schemeClr val="tx1"/>
                </a:solidFill>
              </a:rPr>
              <a:t>Ko </a:t>
            </a:r>
            <a:r>
              <a:rPr lang="lt-LT" b="1" dirty="0">
                <a:solidFill>
                  <a:schemeClr val="tx1"/>
                </a:solidFill>
              </a:rPr>
              <a:t>tu nemėgsti?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a) </a:t>
            </a:r>
            <a:r>
              <a:rPr lang="lt-LT" b="1" dirty="0" smtClean="0">
                <a:solidFill>
                  <a:schemeClr val="tx1"/>
                </a:solidFill>
              </a:rPr>
              <a:t>Aš </a:t>
            </a:r>
            <a:r>
              <a:rPr lang="lt-LT" b="1" dirty="0">
                <a:solidFill>
                  <a:schemeClr val="tx1"/>
                </a:solidFill>
              </a:rPr>
              <a:t>nemėgstu kompotas.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b) </a:t>
            </a:r>
            <a:r>
              <a:rPr lang="lt-LT" b="1" dirty="0" smtClean="0">
                <a:solidFill>
                  <a:schemeClr val="tx1"/>
                </a:solidFill>
              </a:rPr>
              <a:t>Aš </a:t>
            </a:r>
            <a:r>
              <a:rPr lang="lt-LT" b="1" dirty="0">
                <a:solidFill>
                  <a:schemeClr val="tx1"/>
                </a:solidFill>
              </a:rPr>
              <a:t>nemėgstu kompoto</a:t>
            </a:r>
            <a:r>
              <a:rPr lang="lt-LT" b="1" dirty="0" smtClean="0">
                <a:solidFill>
                  <a:schemeClr val="tx1"/>
                </a:solidFill>
              </a:rPr>
              <a:t>.</a:t>
            </a:r>
            <a:endParaRPr lang="en-US" b="1" dirty="0" smtClean="0">
              <a:solidFill>
                <a:schemeClr val="tx1"/>
              </a:solidFill>
            </a:endParaRPr>
          </a:p>
          <a:p>
            <a:pPr lvl="0"/>
            <a:endParaRPr lang="lt-LT" b="1" dirty="0">
              <a:solidFill>
                <a:schemeClr val="tx1"/>
              </a:solidFill>
            </a:endParaRPr>
          </a:p>
          <a:p>
            <a:pPr lvl="0"/>
            <a:endParaRPr lang="en-US" b="1" dirty="0" smtClean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4. </a:t>
            </a:r>
            <a:r>
              <a:rPr lang="lt-LT" b="1" dirty="0" smtClean="0">
                <a:solidFill>
                  <a:schemeClr val="tx1"/>
                </a:solidFill>
              </a:rPr>
              <a:t>Ko </a:t>
            </a:r>
            <a:r>
              <a:rPr lang="lt-LT" b="1" dirty="0">
                <a:solidFill>
                  <a:schemeClr val="tx1"/>
                </a:solidFill>
              </a:rPr>
              <a:t>nori tavo draugas?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a) </a:t>
            </a:r>
            <a:r>
              <a:rPr lang="lt-LT" b="1" dirty="0" smtClean="0">
                <a:solidFill>
                  <a:schemeClr val="tx1"/>
                </a:solidFill>
              </a:rPr>
              <a:t>Jis </a:t>
            </a:r>
            <a:r>
              <a:rPr lang="lt-LT" b="1" dirty="0">
                <a:solidFill>
                  <a:schemeClr val="tx1"/>
                </a:solidFill>
              </a:rPr>
              <a:t>nori pyrago ir uogienės.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b) </a:t>
            </a:r>
            <a:r>
              <a:rPr lang="lt-LT" b="1" dirty="0" smtClean="0">
                <a:solidFill>
                  <a:schemeClr val="tx1"/>
                </a:solidFill>
              </a:rPr>
              <a:t>Jis </a:t>
            </a:r>
            <a:r>
              <a:rPr lang="lt-LT" b="1" dirty="0">
                <a:solidFill>
                  <a:schemeClr val="tx1"/>
                </a:solidFill>
              </a:rPr>
              <a:t>nori pyragas ir uogienė</a:t>
            </a:r>
            <a:r>
              <a:rPr lang="lt-LT" b="1" dirty="0" smtClean="0">
                <a:solidFill>
                  <a:schemeClr val="tx1"/>
                </a:solidFill>
              </a:rPr>
              <a:t>.</a:t>
            </a:r>
            <a:endParaRPr lang="en-US" b="1" dirty="0" smtClean="0">
              <a:solidFill>
                <a:schemeClr val="tx1"/>
              </a:solidFill>
            </a:endParaRPr>
          </a:p>
          <a:p>
            <a:pPr lvl="0"/>
            <a:endParaRPr lang="lt-LT" b="1" dirty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5. </a:t>
            </a:r>
            <a:r>
              <a:rPr lang="lt-LT" b="1" dirty="0" smtClean="0">
                <a:solidFill>
                  <a:schemeClr val="tx1"/>
                </a:solidFill>
              </a:rPr>
              <a:t>Ko </a:t>
            </a:r>
            <a:r>
              <a:rPr lang="lt-LT" b="1" dirty="0">
                <a:solidFill>
                  <a:schemeClr val="tx1"/>
                </a:solidFill>
              </a:rPr>
              <a:t>nenori tavo mama?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a) </a:t>
            </a:r>
            <a:r>
              <a:rPr lang="lt-LT" b="1" dirty="0" smtClean="0">
                <a:solidFill>
                  <a:schemeClr val="tx1"/>
                </a:solidFill>
              </a:rPr>
              <a:t>Mano </a:t>
            </a:r>
            <a:r>
              <a:rPr lang="lt-LT" b="1" dirty="0">
                <a:solidFill>
                  <a:schemeClr val="tx1"/>
                </a:solidFill>
              </a:rPr>
              <a:t>mama nenori mėsa.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b) </a:t>
            </a:r>
            <a:r>
              <a:rPr lang="lt-LT" b="1" dirty="0" smtClean="0">
                <a:solidFill>
                  <a:schemeClr val="tx1"/>
                </a:solidFill>
              </a:rPr>
              <a:t>Mano </a:t>
            </a:r>
            <a:r>
              <a:rPr lang="lt-LT" b="1" dirty="0">
                <a:solidFill>
                  <a:schemeClr val="tx1"/>
                </a:solidFill>
              </a:rPr>
              <a:t>mama nenori mėsos.</a:t>
            </a:r>
          </a:p>
          <a:p>
            <a:pPr lvl="0"/>
            <a:endParaRPr lang="en-US" b="1" dirty="0" smtClean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6. </a:t>
            </a:r>
            <a:r>
              <a:rPr lang="lt-LT" b="1" dirty="0" smtClean="0">
                <a:solidFill>
                  <a:schemeClr val="tx1"/>
                </a:solidFill>
              </a:rPr>
              <a:t>Ko </a:t>
            </a:r>
            <a:r>
              <a:rPr lang="lt-LT" b="1" dirty="0">
                <a:solidFill>
                  <a:schemeClr val="tx1"/>
                </a:solidFill>
              </a:rPr>
              <a:t>nevalgo mokytojas?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a) </a:t>
            </a:r>
            <a:r>
              <a:rPr lang="lt-LT" b="1" dirty="0" smtClean="0">
                <a:solidFill>
                  <a:schemeClr val="tx1"/>
                </a:solidFill>
              </a:rPr>
              <a:t>Nevalgo </a:t>
            </a:r>
            <a:r>
              <a:rPr lang="lt-LT" b="1" dirty="0">
                <a:solidFill>
                  <a:schemeClr val="tx1"/>
                </a:solidFill>
              </a:rPr>
              <a:t>batono ir sūrio.</a:t>
            </a: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b) </a:t>
            </a:r>
            <a:r>
              <a:rPr lang="lt-LT" b="1" dirty="0" smtClean="0">
                <a:solidFill>
                  <a:schemeClr val="tx1"/>
                </a:solidFill>
              </a:rPr>
              <a:t>Nevalgo </a:t>
            </a:r>
            <a:r>
              <a:rPr lang="lt-LT" b="1" dirty="0">
                <a:solidFill>
                  <a:schemeClr val="tx1"/>
                </a:solidFill>
              </a:rPr>
              <a:t>batonas ir sūris.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33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>
          <a:xfrm>
            <a:off x="395537" y="1412776"/>
            <a:ext cx="7986464" cy="5242024"/>
          </a:xfrm>
        </p:spPr>
        <p:txBody>
          <a:bodyPr/>
          <a:lstStyle/>
          <a:p>
            <a:pPr algn="just"/>
            <a:r>
              <a:rPr lang="lt-LT" sz="2800" b="1" cap="none" dirty="0" smtClean="0">
                <a:solidFill>
                  <a:schemeClr val="tx1"/>
                </a:solidFill>
                <a:latin typeface="Time new roman"/>
              </a:rPr>
              <a:t>Aš nevalgau ________</a:t>
            </a:r>
            <a:r>
              <a:rPr lang="en-US" sz="2800" b="1" cap="none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lt-LT" sz="2800" b="1" cap="none" dirty="0" smtClean="0">
                <a:solidFill>
                  <a:schemeClr val="tx1"/>
                </a:solidFill>
                <a:latin typeface="Time new roman"/>
              </a:rPr>
              <a:t>(varškė) ir negeriu ________ (arbata). Mano tėtis nemėgsta ____________</a:t>
            </a:r>
            <a:r>
              <a:rPr lang="en-US" sz="2800" b="1" cap="none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lt-LT" sz="2800" b="1" cap="none" dirty="0" smtClean="0">
                <a:solidFill>
                  <a:schemeClr val="tx1"/>
                </a:solidFill>
                <a:latin typeface="Time new roman"/>
              </a:rPr>
              <a:t>(sūris) ir ___________ (kava). Brolis nevalgo _________(vištiena) ir negeria ______________(kompotas). Mama niekada nevalgo _____________ (silkė) , ____________</a:t>
            </a:r>
            <a:r>
              <a:rPr lang="en-US" sz="2800" b="1" cap="none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lt-LT" sz="2800" b="1" cap="none" dirty="0" smtClean="0">
                <a:solidFill>
                  <a:schemeClr val="tx1"/>
                </a:solidFill>
                <a:latin typeface="Time new roman"/>
              </a:rPr>
              <a:t>(duona) ir negeria ______________ (limonadas).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endParaRPr lang="lt-LT" sz="2800" dirty="0">
              <a:latin typeface="Time new roman"/>
            </a:endParaRPr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6135687" cy="792088"/>
          </a:xfrm>
        </p:spPr>
        <p:txBody>
          <a:bodyPr/>
          <a:lstStyle/>
          <a:p>
            <a:r>
              <a:rPr lang="lt-LT" b="1" dirty="0">
                <a:solidFill>
                  <a:schemeClr val="tx1"/>
                </a:solidFill>
              </a:rPr>
              <a:t>Įrašyti tinkamą formą.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540368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2242592" cy="1143000"/>
          </a:xfrm>
        </p:spPr>
        <p:txBody>
          <a:bodyPr/>
          <a:lstStyle/>
          <a:p>
            <a:pPr algn="l"/>
            <a:r>
              <a:rPr lang="lt-LT" dirty="0" smtClean="0">
                <a:solidFill>
                  <a:srgbClr val="C00000"/>
                </a:solidFill>
              </a:rPr>
              <a:t>AČIŪ...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://www.senoji-animacija.lt/wp-content/uploads/2012/12/Ma%C5%A1a-ir-steb%C5%ABklinga-uogien%C4%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258" y="2564904"/>
            <a:ext cx="422446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67</TotalTime>
  <Words>334</Words>
  <Application>Microsoft Office PowerPoint</Application>
  <PresentationFormat>Demonstracija ekrane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7</vt:i4>
      </vt:variant>
    </vt:vector>
  </HeadingPairs>
  <TitlesOfParts>
    <vt:vector size="8" baseType="lpstr">
      <vt:lpstr>Соседство</vt:lpstr>
      <vt:lpstr>PowerPoint pristatymas</vt:lpstr>
      <vt:lpstr>Mano šeima mėgsta valgyti. Aš dažnai valgau __________(varškė) ir geriu __________ (arbata). Mano tėtis mėgsta ____________ (sūris) ir _______ (kava). Brolis valgo ________(vištiena) ir geria __________(kompotas). Mama visada valgo __________ (silkė) , __________ (duona) ir geria ________ (limonadas) arba ___________ (vanduo). </vt:lpstr>
      <vt:lpstr>PowerPoint pristatymas</vt:lpstr>
      <vt:lpstr>Aš neturiu + ko? -&gt; Aš neturiu obuolio.                                  Aš neturiu duonos.  Aš nemėgstu + ko? -&gt; Aš nemėgstu sviesto.                                       Aš nemėgstu kriaušės.  Aš nevalgau + ko? -&gt; Aš nevalgau jogurto.                                           Aš nevalgau vyšnios.  Aš negeriu + ko? -&gt; Aš negeriu kompoto.                                   Aš negeriu kavos.  Aš noriu + ko? -&gt; Aš noriu banano.                              Aš noriu braškės.  Aš nenoriu + ko?  Aš nenoriu serbento.                                   Aš nenoriu avietės. </vt:lpstr>
      <vt:lpstr>Parinkti teisingą variantą.</vt:lpstr>
      <vt:lpstr>Aš nevalgau ________ (varškė) ir negeriu ________ (arbata). Mano tėtis nemėgsta ____________ (sūris) ir ___________ (kava). Brolis nevalgo _________(vištiena) ir negeria ______________(kompotas). Mama niekada nevalgo _____________ (silkė) , ____________ (duona) ir negeria ______________ (limonadas). </vt:lpstr>
      <vt:lpstr>AČIŪ...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204-075</dc:creator>
  <cp:lastModifiedBy>D R</cp:lastModifiedBy>
  <cp:revision>8</cp:revision>
  <dcterms:created xsi:type="dcterms:W3CDTF">2015-02-19T09:46:55Z</dcterms:created>
  <dcterms:modified xsi:type="dcterms:W3CDTF">2015-02-22T19:37:16Z</dcterms:modified>
</cp:coreProperties>
</file>