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Valgome...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3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7772400" cy="792088"/>
          </a:xfrm>
        </p:spPr>
        <p:txBody>
          <a:bodyPr>
            <a:normAutofit/>
          </a:bodyPr>
          <a:lstStyle/>
          <a:p>
            <a:pPr algn="l"/>
            <a:r>
              <a:rPr lang="en-US" sz="2400" u="sng" dirty="0" err="1" smtClean="0">
                <a:solidFill>
                  <a:schemeClr val="tx1"/>
                </a:solidFill>
                <a:effectLst/>
                <a:latin typeface="Time new roman"/>
              </a:rPr>
              <a:t>Raskite</a:t>
            </a:r>
            <a:r>
              <a:rPr lang="en-US" sz="2400" u="sng" dirty="0" smtClean="0">
                <a:solidFill>
                  <a:schemeClr val="tx1"/>
                </a:solidFill>
                <a:effectLst/>
                <a:latin typeface="Time new roman"/>
              </a:rPr>
              <a:t> </a:t>
            </a:r>
            <a:r>
              <a:rPr lang="en-US" sz="2400" u="sng" dirty="0" err="1" smtClean="0">
                <a:solidFill>
                  <a:schemeClr val="tx1"/>
                </a:solidFill>
                <a:effectLst/>
                <a:latin typeface="Time new roman"/>
              </a:rPr>
              <a:t>poras</a:t>
            </a:r>
            <a:r>
              <a:rPr lang="en-US" sz="2400" u="sng" dirty="0" smtClean="0">
                <a:solidFill>
                  <a:schemeClr val="tx1"/>
                </a:solidFill>
                <a:effectLst/>
                <a:latin typeface="Time new roman"/>
              </a:rPr>
              <a:t>.</a:t>
            </a:r>
            <a:endParaRPr lang="lt-LT" sz="2400" u="sng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5" name="Antrinis pavadinimas 4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640960" cy="3326527"/>
          </a:xfrm>
        </p:spPr>
        <p:txBody>
          <a:bodyPr numCol="2">
            <a:normAutofit fontScale="62500" lnSpcReduction="20000"/>
          </a:bodyPr>
          <a:lstStyle/>
          <a:p>
            <a:pPr lvl="0" algn="just"/>
            <a:r>
              <a:rPr lang="en-US" sz="2900" b="1" dirty="0" smtClean="0">
                <a:latin typeface="Time new roman"/>
              </a:rPr>
              <a:t>1. </a:t>
            </a:r>
            <a:r>
              <a:rPr lang="lt-LT" sz="2900" b="1" dirty="0" smtClean="0">
                <a:latin typeface="Time new roman"/>
              </a:rPr>
              <a:t>Ar </a:t>
            </a:r>
            <a:r>
              <a:rPr lang="lt-LT" sz="2900" b="1" dirty="0">
                <a:latin typeface="Time new roman"/>
              </a:rPr>
              <a:t>tu mėgsti arbatą su pienu?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2. </a:t>
            </a:r>
            <a:r>
              <a:rPr lang="lt-LT" sz="2900" b="1" dirty="0" smtClean="0">
                <a:latin typeface="Time new roman"/>
              </a:rPr>
              <a:t>Gero </a:t>
            </a:r>
            <a:r>
              <a:rPr lang="lt-LT" sz="2900" b="1" dirty="0">
                <a:latin typeface="Time new roman"/>
              </a:rPr>
              <a:t>apetito.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3. </a:t>
            </a:r>
            <a:r>
              <a:rPr lang="lt-LT" sz="2900" b="1" dirty="0" smtClean="0">
                <a:latin typeface="Time new roman"/>
              </a:rPr>
              <a:t>Gal </a:t>
            </a:r>
            <a:r>
              <a:rPr lang="lt-LT" sz="2900" b="1" dirty="0">
                <a:latin typeface="Time new roman"/>
              </a:rPr>
              <a:t>norite kavos?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4. </a:t>
            </a:r>
            <a:r>
              <a:rPr lang="lt-LT" sz="2900" b="1" dirty="0" smtClean="0">
                <a:latin typeface="Time new roman"/>
              </a:rPr>
              <a:t>Mėgsti </a:t>
            </a:r>
            <a:r>
              <a:rPr lang="lt-LT" sz="2900" b="1" dirty="0">
                <a:latin typeface="Time new roman"/>
              </a:rPr>
              <a:t>medų?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5. </a:t>
            </a:r>
            <a:r>
              <a:rPr lang="lt-LT" sz="2900" b="1" dirty="0" smtClean="0">
                <a:latin typeface="Time new roman"/>
              </a:rPr>
              <a:t>Atsiprašau</a:t>
            </a:r>
            <a:r>
              <a:rPr lang="lt-LT" sz="2900" b="1" dirty="0">
                <a:latin typeface="Time new roman"/>
              </a:rPr>
              <a:t>, ar turite </a:t>
            </a:r>
            <a:r>
              <a:rPr lang="lt-LT" sz="2900" b="1" dirty="0" smtClean="0">
                <a:latin typeface="Time new roman"/>
              </a:rPr>
              <a:t>kompoto</a:t>
            </a:r>
            <a:r>
              <a:rPr lang="en-US" sz="2900" b="1" dirty="0" smtClean="0">
                <a:latin typeface="Time new roman"/>
              </a:rPr>
              <a:t>?</a:t>
            </a:r>
            <a:endParaRPr lang="lt-LT" sz="2900" b="1" dirty="0">
              <a:latin typeface="Time new roman"/>
            </a:endParaRPr>
          </a:p>
          <a:p>
            <a:pPr lvl="0" algn="just"/>
            <a:r>
              <a:rPr lang="en-US" sz="2900" b="1" dirty="0" smtClean="0">
                <a:latin typeface="Time new roman"/>
              </a:rPr>
              <a:t>6. </a:t>
            </a:r>
            <a:r>
              <a:rPr lang="lt-LT" sz="2900" b="1" dirty="0" smtClean="0">
                <a:latin typeface="Time new roman"/>
              </a:rPr>
              <a:t>Ledų</a:t>
            </a:r>
            <a:r>
              <a:rPr lang="lt-LT" sz="2900" b="1" dirty="0">
                <a:latin typeface="Time new roman"/>
              </a:rPr>
              <a:t>, šokolado, riešutų?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7. </a:t>
            </a:r>
            <a:r>
              <a:rPr lang="lt-LT" sz="2900" b="1" dirty="0" smtClean="0">
                <a:latin typeface="Time new roman"/>
              </a:rPr>
              <a:t>Imk </a:t>
            </a:r>
            <a:r>
              <a:rPr lang="lt-LT" sz="2900" b="1" dirty="0">
                <a:latin typeface="Time new roman"/>
              </a:rPr>
              <a:t>obuolį.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8. </a:t>
            </a:r>
            <a:r>
              <a:rPr lang="lt-LT" sz="2900" b="1" dirty="0" smtClean="0">
                <a:latin typeface="Time new roman"/>
              </a:rPr>
              <a:t>Ko </a:t>
            </a:r>
            <a:r>
              <a:rPr lang="lt-LT" sz="2900" b="1" dirty="0">
                <a:latin typeface="Time new roman"/>
              </a:rPr>
              <a:t>nori? Pieno, kavos, sulčių?</a:t>
            </a:r>
          </a:p>
          <a:p>
            <a:pPr lvl="0" algn="just"/>
            <a:r>
              <a:rPr lang="en-US" sz="2900" b="1" dirty="0" smtClean="0">
                <a:latin typeface="Time new roman"/>
              </a:rPr>
              <a:t>9. </a:t>
            </a:r>
            <a:r>
              <a:rPr lang="lt-LT" sz="2900" b="1" dirty="0" smtClean="0">
                <a:latin typeface="Time new roman"/>
              </a:rPr>
              <a:t>Prašom </a:t>
            </a:r>
            <a:r>
              <a:rPr lang="lt-LT" sz="2900" b="1" dirty="0">
                <a:latin typeface="Time new roman"/>
              </a:rPr>
              <a:t>ko nors valgyti</a:t>
            </a:r>
            <a:r>
              <a:rPr lang="lt-LT" sz="2900" b="1" dirty="0" smtClean="0">
                <a:latin typeface="Time new roman"/>
              </a:rPr>
              <a:t>.</a:t>
            </a:r>
          </a:p>
          <a:p>
            <a:pPr lvl="0" algn="just"/>
            <a:endParaRPr lang="lt-LT" sz="2900" b="1" dirty="0">
              <a:latin typeface="Time new roman"/>
            </a:endParaRPr>
          </a:p>
          <a:p>
            <a:pPr lvl="0" algn="l"/>
            <a:endParaRPr lang="lt-LT" sz="2900" b="1" dirty="0" smtClean="0">
              <a:latin typeface="Time new roman"/>
            </a:endParaRPr>
          </a:p>
          <a:p>
            <a:pPr lvl="0" algn="l"/>
            <a:endParaRPr lang="lt-LT" sz="2900" b="1" dirty="0">
              <a:latin typeface="Time new roman"/>
            </a:endParaRPr>
          </a:p>
          <a:p>
            <a:pPr lvl="0" algn="l"/>
            <a:r>
              <a:rPr lang="en-US" sz="2900" b="1" dirty="0" smtClean="0">
                <a:latin typeface="Time new roman"/>
              </a:rPr>
              <a:t>A) </a:t>
            </a:r>
            <a:r>
              <a:rPr lang="lt-LT" sz="2900" b="1" dirty="0" smtClean="0">
                <a:latin typeface="Time new roman"/>
              </a:rPr>
              <a:t>Ačiū</a:t>
            </a:r>
            <a:r>
              <a:rPr lang="lt-LT" sz="2900" b="1" dirty="0">
                <a:latin typeface="Time new roman"/>
              </a:rPr>
              <a:t>, ne. Aš ją geriu tik rytą.</a:t>
            </a:r>
          </a:p>
          <a:p>
            <a:pPr lvl="0" algn="l"/>
            <a:r>
              <a:rPr lang="en-US" sz="2900" b="1" dirty="0" smtClean="0">
                <a:latin typeface="Time new roman"/>
              </a:rPr>
              <a:t>B) </a:t>
            </a:r>
            <a:r>
              <a:rPr lang="lt-LT" sz="2900" b="1" dirty="0" smtClean="0">
                <a:latin typeface="Time new roman"/>
              </a:rPr>
              <a:t>Žinoma</a:t>
            </a:r>
            <a:r>
              <a:rPr lang="lt-LT" sz="2900" b="1" dirty="0">
                <a:latin typeface="Time new roman"/>
              </a:rPr>
              <a:t>, labai. Mėgstu viską, kas saldu.</a:t>
            </a:r>
          </a:p>
          <a:p>
            <a:pPr lvl="0" algn="l"/>
            <a:r>
              <a:rPr lang="en-US" sz="2900" b="1" dirty="0" smtClean="0">
                <a:latin typeface="Time new roman"/>
              </a:rPr>
              <a:t>C) </a:t>
            </a:r>
            <a:r>
              <a:rPr lang="lt-LT" sz="2900" b="1" dirty="0" smtClean="0">
                <a:latin typeface="Time new roman"/>
              </a:rPr>
              <a:t>Ne</a:t>
            </a:r>
            <a:r>
              <a:rPr lang="lt-LT" sz="2900" b="1" dirty="0">
                <a:latin typeface="Time new roman"/>
              </a:rPr>
              <a:t>, į arbatą dedu tik cukraus.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D) Prašom </a:t>
            </a:r>
            <a:r>
              <a:rPr lang="lt-LT" sz="2900" b="1" dirty="0">
                <a:latin typeface="Time new roman"/>
              </a:rPr>
              <a:t>riešutų.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E) Dėkui</a:t>
            </a:r>
            <a:r>
              <a:rPr lang="lt-LT" sz="2900" b="1" dirty="0">
                <a:latin typeface="Time new roman"/>
              </a:rPr>
              <a:t>, nesu alkanas.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F) Ačiū</a:t>
            </a:r>
            <a:r>
              <a:rPr lang="lt-LT" sz="2900" b="1" dirty="0">
                <a:latin typeface="Time new roman"/>
              </a:rPr>
              <a:t>, jums taip </a:t>
            </a:r>
            <a:r>
              <a:rPr lang="lt-LT" sz="2900" b="1" dirty="0" err="1">
                <a:latin typeface="Time new roman"/>
              </a:rPr>
              <a:t>taip</a:t>
            </a:r>
            <a:r>
              <a:rPr lang="lt-LT" sz="2900" b="1" dirty="0">
                <a:latin typeface="Time new roman"/>
              </a:rPr>
              <a:t> pat.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G) Duok</a:t>
            </a:r>
            <a:r>
              <a:rPr lang="lt-LT" sz="2900" b="1" dirty="0">
                <a:latin typeface="Time new roman"/>
              </a:rPr>
              <a:t>, labai mėgstu.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H) Ačiū</a:t>
            </a:r>
            <a:r>
              <a:rPr lang="lt-LT" sz="2900" b="1" dirty="0">
                <a:latin typeface="Time new roman"/>
              </a:rPr>
              <a:t>, nieko. Gėriau arbatos.</a:t>
            </a:r>
          </a:p>
          <a:p>
            <a:pPr lvl="0" algn="l"/>
            <a:r>
              <a:rPr lang="lt-LT" sz="2900" b="1" dirty="0" smtClean="0">
                <a:latin typeface="Time new roman"/>
              </a:rPr>
              <a:t>I) Taip</a:t>
            </a:r>
            <a:r>
              <a:rPr lang="lt-LT" sz="2900" b="1" dirty="0">
                <a:latin typeface="Time new roman"/>
              </a:rPr>
              <a:t>, žinoma. Su citrina.</a:t>
            </a:r>
          </a:p>
          <a:p>
            <a:pPr lvl="0" algn="just"/>
            <a:endParaRPr lang="lt-LT" dirty="0"/>
          </a:p>
          <a:p>
            <a:pPr algn="just"/>
            <a:endParaRPr lang="lt-LT" dirty="0"/>
          </a:p>
        </p:txBody>
      </p:sp>
      <p:graphicFrame>
        <p:nvGraphicFramePr>
          <p:cNvPr id="3" name="Lentelė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180092"/>
              </p:ext>
            </p:extLst>
          </p:nvPr>
        </p:nvGraphicFramePr>
        <p:xfrm>
          <a:off x="467544" y="4437112"/>
          <a:ext cx="7920879" cy="636648"/>
        </p:xfrm>
        <a:graphic>
          <a:graphicData uri="http://schemas.openxmlformats.org/drawingml/2006/table">
            <a:tbl>
              <a:tblPr firstRow="1" firstCol="1" bandRow="1"/>
              <a:tblGrid>
                <a:gridCol w="879383"/>
                <a:gridCol w="880187"/>
                <a:gridCol w="880187"/>
                <a:gridCol w="880187"/>
                <a:gridCol w="880187"/>
                <a:gridCol w="880187"/>
                <a:gridCol w="880187"/>
                <a:gridCol w="880187"/>
                <a:gridCol w="880187"/>
              </a:tblGrid>
              <a:tr h="31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lt-L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lt-L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0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1008112"/>
          </a:xfrm>
        </p:spPr>
        <p:txBody>
          <a:bodyPr>
            <a:normAutofit/>
          </a:bodyPr>
          <a:lstStyle/>
          <a:p>
            <a:pPr lvl="0" algn="l"/>
            <a:r>
              <a:rPr lang="lt-LT" sz="2000" b="0" dirty="0">
                <a:solidFill>
                  <a:schemeClr val="tx1"/>
                </a:solidFill>
                <a:effectLst/>
                <a:latin typeface="Time new roman"/>
              </a:rPr>
              <a:t>Įrašyti į sakinius tinkamas žodžių formas</a:t>
            </a:r>
            <a:r>
              <a:rPr lang="lt-LT" sz="2000" b="0" dirty="0" smtClean="0">
                <a:solidFill>
                  <a:schemeClr val="tx1"/>
                </a:solidFill>
                <a:effectLst/>
                <a:latin typeface="Time new roman"/>
              </a:rPr>
              <a:t>:</a:t>
            </a:r>
            <a:br>
              <a:rPr lang="lt-LT" sz="2000" b="0" dirty="0" smtClean="0">
                <a:solidFill>
                  <a:schemeClr val="tx1"/>
                </a:solidFill>
                <a:effectLst/>
                <a:latin typeface="Time new roman"/>
              </a:rPr>
            </a:br>
            <a:r>
              <a:rPr lang="lt-LT" sz="2000" dirty="0" smtClean="0">
                <a:solidFill>
                  <a:schemeClr val="tx1"/>
                </a:solidFill>
                <a:effectLst/>
                <a:latin typeface="Time new roman"/>
              </a:rPr>
              <a:t>dešra</a:t>
            </a:r>
            <a:r>
              <a:rPr lang="lt-LT" sz="2000" dirty="0">
                <a:solidFill>
                  <a:schemeClr val="tx1"/>
                </a:solidFill>
                <a:effectLst/>
                <a:latin typeface="Time new roman"/>
              </a:rPr>
              <a:t>, arbata, kava, pienas, varškė, pyragas, medus, sūris, sviestas, šokoladas, žuvis.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136904" cy="3649960"/>
          </a:xfrm>
        </p:spPr>
        <p:txBody>
          <a:bodyPr>
            <a:normAutofit fontScale="92500" lnSpcReduction="10000"/>
          </a:bodyPr>
          <a:lstStyle/>
          <a:p>
            <a:pPr lvl="0" algn="l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1. A</a:t>
            </a: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š labai mėgstu </a:t>
            </a:r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>_______________, ______________ </a:t>
            </a: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ir ___________________, bet nemėgstu </a:t>
            </a:r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>_____________ </a:t>
            </a: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ir </a:t>
            </a:r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>__________________.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lvl="0" algn="l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2. </a:t>
            </a: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Ar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tu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mėgsti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________________?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lvl="0" algn="l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3. </a:t>
            </a: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Ar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ji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nori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________________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_________________?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lvl="0" algn="l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4. </a:t>
            </a: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Vaikas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lab</a:t>
            </a:r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>ai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mėgsta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______________, ____________, 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bet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nemėgsta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 new roman"/>
              </a:rPr>
              <a:t>________________.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lvl="0" algn="l">
              <a:lnSpc>
                <a:spcPct val="150000"/>
              </a:lnSpc>
            </a:pPr>
            <a:endParaRPr lang="ru-RU" sz="2400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670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424936" cy="1008112"/>
          </a:xfrm>
        </p:spPr>
        <p:txBody>
          <a:bodyPr>
            <a:normAutofit/>
          </a:bodyPr>
          <a:lstStyle/>
          <a:p>
            <a:pPr algn="l"/>
            <a:r>
              <a:rPr lang="lt-LT" sz="1800" u="sng" dirty="0" smtClean="0">
                <a:solidFill>
                  <a:schemeClr val="tx1"/>
                </a:solidFill>
                <a:effectLst/>
                <a:latin typeface="Time new roman"/>
              </a:rPr>
              <a:t>Atkurti dialogą.</a:t>
            </a:r>
            <a:r>
              <a:rPr lang="lt-LT" sz="1800" dirty="0" smtClean="0">
                <a:solidFill>
                  <a:schemeClr val="tx1"/>
                </a:solidFill>
                <a:effectLst/>
                <a:latin typeface="Time new roman"/>
              </a:rPr>
              <a:t/>
            </a:r>
            <a:br>
              <a:rPr lang="lt-LT" sz="1800" dirty="0" smtClean="0">
                <a:solidFill>
                  <a:schemeClr val="tx1"/>
                </a:solidFill>
                <a:effectLst/>
                <a:latin typeface="Time new roman"/>
              </a:rPr>
            </a:br>
            <a:r>
              <a:rPr lang="lt-LT" sz="1800" dirty="0" smtClean="0">
                <a:solidFill>
                  <a:schemeClr val="tx1"/>
                </a:solidFill>
                <a:effectLst/>
                <a:latin typeface="Time new roman"/>
              </a:rPr>
              <a:t>Monika:</a:t>
            </a:r>
            <a:br>
              <a:rPr lang="lt-LT" sz="1800" dirty="0" smtClean="0">
                <a:solidFill>
                  <a:schemeClr val="tx1"/>
                </a:solidFill>
                <a:effectLst/>
                <a:latin typeface="Time new roman"/>
              </a:rPr>
            </a:br>
            <a:r>
              <a:rPr lang="lt-LT" sz="1800" dirty="0" smtClean="0">
                <a:solidFill>
                  <a:schemeClr val="tx1"/>
                </a:solidFill>
                <a:effectLst/>
                <a:latin typeface="Time new roman"/>
              </a:rPr>
              <a:t>Rita:</a:t>
            </a:r>
            <a:endParaRPr lang="lt-LT" sz="1800" dirty="0">
              <a:solidFill>
                <a:schemeClr val="tx1"/>
              </a:solidFill>
              <a:effectLst/>
              <a:latin typeface="Time new roman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424936" cy="388843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Man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nepatinka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Aš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mėgstu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varškę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,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blynus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rūkytą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žuvį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Skanus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?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Labas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Ką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valgai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?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Tikrai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?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Aš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žuvies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nemėgstu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Varškę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valgau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Patinka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bandelės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su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varške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Taip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,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labai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Man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patinka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sumuštiniai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O tau?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Man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irgi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Time new roman"/>
              </a:rPr>
              <a:t>Sveika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Sumuštinį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su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sviestu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 new roman"/>
              </a:rPr>
              <a:t>dešra</a:t>
            </a:r>
            <a:r>
              <a:rPr lang="en-US" sz="2400" b="1" dirty="0">
                <a:solidFill>
                  <a:schemeClr val="tx1"/>
                </a:solidFill>
                <a:latin typeface="Time new roman"/>
              </a:rPr>
              <a:t>.</a:t>
            </a:r>
            <a:endParaRPr lang="lt-LT" sz="2400" b="1" dirty="0">
              <a:solidFill>
                <a:schemeClr val="tx1"/>
              </a:solidFill>
              <a:latin typeface="Time new roman"/>
            </a:endParaRPr>
          </a:p>
          <a:p>
            <a:pPr algn="just"/>
            <a:endParaRPr lang="ru-RU" sz="2600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18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</TotalTime>
  <Words>267</Words>
  <Application>Microsoft Office PowerPoint</Application>
  <PresentationFormat>Экран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Valgome...</vt:lpstr>
      <vt:lpstr>Raskite poras.</vt:lpstr>
      <vt:lpstr>Įrašyti į sakinius tinkamas žodžių formas: dešra, arbata, kava, pienas, varškė, pyragas, medus, sūris, sviestas, šokoladas, žuvis.</vt:lpstr>
      <vt:lpstr>Atkurti dialogą. Monika: Rita: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204-075</dc:creator>
  <cp:lastModifiedBy>Людмила</cp:lastModifiedBy>
  <cp:revision>11</cp:revision>
  <dcterms:created xsi:type="dcterms:W3CDTF">2015-03-05T12:40:34Z</dcterms:created>
  <dcterms:modified xsi:type="dcterms:W3CDTF">2015-03-17T11:39:10Z</dcterms:modified>
</cp:coreProperties>
</file>