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20689"/>
            <a:ext cx="5544616" cy="936104"/>
          </a:xfrm>
        </p:spPr>
        <p:txBody>
          <a:bodyPr/>
          <a:lstStyle/>
          <a:p>
            <a:r>
              <a:rPr lang="lt-LT" sz="3200" dirty="0" smtClean="0">
                <a:solidFill>
                  <a:schemeClr val="tx1"/>
                </a:solidFill>
                <a:latin typeface="Time new roman"/>
              </a:rPr>
              <a:t>Mes mėgstam skanų maistą...</a:t>
            </a:r>
            <a:endParaRPr lang="ru-RU" sz="3200" dirty="0">
              <a:solidFill>
                <a:schemeClr val="tx1"/>
              </a:solidFill>
              <a:latin typeface="Time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3886200"/>
            <a:ext cx="4104456" cy="622920"/>
          </a:xfrm>
        </p:spPr>
        <p:txBody>
          <a:bodyPr>
            <a:normAutofit/>
          </a:bodyPr>
          <a:lstStyle/>
          <a:p>
            <a:pPr algn="l"/>
            <a:r>
              <a:rPr lang="lt-LT" sz="1500" b="1" dirty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 new roman"/>
              </a:rPr>
              <a:t>Mokytoja: Deimantė Rutkauskaitė</a:t>
            </a:r>
            <a:br>
              <a:rPr lang="lt-LT" sz="1500" b="1" dirty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 new roman"/>
              </a:rPr>
            </a:br>
            <a:r>
              <a:rPr lang="ru-RU" sz="1500" b="1" dirty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 new roman"/>
              </a:rPr>
              <a:t>Учительница: </a:t>
            </a:r>
            <a:r>
              <a:rPr lang="ru-RU" sz="1500" b="1" dirty="0" err="1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 new roman"/>
              </a:rPr>
              <a:t>Дейманте</a:t>
            </a:r>
            <a:r>
              <a:rPr lang="ru-RU" sz="1500" b="1" dirty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 new roman"/>
              </a:rPr>
              <a:t> </a:t>
            </a:r>
            <a:r>
              <a:rPr lang="ru-RU" sz="1500" b="1" dirty="0" err="1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 new roman"/>
              </a:rPr>
              <a:t>Руткаускайте</a:t>
            </a:r>
            <a:endParaRPr lang="ru-RU" sz="1500" dirty="0">
              <a:latin typeface="Time new roman"/>
            </a:endParaRPr>
          </a:p>
          <a:p>
            <a:pPr algn="l"/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92896"/>
            <a:ext cx="2952328" cy="329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755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51520" y="260649"/>
            <a:ext cx="7772400" cy="864096"/>
          </a:xfrm>
        </p:spPr>
        <p:txBody>
          <a:bodyPr/>
          <a:lstStyle/>
          <a:p>
            <a:r>
              <a:rPr lang="lt-LT" sz="1800" b="1" dirty="0" smtClean="0">
                <a:solidFill>
                  <a:schemeClr val="tx1"/>
                </a:solidFill>
                <a:latin typeface="Time new roman"/>
              </a:rPr>
              <a:t>Įrašyti praleistus žodžius.</a:t>
            </a:r>
            <a:endParaRPr lang="ru-RU" sz="1800" b="1" dirty="0">
              <a:solidFill>
                <a:schemeClr val="tx1"/>
              </a:solidFill>
              <a:latin typeface="Time new roman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1628800"/>
            <a:ext cx="8208912" cy="4946104"/>
          </a:xfrm>
        </p:spPr>
        <p:txBody>
          <a:bodyPr>
            <a:normAutofit/>
          </a:bodyPr>
          <a:lstStyle/>
          <a:p>
            <a:pPr marL="514350" lvl="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lt-LT" b="1" dirty="0">
                <a:solidFill>
                  <a:schemeClr val="tx1"/>
                </a:solidFill>
                <a:latin typeface="Time new roman"/>
              </a:rPr>
              <a:t>Aš valgau </a:t>
            </a:r>
            <a:r>
              <a:rPr lang="lt-LT" b="1" dirty="0" smtClean="0">
                <a:solidFill>
                  <a:schemeClr val="tx1"/>
                </a:solidFill>
                <a:latin typeface="Time new roman"/>
              </a:rPr>
              <a:t>_________ (</a:t>
            </a:r>
            <a:r>
              <a:rPr lang="lt-LT" b="1" dirty="0">
                <a:solidFill>
                  <a:schemeClr val="tx1"/>
                </a:solidFill>
                <a:latin typeface="Time new roman"/>
              </a:rPr>
              <a:t>ką?), bet nevalgau </a:t>
            </a:r>
            <a:r>
              <a:rPr lang="lt-LT" b="1" dirty="0" smtClean="0">
                <a:solidFill>
                  <a:schemeClr val="tx1"/>
                </a:solidFill>
                <a:latin typeface="Time new roman"/>
              </a:rPr>
              <a:t>___________ (</a:t>
            </a:r>
            <a:r>
              <a:rPr lang="lt-LT" b="1" dirty="0">
                <a:solidFill>
                  <a:schemeClr val="tx1"/>
                </a:solidFill>
                <a:latin typeface="Time new roman"/>
              </a:rPr>
              <a:t>ko</a:t>
            </a:r>
            <a:r>
              <a:rPr lang="lt-LT" b="1" dirty="0" smtClean="0">
                <a:solidFill>
                  <a:schemeClr val="tx1"/>
                </a:solidFill>
                <a:latin typeface="Time new roman"/>
              </a:rPr>
              <a:t>?).</a:t>
            </a:r>
            <a:endParaRPr lang="ru-RU" b="1" dirty="0">
              <a:solidFill>
                <a:schemeClr val="tx1"/>
              </a:solidFill>
              <a:latin typeface="Time new roman"/>
            </a:endParaRPr>
          </a:p>
          <a:p>
            <a:pPr marL="514350" lvl="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lt-LT" b="1" dirty="0">
                <a:solidFill>
                  <a:schemeClr val="tx1"/>
                </a:solidFill>
                <a:latin typeface="Time new roman"/>
              </a:rPr>
              <a:t>Draugas mėgsta </a:t>
            </a:r>
            <a:r>
              <a:rPr lang="lt-LT" b="1" dirty="0" smtClean="0">
                <a:solidFill>
                  <a:schemeClr val="tx1"/>
                </a:solidFill>
                <a:latin typeface="Time new roman"/>
              </a:rPr>
              <a:t>______ (</a:t>
            </a:r>
            <a:r>
              <a:rPr lang="lt-LT" b="1" dirty="0">
                <a:solidFill>
                  <a:schemeClr val="tx1"/>
                </a:solidFill>
                <a:latin typeface="Time new roman"/>
              </a:rPr>
              <a:t>ką?), bet nemėgsta </a:t>
            </a:r>
            <a:r>
              <a:rPr lang="lt-LT" b="1" dirty="0" smtClean="0">
                <a:solidFill>
                  <a:schemeClr val="tx1"/>
                </a:solidFill>
                <a:latin typeface="Time new roman"/>
              </a:rPr>
              <a:t>________ (</a:t>
            </a:r>
            <a:r>
              <a:rPr lang="lt-LT" b="1" dirty="0">
                <a:solidFill>
                  <a:schemeClr val="tx1"/>
                </a:solidFill>
                <a:latin typeface="Time new roman"/>
              </a:rPr>
              <a:t>ko</a:t>
            </a:r>
            <a:r>
              <a:rPr lang="lt-LT" b="1" dirty="0" smtClean="0">
                <a:solidFill>
                  <a:schemeClr val="tx1"/>
                </a:solidFill>
                <a:latin typeface="Time new roman"/>
              </a:rPr>
              <a:t>?).</a:t>
            </a:r>
            <a:endParaRPr lang="ru-RU" b="1" dirty="0">
              <a:solidFill>
                <a:schemeClr val="tx1"/>
              </a:solidFill>
              <a:latin typeface="Time new roman"/>
            </a:endParaRPr>
          </a:p>
          <a:p>
            <a:pPr marL="514350" lvl="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lt-LT" b="1" dirty="0">
                <a:solidFill>
                  <a:schemeClr val="tx1"/>
                </a:solidFill>
                <a:latin typeface="Time new roman"/>
              </a:rPr>
              <a:t>Mama turi </a:t>
            </a:r>
            <a:r>
              <a:rPr lang="lt-LT" b="1" dirty="0" smtClean="0">
                <a:solidFill>
                  <a:schemeClr val="tx1"/>
                </a:solidFill>
                <a:latin typeface="Time new roman"/>
              </a:rPr>
              <a:t>________ (</a:t>
            </a:r>
            <a:r>
              <a:rPr lang="lt-LT" b="1" dirty="0">
                <a:solidFill>
                  <a:schemeClr val="tx1"/>
                </a:solidFill>
                <a:latin typeface="Time new roman"/>
              </a:rPr>
              <a:t>ką?), bet neturi </a:t>
            </a:r>
            <a:r>
              <a:rPr lang="lt-LT" b="1" dirty="0" smtClean="0">
                <a:solidFill>
                  <a:schemeClr val="tx1"/>
                </a:solidFill>
                <a:latin typeface="Time new roman"/>
              </a:rPr>
              <a:t>________________ (</a:t>
            </a:r>
            <a:r>
              <a:rPr lang="lt-LT" b="1" dirty="0">
                <a:solidFill>
                  <a:schemeClr val="tx1"/>
                </a:solidFill>
                <a:latin typeface="Time new roman"/>
              </a:rPr>
              <a:t>ko</a:t>
            </a:r>
            <a:r>
              <a:rPr lang="lt-LT" b="1" dirty="0" smtClean="0">
                <a:solidFill>
                  <a:schemeClr val="tx1"/>
                </a:solidFill>
                <a:latin typeface="Time new roman"/>
              </a:rPr>
              <a:t>?).</a:t>
            </a:r>
            <a:endParaRPr lang="ru-RU" b="1" dirty="0">
              <a:solidFill>
                <a:schemeClr val="tx1"/>
              </a:solidFill>
              <a:latin typeface="Time new roman"/>
            </a:endParaRPr>
          </a:p>
          <a:p>
            <a:pPr marL="514350" lvl="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lt-LT" b="1" dirty="0">
                <a:solidFill>
                  <a:schemeClr val="tx1"/>
                </a:solidFill>
                <a:latin typeface="Time new roman"/>
              </a:rPr>
              <a:t>Aš geriu </a:t>
            </a:r>
            <a:r>
              <a:rPr lang="lt-LT" b="1" dirty="0" smtClean="0">
                <a:solidFill>
                  <a:schemeClr val="tx1"/>
                </a:solidFill>
                <a:latin typeface="Time new roman"/>
              </a:rPr>
              <a:t>___________ (</a:t>
            </a:r>
            <a:r>
              <a:rPr lang="lt-LT" b="1" dirty="0">
                <a:solidFill>
                  <a:schemeClr val="tx1"/>
                </a:solidFill>
                <a:latin typeface="Time new roman"/>
              </a:rPr>
              <a:t>ką?), bet negeriu </a:t>
            </a:r>
            <a:r>
              <a:rPr lang="lt-LT" b="1" dirty="0" smtClean="0">
                <a:solidFill>
                  <a:schemeClr val="tx1"/>
                </a:solidFill>
                <a:latin typeface="Time new roman"/>
              </a:rPr>
              <a:t>____________ (</a:t>
            </a:r>
            <a:r>
              <a:rPr lang="lt-LT" b="1" dirty="0">
                <a:solidFill>
                  <a:schemeClr val="tx1"/>
                </a:solidFill>
                <a:latin typeface="Time new roman"/>
              </a:rPr>
              <a:t>ko</a:t>
            </a:r>
            <a:r>
              <a:rPr lang="lt-LT" b="1" dirty="0" smtClean="0">
                <a:solidFill>
                  <a:schemeClr val="tx1"/>
                </a:solidFill>
                <a:latin typeface="Time new roman"/>
              </a:rPr>
              <a:t>?).</a:t>
            </a:r>
            <a:endParaRPr lang="ru-RU" b="1" dirty="0">
              <a:solidFill>
                <a:schemeClr val="tx1"/>
              </a:solidFill>
              <a:latin typeface="Time new roman"/>
            </a:endParaRPr>
          </a:p>
          <a:p>
            <a:pPr marL="514350" lvl="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lt-LT" b="1" dirty="0">
                <a:solidFill>
                  <a:schemeClr val="tx1"/>
                </a:solidFill>
                <a:latin typeface="Time new roman"/>
              </a:rPr>
              <a:t>Tėtis nori </a:t>
            </a:r>
            <a:r>
              <a:rPr lang="lt-LT" b="1" dirty="0" smtClean="0">
                <a:solidFill>
                  <a:schemeClr val="tx1"/>
                </a:solidFill>
                <a:latin typeface="Time new roman"/>
              </a:rPr>
              <a:t>___________ (</a:t>
            </a:r>
            <a:r>
              <a:rPr lang="lt-LT" b="1" dirty="0">
                <a:solidFill>
                  <a:schemeClr val="tx1"/>
                </a:solidFill>
                <a:latin typeface="Time new roman"/>
              </a:rPr>
              <a:t>ko?), bet nenori </a:t>
            </a:r>
            <a:r>
              <a:rPr lang="lt-LT" b="1" dirty="0" smtClean="0">
                <a:solidFill>
                  <a:schemeClr val="tx1"/>
                </a:solidFill>
                <a:latin typeface="Time new roman"/>
              </a:rPr>
              <a:t>____________ (</a:t>
            </a:r>
            <a:r>
              <a:rPr lang="lt-LT" b="1" dirty="0">
                <a:solidFill>
                  <a:schemeClr val="tx1"/>
                </a:solidFill>
                <a:latin typeface="Time new roman"/>
              </a:rPr>
              <a:t>ko?)</a:t>
            </a:r>
            <a:endParaRPr lang="ru-RU" b="1" dirty="0">
              <a:solidFill>
                <a:schemeClr val="tx1"/>
              </a:solidFill>
              <a:latin typeface="Time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069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4370862"/>
              </p:ext>
            </p:extLst>
          </p:nvPr>
        </p:nvGraphicFramePr>
        <p:xfrm>
          <a:off x="611560" y="836712"/>
          <a:ext cx="7056785" cy="3303077"/>
        </p:xfrm>
        <a:graphic>
          <a:graphicData uri="http://schemas.openxmlformats.org/drawingml/2006/table">
            <a:tbl>
              <a:tblPr firstRow="1" firstCol="1" bandRow="1"/>
              <a:tblGrid>
                <a:gridCol w="2362883"/>
                <a:gridCol w="1166007"/>
                <a:gridCol w="1410959"/>
                <a:gridCol w="988767"/>
                <a:gridCol w="1128169"/>
              </a:tblGrid>
              <a:tr h="1095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lt-LT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57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Koks?</a:t>
                      </a: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lt-LT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kas)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-as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-ias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-us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-is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57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Kokį? (ką)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-ą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-ią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-ų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-į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57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Kokio? (ko)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-o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-io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-aus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-io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581128"/>
            <a:ext cx="8229600" cy="1656184"/>
          </a:xfrm>
        </p:spPr>
        <p:txBody>
          <a:bodyPr>
            <a:normAutofit/>
          </a:bodyPr>
          <a:lstStyle/>
          <a:p>
            <a:pPr algn="l"/>
            <a:r>
              <a:rPr lang="lt-LT" sz="2000" b="1" dirty="0">
                <a:solidFill>
                  <a:schemeClr val="tx1"/>
                </a:solidFill>
                <a:latin typeface="Time new roman"/>
              </a:rPr>
              <a:t>r</a:t>
            </a:r>
            <a:r>
              <a:rPr lang="lt-LT" sz="2000" b="1" dirty="0" smtClean="0">
                <a:solidFill>
                  <a:schemeClr val="tx1"/>
                </a:solidFill>
                <a:latin typeface="Time new roman"/>
              </a:rPr>
              <a:t>audonas -&gt; raudoną -&gt;raudono</a:t>
            </a:r>
            <a:br>
              <a:rPr lang="lt-LT" sz="2000" b="1" dirty="0" smtClean="0">
                <a:solidFill>
                  <a:schemeClr val="tx1"/>
                </a:solidFill>
                <a:latin typeface="Time new roman"/>
              </a:rPr>
            </a:br>
            <a:r>
              <a:rPr lang="lt-LT" sz="2000" b="1" dirty="0" smtClean="0">
                <a:solidFill>
                  <a:schemeClr val="tx1"/>
                </a:solidFill>
                <a:latin typeface="Time new roman"/>
              </a:rPr>
              <a:t>žalias -&gt; žalią -&gt; žalio</a:t>
            </a:r>
            <a:br>
              <a:rPr lang="lt-LT" sz="2000" b="1" dirty="0" smtClean="0">
                <a:solidFill>
                  <a:schemeClr val="tx1"/>
                </a:solidFill>
                <a:latin typeface="Time new roman"/>
              </a:rPr>
            </a:br>
            <a:r>
              <a:rPr lang="lt-LT" sz="2000" b="1" dirty="0" smtClean="0">
                <a:solidFill>
                  <a:schemeClr val="tx1"/>
                </a:solidFill>
                <a:latin typeface="Time new roman"/>
              </a:rPr>
              <a:t>skanus -&gt; skanų -&gt; skanaus</a:t>
            </a:r>
            <a:br>
              <a:rPr lang="lt-LT" sz="2000" b="1" dirty="0" smtClean="0">
                <a:solidFill>
                  <a:schemeClr val="tx1"/>
                </a:solidFill>
                <a:latin typeface="Time new roman"/>
              </a:rPr>
            </a:br>
            <a:r>
              <a:rPr lang="lt-LT" sz="2000" b="1" dirty="0" smtClean="0">
                <a:solidFill>
                  <a:schemeClr val="tx1"/>
                </a:solidFill>
                <a:latin typeface="Time new roman"/>
              </a:rPr>
              <a:t>violetinis -&gt; violetinį -&gt; violetinio</a:t>
            </a:r>
            <a:endParaRPr lang="ru-RU" sz="2000" b="1" dirty="0">
              <a:solidFill>
                <a:schemeClr val="tx1"/>
              </a:solidFill>
              <a:latin typeface="Time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1771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293096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lt-LT" sz="2000" b="1" dirty="0" smtClean="0">
                <a:solidFill>
                  <a:schemeClr val="tx1"/>
                </a:solidFill>
                <a:latin typeface="Time new roman"/>
              </a:rPr>
              <a:t>raudona </a:t>
            </a:r>
            <a:r>
              <a:rPr lang="lt-LT" sz="2000" b="1" dirty="0">
                <a:solidFill>
                  <a:schemeClr val="tx1"/>
                </a:solidFill>
                <a:latin typeface="Time new roman"/>
              </a:rPr>
              <a:t>-&gt; raudoną -&gt;</a:t>
            </a:r>
            <a:r>
              <a:rPr lang="lt-LT" sz="2000" b="1" dirty="0" smtClean="0">
                <a:solidFill>
                  <a:schemeClr val="tx1"/>
                </a:solidFill>
                <a:latin typeface="Time new roman"/>
              </a:rPr>
              <a:t>raudonos</a:t>
            </a:r>
            <a:r>
              <a:rPr lang="lt-LT" sz="2000" b="1" dirty="0">
                <a:solidFill>
                  <a:schemeClr val="tx1"/>
                </a:solidFill>
                <a:latin typeface="Time new roman"/>
              </a:rPr>
              <a:t/>
            </a:r>
            <a:br>
              <a:rPr lang="lt-LT" sz="2000" b="1" dirty="0">
                <a:solidFill>
                  <a:schemeClr val="tx1"/>
                </a:solidFill>
                <a:latin typeface="Time new roman"/>
              </a:rPr>
            </a:br>
            <a:r>
              <a:rPr lang="lt-LT" sz="2000" b="1" dirty="0" smtClean="0">
                <a:solidFill>
                  <a:schemeClr val="tx1"/>
                </a:solidFill>
                <a:latin typeface="Time new roman"/>
              </a:rPr>
              <a:t>žalia </a:t>
            </a:r>
            <a:r>
              <a:rPr lang="lt-LT" sz="2000" b="1" dirty="0">
                <a:solidFill>
                  <a:schemeClr val="tx1"/>
                </a:solidFill>
                <a:latin typeface="Time new roman"/>
              </a:rPr>
              <a:t>-&gt; žalią -&gt; </a:t>
            </a:r>
            <a:r>
              <a:rPr lang="lt-LT" sz="2000" b="1" dirty="0" smtClean="0">
                <a:solidFill>
                  <a:schemeClr val="tx1"/>
                </a:solidFill>
                <a:latin typeface="Time new roman"/>
              </a:rPr>
              <a:t>žalios</a:t>
            </a:r>
            <a:r>
              <a:rPr lang="lt-LT" sz="2000" b="1" dirty="0">
                <a:solidFill>
                  <a:schemeClr val="tx1"/>
                </a:solidFill>
                <a:latin typeface="Time new roman"/>
              </a:rPr>
              <a:t/>
            </a:r>
            <a:br>
              <a:rPr lang="lt-LT" sz="2000" b="1" dirty="0">
                <a:solidFill>
                  <a:schemeClr val="tx1"/>
                </a:solidFill>
                <a:latin typeface="Time new roman"/>
              </a:rPr>
            </a:br>
            <a:r>
              <a:rPr lang="lt-LT" sz="2000" b="1" dirty="0" smtClean="0">
                <a:solidFill>
                  <a:schemeClr val="tx1"/>
                </a:solidFill>
                <a:latin typeface="Time new roman"/>
              </a:rPr>
              <a:t>skani </a:t>
            </a:r>
            <a:r>
              <a:rPr lang="lt-LT" sz="2000" b="1" dirty="0">
                <a:solidFill>
                  <a:schemeClr val="tx1"/>
                </a:solidFill>
                <a:latin typeface="Time new roman"/>
              </a:rPr>
              <a:t>-&gt; </a:t>
            </a:r>
            <a:r>
              <a:rPr lang="lt-LT" sz="2000" b="1" dirty="0" smtClean="0">
                <a:solidFill>
                  <a:schemeClr val="tx1"/>
                </a:solidFill>
                <a:latin typeface="Time new roman"/>
              </a:rPr>
              <a:t>skanią </a:t>
            </a:r>
            <a:r>
              <a:rPr lang="lt-LT" sz="2000" b="1" dirty="0">
                <a:solidFill>
                  <a:schemeClr val="tx1"/>
                </a:solidFill>
                <a:latin typeface="Time new roman"/>
              </a:rPr>
              <a:t>-&gt; </a:t>
            </a:r>
            <a:r>
              <a:rPr lang="lt-LT" sz="2000" b="1" dirty="0" smtClean="0">
                <a:solidFill>
                  <a:schemeClr val="tx1"/>
                </a:solidFill>
                <a:latin typeface="Time new roman"/>
              </a:rPr>
              <a:t>skanios</a:t>
            </a:r>
            <a:r>
              <a:rPr lang="lt-LT" sz="2000" b="1" dirty="0">
                <a:solidFill>
                  <a:schemeClr val="tx1"/>
                </a:solidFill>
                <a:latin typeface="Time new roman"/>
              </a:rPr>
              <a:t/>
            </a:r>
            <a:br>
              <a:rPr lang="lt-LT" sz="2000" b="1" dirty="0">
                <a:solidFill>
                  <a:schemeClr val="tx1"/>
                </a:solidFill>
                <a:latin typeface="Time new roman"/>
              </a:rPr>
            </a:br>
            <a:r>
              <a:rPr lang="lt-LT" sz="2000" b="1" dirty="0" smtClean="0">
                <a:solidFill>
                  <a:schemeClr val="tx1"/>
                </a:solidFill>
                <a:latin typeface="Time new roman"/>
              </a:rPr>
              <a:t>violetinė </a:t>
            </a:r>
            <a:r>
              <a:rPr lang="lt-LT" sz="2000" b="1" dirty="0">
                <a:solidFill>
                  <a:schemeClr val="tx1"/>
                </a:solidFill>
                <a:latin typeface="Time new roman"/>
              </a:rPr>
              <a:t>-&gt; </a:t>
            </a:r>
            <a:r>
              <a:rPr lang="lt-LT" sz="2000" b="1" dirty="0" smtClean="0">
                <a:solidFill>
                  <a:schemeClr val="tx1"/>
                </a:solidFill>
                <a:latin typeface="Time new roman"/>
              </a:rPr>
              <a:t>violetinę </a:t>
            </a:r>
            <a:r>
              <a:rPr lang="lt-LT" sz="2000" b="1" dirty="0">
                <a:solidFill>
                  <a:schemeClr val="tx1"/>
                </a:solidFill>
                <a:latin typeface="Time new roman"/>
              </a:rPr>
              <a:t>-&gt; </a:t>
            </a:r>
            <a:r>
              <a:rPr lang="lt-LT" sz="2000" b="1" dirty="0" smtClean="0">
                <a:solidFill>
                  <a:schemeClr val="tx1"/>
                </a:solidFill>
                <a:latin typeface="Time new roman"/>
              </a:rPr>
              <a:t>violetinės</a:t>
            </a:r>
            <a:endParaRPr lang="ru-RU" sz="2000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033370"/>
              </p:ext>
            </p:extLst>
          </p:nvPr>
        </p:nvGraphicFramePr>
        <p:xfrm>
          <a:off x="683568" y="836712"/>
          <a:ext cx="7632847" cy="3096344"/>
        </p:xfrm>
        <a:graphic>
          <a:graphicData uri="http://schemas.openxmlformats.org/drawingml/2006/table">
            <a:tbl>
              <a:tblPr firstRow="1" firstCol="1" bandRow="1"/>
              <a:tblGrid>
                <a:gridCol w="2555771"/>
                <a:gridCol w="1261191"/>
                <a:gridCol w="1526139"/>
                <a:gridCol w="1069481"/>
                <a:gridCol w="1220265"/>
              </a:tblGrid>
              <a:tr h="774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Ж. р.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4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Kokia? (kas)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-a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-ia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-i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-ė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4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Kokią? (ką)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-ą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-ią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-ią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-ę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4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Kokios? (ko)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-os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-ios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-ios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-ės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046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z="1600" b="1" dirty="0" smtClean="0">
                <a:solidFill>
                  <a:schemeClr val="tx1"/>
                </a:solidFill>
                <a:latin typeface="Time new roman"/>
              </a:rPr>
              <a:t>Užpildyti lentelę.</a:t>
            </a:r>
            <a:endParaRPr lang="ru-RU" sz="1600" b="1" dirty="0">
              <a:solidFill>
                <a:schemeClr val="tx1"/>
              </a:solidFill>
              <a:latin typeface="Time new roman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220067"/>
              </p:ext>
            </p:extLst>
          </p:nvPr>
        </p:nvGraphicFramePr>
        <p:xfrm>
          <a:off x="539551" y="1700807"/>
          <a:ext cx="7776864" cy="4248472"/>
        </p:xfrm>
        <a:graphic>
          <a:graphicData uri="http://schemas.openxmlformats.org/drawingml/2006/table">
            <a:tbl>
              <a:tblPr firstRow="1" firstCol="1" bandRow="1"/>
              <a:tblGrid>
                <a:gridCol w="2592017"/>
                <a:gridCol w="2592017"/>
                <a:gridCol w="2592830"/>
              </a:tblGrid>
              <a:tr h="5310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šaltas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šaltą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šalto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10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šalta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10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žalio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10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žalia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10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saldų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10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saldi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10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violetinio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10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violetinę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354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620689"/>
            <a:ext cx="7772400" cy="432048"/>
          </a:xfrm>
        </p:spPr>
        <p:txBody>
          <a:bodyPr/>
          <a:lstStyle/>
          <a:p>
            <a:r>
              <a:rPr lang="lt-LT" sz="1600" b="1" dirty="0" smtClean="0">
                <a:solidFill>
                  <a:schemeClr val="tx1"/>
                </a:solidFill>
                <a:latin typeface="Time new roman"/>
              </a:rPr>
              <a:t>Parinkti tinkamą variantą.</a:t>
            </a:r>
            <a:endParaRPr lang="ru-RU" sz="1600" b="1" dirty="0">
              <a:solidFill>
                <a:schemeClr val="tx1"/>
              </a:solidFill>
              <a:latin typeface="Time new roman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8352928" cy="4608512"/>
          </a:xfrm>
        </p:spPr>
        <p:txBody>
          <a:bodyPr numCol="2">
            <a:normAutofit fontScale="25000" lnSpcReduction="20000"/>
          </a:bodyPr>
          <a:lstStyle/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1. Aš </a:t>
            </a:r>
            <a:r>
              <a:rPr lang="lt-LT" sz="8000" b="1" dirty="0">
                <a:solidFill>
                  <a:schemeClr val="tx1"/>
                </a:solidFill>
              </a:rPr>
              <a:t>valgau</a:t>
            </a:r>
            <a:r>
              <a:rPr lang="lt-LT" sz="8000" b="1" dirty="0" smtClean="0">
                <a:solidFill>
                  <a:schemeClr val="tx1"/>
                </a:solidFill>
              </a:rPr>
              <a:t>____________ sriubą.</a:t>
            </a:r>
            <a:endParaRPr lang="lt-LT" sz="8000" b="1" dirty="0">
              <a:solidFill>
                <a:schemeClr val="tx1"/>
              </a:solidFill>
            </a:endParaRPr>
          </a:p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a) Skanios</a:t>
            </a:r>
            <a:endParaRPr lang="lt-LT" sz="8000" b="1" dirty="0">
              <a:solidFill>
                <a:schemeClr val="tx1"/>
              </a:solidFill>
            </a:endParaRPr>
          </a:p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b) Skanią</a:t>
            </a:r>
          </a:p>
          <a:p>
            <a:pPr algn="l"/>
            <a:endParaRPr lang="lt-LT" sz="8000" b="1" dirty="0">
              <a:solidFill>
                <a:schemeClr val="tx1"/>
              </a:solidFill>
            </a:endParaRPr>
          </a:p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2. Aš mėgstu____________obuolį.</a:t>
            </a:r>
            <a:endParaRPr lang="lt-LT" sz="8000" b="1" dirty="0">
              <a:solidFill>
                <a:schemeClr val="tx1"/>
              </a:solidFill>
            </a:endParaRPr>
          </a:p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a) Skanų</a:t>
            </a:r>
            <a:endParaRPr lang="lt-LT" sz="8000" b="1" dirty="0">
              <a:solidFill>
                <a:schemeClr val="tx1"/>
              </a:solidFill>
            </a:endParaRPr>
          </a:p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b) Skanaus</a:t>
            </a:r>
          </a:p>
          <a:p>
            <a:pPr algn="l"/>
            <a:endParaRPr lang="lt-LT" sz="8000" b="1" dirty="0">
              <a:solidFill>
                <a:schemeClr val="tx1"/>
              </a:solidFill>
            </a:endParaRPr>
          </a:p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3. Mama </a:t>
            </a:r>
            <a:r>
              <a:rPr lang="lt-LT" sz="8000" b="1" dirty="0">
                <a:solidFill>
                  <a:schemeClr val="tx1"/>
                </a:solidFill>
              </a:rPr>
              <a:t>valgo </a:t>
            </a:r>
            <a:r>
              <a:rPr lang="lt-LT" sz="8000" b="1" dirty="0" smtClean="0">
                <a:solidFill>
                  <a:schemeClr val="tx1"/>
                </a:solidFill>
              </a:rPr>
              <a:t>__________kriaušę</a:t>
            </a:r>
            <a:endParaRPr lang="lt-LT" sz="8000" b="1" dirty="0">
              <a:solidFill>
                <a:schemeClr val="tx1"/>
              </a:solidFill>
            </a:endParaRPr>
          </a:p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a) Geltonos</a:t>
            </a:r>
            <a:endParaRPr lang="lt-LT" sz="8000" b="1" dirty="0">
              <a:solidFill>
                <a:schemeClr val="tx1"/>
              </a:solidFill>
            </a:endParaRPr>
          </a:p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b) Geltoną</a:t>
            </a:r>
          </a:p>
          <a:p>
            <a:pPr algn="l"/>
            <a:endParaRPr lang="lt-LT" sz="8000" b="1" dirty="0">
              <a:solidFill>
                <a:schemeClr val="tx1"/>
              </a:solidFill>
            </a:endParaRPr>
          </a:p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4. Tėtis </a:t>
            </a:r>
            <a:r>
              <a:rPr lang="lt-LT" sz="8000" b="1" dirty="0">
                <a:solidFill>
                  <a:schemeClr val="tx1"/>
                </a:solidFill>
              </a:rPr>
              <a:t>valgo </a:t>
            </a:r>
            <a:r>
              <a:rPr lang="lt-LT" sz="8000" b="1" dirty="0" smtClean="0">
                <a:solidFill>
                  <a:schemeClr val="tx1"/>
                </a:solidFill>
              </a:rPr>
              <a:t>_____________sūrį.</a:t>
            </a:r>
            <a:endParaRPr lang="lt-LT" sz="8000" b="1" dirty="0">
              <a:solidFill>
                <a:schemeClr val="tx1"/>
              </a:solidFill>
            </a:endParaRPr>
          </a:p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a) Baltą</a:t>
            </a:r>
            <a:endParaRPr lang="lt-LT" sz="8000" b="1" dirty="0">
              <a:solidFill>
                <a:schemeClr val="tx1"/>
              </a:solidFill>
            </a:endParaRPr>
          </a:p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b) Balto</a:t>
            </a:r>
          </a:p>
          <a:p>
            <a:pPr algn="l"/>
            <a:endParaRPr lang="lt-LT" sz="8000" b="1" dirty="0" smtClean="0">
              <a:solidFill>
                <a:schemeClr val="tx1"/>
              </a:solidFill>
            </a:endParaRPr>
          </a:p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5. Aš </a:t>
            </a:r>
            <a:r>
              <a:rPr lang="lt-LT" sz="8000" b="1" dirty="0">
                <a:solidFill>
                  <a:schemeClr val="tx1"/>
                </a:solidFill>
              </a:rPr>
              <a:t>nevalgau </a:t>
            </a:r>
            <a:r>
              <a:rPr lang="lt-LT" sz="8000" b="1" dirty="0" smtClean="0">
                <a:solidFill>
                  <a:schemeClr val="tx1"/>
                </a:solidFill>
              </a:rPr>
              <a:t>___________ sriubos.</a:t>
            </a:r>
            <a:endParaRPr lang="lt-LT" sz="8000" b="1" dirty="0">
              <a:solidFill>
                <a:schemeClr val="tx1"/>
              </a:solidFill>
            </a:endParaRPr>
          </a:p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a) Neskanios</a:t>
            </a:r>
            <a:endParaRPr lang="lt-LT" sz="8000" b="1" dirty="0">
              <a:solidFill>
                <a:schemeClr val="tx1"/>
              </a:solidFill>
            </a:endParaRPr>
          </a:p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b) Neskani</a:t>
            </a:r>
          </a:p>
          <a:p>
            <a:pPr algn="l"/>
            <a:endParaRPr lang="lt-LT" sz="8000" b="1" dirty="0">
              <a:solidFill>
                <a:schemeClr val="tx1"/>
              </a:solidFill>
            </a:endParaRPr>
          </a:p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6. Aš </a:t>
            </a:r>
            <a:r>
              <a:rPr lang="lt-LT" sz="8000" b="1" dirty="0">
                <a:solidFill>
                  <a:schemeClr val="tx1"/>
                </a:solidFill>
              </a:rPr>
              <a:t>nemėgstu </a:t>
            </a:r>
            <a:r>
              <a:rPr lang="lt-LT" sz="8000" b="1" dirty="0" smtClean="0">
                <a:solidFill>
                  <a:schemeClr val="tx1"/>
                </a:solidFill>
              </a:rPr>
              <a:t>___________obuolio.</a:t>
            </a:r>
            <a:endParaRPr lang="lt-LT" sz="8000" b="1" dirty="0">
              <a:solidFill>
                <a:schemeClr val="tx1"/>
              </a:solidFill>
            </a:endParaRPr>
          </a:p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a) Neskanaus</a:t>
            </a:r>
            <a:endParaRPr lang="lt-LT" sz="8000" b="1" dirty="0">
              <a:solidFill>
                <a:schemeClr val="tx1"/>
              </a:solidFill>
            </a:endParaRPr>
          </a:p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b) Neskanų</a:t>
            </a:r>
          </a:p>
          <a:p>
            <a:pPr algn="l"/>
            <a:endParaRPr lang="lt-LT" sz="8000" b="1" dirty="0">
              <a:solidFill>
                <a:schemeClr val="tx1"/>
              </a:solidFill>
            </a:endParaRPr>
          </a:p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7. Mama </a:t>
            </a:r>
            <a:r>
              <a:rPr lang="lt-LT" sz="8000" b="1" dirty="0">
                <a:solidFill>
                  <a:schemeClr val="tx1"/>
                </a:solidFill>
              </a:rPr>
              <a:t>nevalgo </a:t>
            </a:r>
            <a:r>
              <a:rPr lang="lt-LT" sz="8000" b="1" dirty="0" smtClean="0">
                <a:solidFill>
                  <a:schemeClr val="tx1"/>
                </a:solidFill>
              </a:rPr>
              <a:t>__________kriaušės</a:t>
            </a:r>
            <a:endParaRPr lang="lt-LT" sz="8000" b="1" dirty="0">
              <a:solidFill>
                <a:schemeClr val="tx1"/>
              </a:solidFill>
            </a:endParaRPr>
          </a:p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a) Geltoną</a:t>
            </a:r>
            <a:endParaRPr lang="lt-LT" sz="8000" b="1" dirty="0">
              <a:solidFill>
                <a:schemeClr val="tx1"/>
              </a:solidFill>
            </a:endParaRPr>
          </a:p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b) Geltonos</a:t>
            </a:r>
          </a:p>
          <a:p>
            <a:pPr algn="l"/>
            <a:endParaRPr lang="lt-LT" sz="8000" b="1" dirty="0">
              <a:solidFill>
                <a:schemeClr val="tx1"/>
              </a:solidFill>
            </a:endParaRPr>
          </a:p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8. Tėtis </a:t>
            </a:r>
            <a:r>
              <a:rPr lang="lt-LT" sz="8000" b="1" dirty="0">
                <a:solidFill>
                  <a:schemeClr val="tx1"/>
                </a:solidFill>
              </a:rPr>
              <a:t>nevalgo </a:t>
            </a:r>
            <a:r>
              <a:rPr lang="lt-LT" sz="8000" b="1" dirty="0" smtClean="0">
                <a:solidFill>
                  <a:schemeClr val="tx1"/>
                </a:solidFill>
              </a:rPr>
              <a:t>_____________sūrio</a:t>
            </a:r>
            <a:endParaRPr lang="lt-LT" sz="8000" b="1" dirty="0">
              <a:solidFill>
                <a:schemeClr val="tx1"/>
              </a:solidFill>
            </a:endParaRPr>
          </a:p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a) Balto</a:t>
            </a:r>
            <a:endParaRPr lang="lt-LT" sz="8000" b="1" dirty="0">
              <a:solidFill>
                <a:schemeClr val="tx1"/>
              </a:solidFill>
            </a:endParaRPr>
          </a:p>
          <a:p>
            <a:pPr algn="l"/>
            <a:r>
              <a:rPr lang="lt-LT" sz="8000" b="1" dirty="0" smtClean="0">
                <a:solidFill>
                  <a:schemeClr val="tx1"/>
                </a:solidFill>
              </a:rPr>
              <a:t>b) Baltą</a:t>
            </a:r>
            <a:endParaRPr lang="ru-RU" sz="8000" b="1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033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ntraštė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2434282"/>
          </a:xfrm>
        </p:spPr>
        <p:txBody>
          <a:bodyPr/>
          <a:lstStyle/>
          <a:p>
            <a:pPr lvl="0"/>
            <a:r>
              <a:rPr lang="lt-LT" sz="2400" b="1" dirty="0" smtClean="0">
                <a:solidFill>
                  <a:schemeClr val="tx1"/>
                </a:solidFill>
                <a:latin typeface="Time new roman"/>
              </a:rPr>
              <a:t>Suskirstyti žodžius į lentelę:</a:t>
            </a:r>
            <a:br>
              <a:rPr lang="lt-LT" sz="2400" b="1" dirty="0" smtClean="0">
                <a:solidFill>
                  <a:schemeClr val="tx1"/>
                </a:solidFill>
                <a:latin typeface="Time new roman"/>
              </a:rPr>
            </a:br>
            <a:r>
              <a:rPr lang="lt-LT" sz="2400" b="1" dirty="0" smtClean="0">
                <a:solidFill>
                  <a:schemeClr val="tx1"/>
                </a:solidFill>
                <a:latin typeface="Time new roman"/>
              </a:rPr>
              <a:t/>
            </a:r>
            <a:br>
              <a:rPr lang="lt-LT" sz="2400" b="1" dirty="0" smtClean="0">
                <a:solidFill>
                  <a:schemeClr val="tx1"/>
                </a:solidFill>
                <a:latin typeface="Time new roman"/>
              </a:rPr>
            </a:br>
            <a:r>
              <a:rPr lang="lt-LT" sz="2400" dirty="0">
                <a:solidFill>
                  <a:schemeClr val="tx1"/>
                </a:solidFill>
                <a:latin typeface="Time new roman"/>
              </a:rPr>
              <a:t>žalias, šaltą, skanų, skanus, raudoną, skanaus, raudono, žalio, karčios, žalią, rūgštus, rūgščios, saldi, saldaus, karti, saldžios, karčią, rūgštų, šalta, šalto, raudonas.</a:t>
            </a:r>
            <a:r>
              <a:rPr lang="lt-LT" dirty="0"/>
              <a:t/>
            </a:r>
            <a:br>
              <a:rPr lang="lt-LT" dirty="0"/>
            </a:br>
            <a:endParaRPr lang="lt-LT" dirty="0"/>
          </a:p>
        </p:txBody>
      </p:sp>
      <p:graphicFrame>
        <p:nvGraphicFramePr>
          <p:cNvPr id="6" name="Lentelė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906554"/>
              </p:ext>
            </p:extLst>
          </p:nvPr>
        </p:nvGraphicFramePr>
        <p:xfrm>
          <a:off x="899592" y="2924944"/>
          <a:ext cx="6257290" cy="1948804"/>
        </p:xfrm>
        <a:graphic>
          <a:graphicData uri="http://schemas.openxmlformats.org/drawingml/2006/table">
            <a:tbl>
              <a:tblPr firstRow="1" firstCol="1" bandRow="1"/>
              <a:tblGrid>
                <a:gridCol w="2085340"/>
                <a:gridCol w="2085975"/>
                <a:gridCol w="2085975"/>
              </a:tblGrid>
              <a:tr h="494146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Именительный падеж</a:t>
                      </a:r>
                      <a:endParaRPr lang="lt-LT" sz="1400" b="1" dirty="0">
                        <a:effectLst/>
                        <a:latin typeface="Time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Винительный падеж</a:t>
                      </a:r>
                      <a:endParaRPr lang="lt-LT" sz="1400" b="1" dirty="0">
                        <a:effectLst/>
                        <a:latin typeface="Time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400" b="1" dirty="0" smtClean="0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ru-RU" sz="1400" b="1" dirty="0" smtClean="0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родительный </a:t>
                      </a:r>
                      <a:r>
                        <a:rPr lang="ru-RU" sz="1400" b="1" dirty="0">
                          <a:effectLst/>
                          <a:latin typeface="Time new roman"/>
                          <a:ea typeface="Calibri"/>
                          <a:cs typeface="Times New Roman"/>
                        </a:rPr>
                        <a:t>падеж</a:t>
                      </a:r>
                      <a:endParaRPr lang="lt-LT" sz="1400" b="1" dirty="0">
                        <a:effectLst/>
                        <a:latin typeface="Time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89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2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t-LT" sz="12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t-LT" sz="12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t-LT" sz="12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t-LT" sz="12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t-LT" sz="12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t-L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404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7543800" cy="371872"/>
          </a:xfrm>
        </p:spPr>
        <p:txBody>
          <a:bodyPr/>
          <a:lstStyle/>
          <a:p>
            <a:r>
              <a:rPr lang="lt-LT" sz="1600" b="1" dirty="0" smtClean="0">
                <a:solidFill>
                  <a:schemeClr val="tx1"/>
                </a:solidFill>
                <a:latin typeface="Time new roman"/>
              </a:rPr>
              <a:t>Įrašyti teisingą žodžio formą.</a:t>
            </a:r>
            <a:endParaRPr lang="ru-RU" sz="1600" b="1" dirty="0">
              <a:solidFill>
                <a:schemeClr val="tx1"/>
              </a:solidFill>
              <a:latin typeface="Time new roman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1916832"/>
            <a:ext cx="7200800" cy="237626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lt-LT" sz="2400" b="1" dirty="0">
                <a:solidFill>
                  <a:schemeClr val="tx1"/>
                </a:solidFill>
                <a:latin typeface="Time new roman"/>
              </a:rPr>
              <a:t>Draugas Tomas visada valgo ________________(raudonas) pomidorą, bet niekada nevalgo _________________(žalias) pomidoro. Tomo tėtis mėgsta ______________(rūkyta) dešrą, bet nemėgsta _________________(virta) dešros. Tomo brolis geria _______________(šalta) arbatą, bet negeria _______________(karšta)  arbatos.</a:t>
            </a:r>
            <a:endParaRPr lang="ru-RU" sz="2400" b="1" dirty="0">
              <a:solidFill>
                <a:schemeClr val="tx1"/>
              </a:solidFill>
              <a:latin typeface="Time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974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Ačiū...</a:t>
            </a:r>
            <a:endParaRPr lang="ru-RU" dirty="0"/>
          </a:p>
        </p:txBody>
      </p:sp>
      <p:pic>
        <p:nvPicPr>
          <p:cNvPr id="5122" name="Picture 2" descr="http://www.sulieknek.lt/wp-content/uploads/2014/08/vaikas_val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9000"/>
            <a:ext cx="4032448" cy="2673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84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25</TotalTime>
  <Words>353</Words>
  <Application>Microsoft Office PowerPoint</Application>
  <PresentationFormat>Экран (4:3)</PresentationFormat>
  <Paragraphs>115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Соседство</vt:lpstr>
      <vt:lpstr>Mes mėgstam skanų maistą...</vt:lpstr>
      <vt:lpstr>Įrašyti praleistus žodžius.</vt:lpstr>
      <vt:lpstr>raudonas -&gt; raudoną -&gt;raudono žalias -&gt; žalią -&gt; žalio skanus -&gt; skanų -&gt; skanaus violetinis -&gt; violetinį -&gt; violetinio</vt:lpstr>
      <vt:lpstr>raudona -&gt; raudoną -&gt;raudonos žalia -&gt; žalią -&gt; žalios skani -&gt; skanią -&gt; skanios violetinė -&gt; violetinę -&gt; violetinės</vt:lpstr>
      <vt:lpstr>Užpildyti lentelę.</vt:lpstr>
      <vt:lpstr>Parinkti tinkamą variantą.</vt:lpstr>
      <vt:lpstr>Suskirstyti žodžius į lentelę:  žalias, šaltą, skanų, skanus, raudoną, skanaus, raudono, žalio, karčios, žalią, rūgštus, rūgščios, saldi, saldaus, karti, saldžios, karčią, rūgštų, šalta, šalto, raudonas. </vt:lpstr>
      <vt:lpstr>Įrašyti teisingą žodžio formą.</vt:lpstr>
      <vt:lpstr>Ačiū...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 mėgstam valgyti...</dc:title>
  <dc:creator>204-075</dc:creator>
  <cp:lastModifiedBy>Людмила</cp:lastModifiedBy>
  <cp:revision>6</cp:revision>
  <dcterms:created xsi:type="dcterms:W3CDTF">2015-02-26T13:26:35Z</dcterms:created>
  <dcterms:modified xsi:type="dcterms:W3CDTF">2015-06-04T12:20:39Z</dcterms:modified>
</cp:coreProperties>
</file>