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7" r:id="rId2"/>
    <p:sldId id="256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EA440-D4ED-431E-985A-52A7AD29EBE1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E5EA05-8002-47DB-93B8-08BA2A7ECA39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88884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1036-E6C8-4186-B37F-4EE42FB7214F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58F52-00FF-49D2-838C-3F7AF2A6DD3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1036-E6C8-4186-B37F-4EE42FB7214F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58F52-00FF-49D2-838C-3F7AF2A6DD3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1036-E6C8-4186-B37F-4EE42FB7214F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58F52-00FF-49D2-838C-3F7AF2A6DD3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1036-E6C8-4186-B37F-4EE42FB7214F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58F52-00FF-49D2-838C-3F7AF2A6DD3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1036-E6C8-4186-B37F-4EE42FB7214F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58F52-00FF-49D2-838C-3F7AF2A6DD3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1036-E6C8-4186-B37F-4EE42FB7214F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58F52-00FF-49D2-838C-3F7AF2A6DD3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1036-E6C8-4186-B37F-4EE42FB7214F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58F52-00FF-49D2-838C-3F7AF2A6DD3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1036-E6C8-4186-B37F-4EE42FB7214F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58F52-00FF-49D2-838C-3F7AF2A6DD3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1036-E6C8-4186-B37F-4EE42FB7214F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58F52-00FF-49D2-838C-3F7AF2A6DD3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1036-E6C8-4186-B37F-4EE42FB7214F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58F52-00FF-49D2-838C-3F7AF2A6DD3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1036-E6C8-4186-B37F-4EE42FB7214F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58F52-00FF-49D2-838C-3F7AF2A6DD3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E1036-E6C8-4186-B37F-4EE42FB7214F}" type="datetimeFigureOut">
              <a:rPr lang="lt-LT" smtClean="0"/>
              <a:pPr/>
              <a:t>2015.01.07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58F52-00FF-49D2-838C-3F7AF2A6DD34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Kokių darinių daugiausia?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lt-LT" dirty="0" smtClean="0"/>
              <a:t>	</a:t>
            </a:r>
            <a:r>
              <a:rPr lang="en-US" dirty="0" smtClean="0"/>
              <a:t>	</a:t>
            </a:r>
            <a:r>
              <a:rPr lang="lt-LT" dirty="0" smtClean="0"/>
              <a:t>Kiškis šoko  ieškoti  sausšakių. Jų buvo prikritusių į valias, tik rink ir nešk. Kurgi rengti laužavietę? Visur pusnys, </a:t>
            </a:r>
            <a:r>
              <a:rPr lang="lt-LT" dirty="0" err="1" smtClean="0"/>
              <a:t>aukštaliemenės</a:t>
            </a:r>
            <a:r>
              <a:rPr lang="lt-LT" dirty="0" smtClean="0"/>
              <a:t> eglės, </a:t>
            </a:r>
            <a:r>
              <a:rPr lang="lt-LT" dirty="0" err="1" smtClean="0"/>
              <a:t>margakamieniai</a:t>
            </a:r>
            <a:r>
              <a:rPr lang="lt-LT" dirty="0" smtClean="0"/>
              <a:t> beržai. Takelis vedė į miško glūdumą ir baigėsi prie plačiašakės eglaitės.Ilgaausis ten ir apsistojo. Išsirinko vietą toliau nuo </a:t>
            </a:r>
            <a:r>
              <a:rPr lang="lt-LT" dirty="0" err="1" smtClean="0"/>
              <a:t>žaliaskarės</a:t>
            </a:r>
            <a:r>
              <a:rPr lang="lt-LT" dirty="0" smtClean="0"/>
              <a:t>, sukrovė laužą ir brakštelėjo degtuką. Sutraškėjo ugnelė, nuvirpėjo dūmų dryželis ir šovė kelios kibirkštys. Tikras naujametis karnavalas...</a:t>
            </a:r>
          </a:p>
          <a:p>
            <a:pPr algn="just">
              <a:buNone/>
            </a:pPr>
            <a:r>
              <a:rPr lang="lt-LT" dirty="0" smtClean="0"/>
              <a:t>	</a:t>
            </a:r>
            <a:r>
              <a:rPr lang="en-US" dirty="0" smtClean="0"/>
              <a:t>	</a:t>
            </a:r>
            <a:r>
              <a:rPr lang="lt-LT" dirty="0" err="1" smtClean="0"/>
              <a:t>Skeltalūpis</a:t>
            </a:r>
            <a:r>
              <a:rPr lang="lt-LT" dirty="0" smtClean="0"/>
              <a:t> patogiai atsirėmė į numestą rąstgalį ir ėmė snūduriuoti.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656183"/>
          </a:xfrm>
        </p:spPr>
        <p:txBody>
          <a:bodyPr/>
          <a:lstStyle/>
          <a:p>
            <a:r>
              <a:rPr lang="lt-LT" dirty="0" smtClean="0"/>
              <a:t>Pamokos tema:</a:t>
            </a:r>
            <a:br>
              <a:rPr lang="lt-LT" dirty="0" smtClean="0"/>
            </a:br>
            <a:r>
              <a:rPr lang="lt-LT" sz="4000" b="1" dirty="0" smtClean="0"/>
              <a:t>Sudurtiniai žodžiai</a:t>
            </a:r>
            <a:endParaRPr lang="lt-LT" sz="4000" b="1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611560" y="2708920"/>
            <a:ext cx="7992888" cy="3168352"/>
          </a:xfrm>
        </p:spPr>
        <p:txBody>
          <a:bodyPr>
            <a:normAutofit/>
          </a:bodyPr>
          <a:lstStyle/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UŽDAVINYS:</a:t>
            </a:r>
          </a:p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Naudodamiesi turima patirtimi ir įgytomis žiniomis, dirbdami individualiai ir poromis, iš teksto išrinks ir išnagrinės reikšminėmis žodžio dalimis 9 sudurtinius žodžius, padarydami ne daugiau kaip 2 klaidas</a:t>
            </a:r>
            <a:endParaRPr lang="lt-LT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3600" dirty="0" smtClean="0"/>
              <a:t>Sudarykite galimus sudurtinius žodžius, pažymėkite jungiamąsias balses </a:t>
            </a:r>
            <a:endParaRPr lang="lt-LT" sz="3600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b="1" dirty="0" smtClean="0"/>
              <a:t>Bulvė </a:t>
            </a:r>
          </a:p>
          <a:p>
            <a:r>
              <a:rPr lang="lt-LT" b="1" dirty="0" smtClean="0"/>
              <a:t>Veiksmas</a:t>
            </a:r>
          </a:p>
          <a:p>
            <a:r>
              <a:rPr lang="lt-LT" b="1" dirty="0" smtClean="0"/>
              <a:t>Saulė</a:t>
            </a:r>
          </a:p>
          <a:p>
            <a:r>
              <a:rPr lang="lt-LT" b="1" dirty="0" smtClean="0"/>
              <a:t>Didis</a:t>
            </a:r>
          </a:p>
          <a:p>
            <a:r>
              <a:rPr lang="lt-LT" b="1" dirty="0" smtClean="0"/>
              <a:t>Perkūnas</a:t>
            </a:r>
          </a:p>
          <a:p>
            <a:r>
              <a:rPr lang="lt-LT" b="1" dirty="0" smtClean="0"/>
              <a:t>Rugiai</a:t>
            </a:r>
          </a:p>
          <a:p>
            <a:r>
              <a:rPr lang="lt-LT" b="1" dirty="0" smtClean="0"/>
              <a:t>Ranka</a:t>
            </a:r>
          </a:p>
          <a:p>
            <a:r>
              <a:rPr lang="lt-LT" b="1" dirty="0" smtClean="0"/>
              <a:t>Ledas</a:t>
            </a:r>
          </a:p>
          <a:p>
            <a:r>
              <a:rPr lang="lt-LT" b="1" dirty="0" smtClean="0"/>
              <a:t>Pikta</a:t>
            </a:r>
          </a:p>
          <a:p>
            <a:r>
              <a:rPr lang="lt-LT" b="1" dirty="0" smtClean="0"/>
              <a:t>šienas</a:t>
            </a:r>
            <a:endParaRPr lang="lt-LT" b="1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lt-LT" b="1" dirty="0" smtClean="0">
                <a:solidFill>
                  <a:srgbClr val="7030A0"/>
                </a:solidFill>
              </a:rPr>
              <a:t>Žodis</a:t>
            </a:r>
          </a:p>
          <a:p>
            <a:pPr>
              <a:buNone/>
            </a:pPr>
            <a:r>
              <a:rPr lang="lt-LT" b="1" dirty="0">
                <a:solidFill>
                  <a:srgbClr val="7030A0"/>
                </a:solidFill>
              </a:rPr>
              <a:t>K</a:t>
            </a:r>
            <a:r>
              <a:rPr lang="lt-LT" b="1" dirty="0" smtClean="0">
                <a:solidFill>
                  <a:srgbClr val="7030A0"/>
                </a:solidFill>
              </a:rPr>
              <a:t>alnas</a:t>
            </a:r>
          </a:p>
          <a:p>
            <a:pPr>
              <a:buNone/>
            </a:pPr>
            <a:r>
              <a:rPr lang="lt-LT" b="1" dirty="0" smtClean="0">
                <a:solidFill>
                  <a:srgbClr val="7030A0"/>
                </a:solidFill>
              </a:rPr>
              <a:t>Pjovė</a:t>
            </a:r>
          </a:p>
          <a:p>
            <a:pPr>
              <a:buNone/>
            </a:pPr>
            <a:r>
              <a:rPr lang="lt-LT" b="1" dirty="0" smtClean="0">
                <a:solidFill>
                  <a:srgbClr val="7030A0"/>
                </a:solidFill>
              </a:rPr>
              <a:t>Teka</a:t>
            </a:r>
          </a:p>
          <a:p>
            <a:pPr>
              <a:buNone/>
            </a:pPr>
            <a:r>
              <a:rPr lang="lt-LT" b="1" dirty="0" smtClean="0">
                <a:solidFill>
                  <a:srgbClr val="7030A0"/>
                </a:solidFill>
              </a:rPr>
              <a:t>Raštas</a:t>
            </a:r>
          </a:p>
          <a:p>
            <a:pPr>
              <a:buNone/>
            </a:pPr>
            <a:r>
              <a:rPr lang="lt-LT" b="1" dirty="0" smtClean="0">
                <a:solidFill>
                  <a:srgbClr val="7030A0"/>
                </a:solidFill>
              </a:rPr>
              <a:t>Vyras</a:t>
            </a:r>
          </a:p>
          <a:p>
            <a:pPr>
              <a:buNone/>
            </a:pPr>
            <a:r>
              <a:rPr lang="lt-LT" b="1" dirty="0">
                <a:solidFill>
                  <a:srgbClr val="7030A0"/>
                </a:solidFill>
              </a:rPr>
              <a:t>L</a:t>
            </a:r>
            <a:r>
              <a:rPr lang="lt-LT" b="1" dirty="0" smtClean="0">
                <a:solidFill>
                  <a:srgbClr val="7030A0"/>
                </a:solidFill>
              </a:rPr>
              <a:t>iga</a:t>
            </a:r>
          </a:p>
          <a:p>
            <a:pPr>
              <a:buNone/>
            </a:pPr>
            <a:r>
              <a:rPr lang="lt-LT" b="1" dirty="0" smtClean="0">
                <a:solidFill>
                  <a:srgbClr val="7030A0"/>
                </a:solidFill>
              </a:rPr>
              <a:t>Žolė</a:t>
            </a:r>
          </a:p>
          <a:p>
            <a:pPr>
              <a:buNone/>
            </a:pPr>
            <a:r>
              <a:rPr lang="lt-LT" b="1" dirty="0" smtClean="0">
                <a:solidFill>
                  <a:srgbClr val="7030A0"/>
                </a:solidFill>
              </a:rPr>
              <a:t>Sargas</a:t>
            </a:r>
          </a:p>
          <a:p>
            <a:pPr>
              <a:buNone/>
            </a:pPr>
            <a:r>
              <a:rPr lang="lt-LT" b="1" dirty="0" smtClean="0">
                <a:solidFill>
                  <a:srgbClr val="7030A0"/>
                </a:solidFill>
              </a:rPr>
              <a:t>Kasa(veiksmažodis)</a:t>
            </a:r>
          </a:p>
          <a:p>
            <a:endParaRPr lang="lt-LT" b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 A S I T I K R I N K I M E: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lt-LT" dirty="0" smtClean="0"/>
              <a:t>	Ar </a:t>
            </a:r>
            <a:r>
              <a:rPr lang="lt-LT" dirty="0"/>
              <a:t>gali būti nykesnis kelias už tą, kuris veda į didįjį miesto sąvartyną? Jau paryčiais girdisi, o </a:t>
            </a:r>
            <a:r>
              <a:rPr lang="lt-LT" dirty="0">
                <a:solidFill>
                  <a:srgbClr val="FF0000"/>
                </a:solidFill>
              </a:rPr>
              <a:t>vidudienį,</a:t>
            </a:r>
            <a:r>
              <a:rPr lang="lt-LT" dirty="0"/>
              <a:t> įdienojus,  juo zuja ir zuja pilkšvos arba žalsvos </a:t>
            </a:r>
            <a:r>
              <a:rPr lang="lt-LT" dirty="0">
                <a:solidFill>
                  <a:srgbClr val="FF0000"/>
                </a:solidFill>
              </a:rPr>
              <a:t>šiukšliavežės,</a:t>
            </a:r>
            <a:r>
              <a:rPr lang="lt-LT" dirty="0"/>
              <a:t> </a:t>
            </a:r>
            <a:r>
              <a:rPr lang="lt-LT" dirty="0">
                <a:solidFill>
                  <a:srgbClr val="FF0000"/>
                </a:solidFill>
              </a:rPr>
              <a:t>retkarčiais</a:t>
            </a:r>
            <a:r>
              <a:rPr lang="lt-LT" dirty="0"/>
              <a:t> pabarstydamos stiklo šukelių, bulvių lupenų, </a:t>
            </a:r>
            <a:r>
              <a:rPr lang="lt-LT" dirty="0">
                <a:solidFill>
                  <a:srgbClr val="FF0000"/>
                </a:solidFill>
              </a:rPr>
              <a:t>plutgalių</a:t>
            </a:r>
            <a:r>
              <a:rPr lang="lt-LT" dirty="0"/>
              <a:t>, </a:t>
            </a:r>
            <a:r>
              <a:rPr lang="lt-LT" dirty="0" smtClean="0"/>
              <a:t>sulankstytų</a:t>
            </a:r>
            <a:r>
              <a:rPr lang="lt-LT" dirty="0" smtClean="0">
                <a:solidFill>
                  <a:srgbClr val="FF0000"/>
                </a:solidFill>
              </a:rPr>
              <a:t>  </a:t>
            </a:r>
            <a:r>
              <a:rPr lang="lt-LT" dirty="0"/>
              <a:t>kamščių, </a:t>
            </a:r>
            <a:r>
              <a:rPr lang="lt-LT" dirty="0">
                <a:solidFill>
                  <a:srgbClr val="FF0000"/>
                </a:solidFill>
              </a:rPr>
              <a:t>gelžgalių</a:t>
            </a:r>
            <a:r>
              <a:rPr lang="lt-LT" dirty="0"/>
              <a:t> ir ko tik nori. Iš neuždengtos </a:t>
            </a:r>
            <a:r>
              <a:rPr lang="lt-LT" dirty="0">
                <a:solidFill>
                  <a:srgbClr val="FF0000"/>
                </a:solidFill>
              </a:rPr>
              <a:t>sunkiasvorės</a:t>
            </a:r>
            <a:r>
              <a:rPr lang="lt-LT" dirty="0"/>
              <a:t> , žiūrėk, lyg paukščiai </a:t>
            </a:r>
            <a:r>
              <a:rPr lang="lt-LT" dirty="0" err="1"/>
              <a:t>purptels</a:t>
            </a:r>
            <a:r>
              <a:rPr lang="lt-LT" dirty="0"/>
              <a:t> </a:t>
            </a:r>
            <a:r>
              <a:rPr lang="lt-LT" dirty="0" smtClean="0">
                <a:solidFill>
                  <a:srgbClr val="FF0000"/>
                </a:solidFill>
              </a:rPr>
              <a:t>margaspalvia</a:t>
            </a:r>
            <a:r>
              <a:rPr lang="lt-LT" dirty="0">
                <a:solidFill>
                  <a:srgbClr val="FF0000"/>
                </a:solidFill>
              </a:rPr>
              <a:t>i</a:t>
            </a:r>
            <a:r>
              <a:rPr lang="lt-LT" dirty="0" smtClean="0"/>
              <a:t>  </a:t>
            </a:r>
            <a:r>
              <a:rPr lang="lt-LT" dirty="0" smtClean="0">
                <a:solidFill>
                  <a:srgbClr val="FF0000"/>
                </a:solidFill>
              </a:rPr>
              <a:t>popiergaliai, </a:t>
            </a:r>
            <a:r>
              <a:rPr lang="lt-LT" dirty="0">
                <a:solidFill>
                  <a:srgbClr val="FF0000"/>
                </a:solidFill>
              </a:rPr>
              <a:t>laikraščių</a:t>
            </a:r>
            <a:r>
              <a:rPr lang="lt-LT" dirty="0">
                <a:solidFill>
                  <a:srgbClr val="C00000"/>
                </a:solidFill>
              </a:rPr>
              <a:t> </a:t>
            </a:r>
            <a:r>
              <a:rPr lang="lt-LT" dirty="0"/>
              <a:t>skiautės ir kiti </a:t>
            </a:r>
            <a:r>
              <a:rPr lang="lt-LT" dirty="0" smtClean="0"/>
              <a:t>skrajūnai, palikti  </a:t>
            </a:r>
            <a:r>
              <a:rPr lang="lt-LT" dirty="0"/>
              <a:t>dulkėtose  pakelėse laukti lietaus.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NAMŲ DARBAI</a:t>
            </a:r>
            <a:r>
              <a:rPr lang="lt-LT" dirty="0" smtClean="0"/>
              <a:t>:</a:t>
            </a:r>
            <a:br>
              <a:rPr lang="lt-LT" dirty="0" smtClean="0"/>
            </a:br>
            <a:r>
              <a:rPr lang="lt-LT" dirty="0" smtClean="0"/>
              <a:t>(</a:t>
            </a:r>
            <a:r>
              <a:rPr lang="lt-LT" sz="3600" dirty="0" smtClean="0"/>
              <a:t>pasirinktinai)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lt-LT" dirty="0" smtClean="0"/>
              <a:t>Parašyti :        3 vietovardžius,</a:t>
            </a:r>
          </a:p>
          <a:p>
            <a:pPr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3 vardus,</a:t>
            </a:r>
          </a:p>
          <a:p>
            <a:pPr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3  augalus;</a:t>
            </a:r>
          </a:p>
          <a:p>
            <a:pPr>
              <a:buNone/>
            </a:pPr>
            <a:endParaRPr lang="lt-LT" dirty="0" smtClean="0"/>
          </a:p>
          <a:p>
            <a:pPr>
              <a:buFont typeface="Wingdings" pitchFamily="2" charset="2"/>
              <a:buChar char="§"/>
            </a:pPr>
            <a:r>
              <a:rPr lang="lt-LT" dirty="0" smtClean="0"/>
              <a:t> Sudaryti naujadarų iš mokyklinio gyvenimo;</a:t>
            </a:r>
          </a:p>
          <a:p>
            <a:pPr>
              <a:buNone/>
            </a:pPr>
            <a:endParaRPr lang="lt-LT" dirty="0" smtClean="0"/>
          </a:p>
          <a:p>
            <a:pPr>
              <a:buFont typeface="Wingdings" pitchFamily="2" charset="2"/>
              <a:buChar char="§"/>
            </a:pPr>
            <a:r>
              <a:rPr lang="lt-LT" dirty="0" smtClean="0"/>
              <a:t> Iš </a:t>
            </a:r>
            <a:r>
              <a:rPr lang="en-US" dirty="0" smtClean="0"/>
              <a:t>6-8</a:t>
            </a:r>
            <a:r>
              <a:rPr lang="lt-LT" dirty="0" smtClean="0"/>
              <a:t> sudurtinių žodžių sudaryti kryžiažodį.</a:t>
            </a:r>
            <a:endParaRPr lang="lt-L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114</Words>
  <Application>Microsoft Office PowerPoint</Application>
  <PresentationFormat>On-screen Show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Office tema</vt:lpstr>
      <vt:lpstr>Kokių darinių daugiausia?</vt:lpstr>
      <vt:lpstr>Pamokos tema: Sudurtiniai žodžiai</vt:lpstr>
      <vt:lpstr>Sudarykite galimus sudurtinius žodžius, pažymėkite jungiamąsias balses </vt:lpstr>
      <vt:lpstr>P A S I T I K R I N K I M E:</vt:lpstr>
      <vt:lpstr>NAMŲ DARBAI: (pasirinktinai)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Audra</dc:creator>
  <cp:lastModifiedBy>Audra</cp:lastModifiedBy>
  <cp:revision>39</cp:revision>
  <dcterms:created xsi:type="dcterms:W3CDTF">2014-11-15T15:44:26Z</dcterms:created>
  <dcterms:modified xsi:type="dcterms:W3CDTF">2015-01-07T17:53:37Z</dcterms:modified>
</cp:coreProperties>
</file>