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56" r:id="rId9"/>
    <p:sldId id="285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8" r:id="rId31"/>
    <p:sldId id="279" r:id="rId32"/>
    <p:sldId id="277" r:id="rId33"/>
    <p:sldId id="280" r:id="rId34"/>
    <p:sldId id="281" r:id="rId35"/>
    <p:sldId id="282" r:id="rId36"/>
    <p:sldId id="283" r:id="rId37"/>
    <p:sldId id="293" r:id="rId38"/>
    <p:sldId id="294" r:id="rId39"/>
    <p:sldId id="295" r:id="rId40"/>
    <p:sldId id="284" r:id="rId4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8897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782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383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9404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7197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5115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657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0422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7223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64203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430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7F05E-6832-4717-A3E3-3EB23B36C680}" type="datetimeFigureOut">
              <a:rPr lang="lt-LT" smtClean="0"/>
              <a:pPr/>
              <a:t>2013.09.26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8A6BD-BC94-49B5-BA31-49B56E0C9DD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0070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5616" y="476672"/>
            <a:ext cx="7416824" cy="2952328"/>
          </a:xfrm>
          <a:prstGeom prst="rect">
            <a:avLst/>
          </a:prstGeom>
          <a:noFill/>
        </p:spPr>
        <p:txBody>
          <a:bodyPr wrap="none">
            <a:prstTxWarp prst="textDeflateInflateDeflate">
              <a:avLst/>
            </a:prstTxWarp>
            <a:spAutoFit/>
          </a:bodyPr>
          <a:lstStyle/>
          <a:p>
            <a:pPr algn="ctr">
              <a:defRPr/>
            </a:pPr>
            <a:r>
              <a:rPr lang="lt-LT" sz="5400" b="1" dirty="0">
                <a:ln w="10541" cmpd="sng">
                  <a:solidFill>
                    <a:schemeClr val="tx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KALBOS NĖRA </a:t>
            </a:r>
            <a:r>
              <a:rPr lang="lt-LT" sz="5400" b="1" dirty="0" smtClean="0">
                <a:ln w="10541" cmpd="sng">
                  <a:solidFill>
                    <a:schemeClr val="tx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ŽMOGAUS,</a:t>
            </a:r>
            <a:endParaRPr lang="lt-LT" sz="5400" b="1" dirty="0">
              <a:ln w="10541" cmpd="sng">
                <a:solidFill>
                  <a:schemeClr val="tx1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lt-LT" sz="5400" b="1" dirty="0">
                <a:ln w="10541" cmpd="sng">
                  <a:solidFill>
                    <a:schemeClr val="tx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KALBOS NĖRA </a:t>
            </a:r>
            <a:r>
              <a:rPr lang="lt-LT" sz="5400" b="1" dirty="0" smtClean="0">
                <a:ln w="10541" cmpd="sng">
                  <a:solidFill>
                    <a:schemeClr val="tx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TAUTOS,</a:t>
            </a:r>
            <a:endParaRPr lang="lt-LT" sz="5400" b="1" dirty="0">
              <a:ln w="10541" cmpd="sng">
                <a:solidFill>
                  <a:schemeClr val="tx1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lt-LT" sz="5400" b="1" dirty="0">
                <a:ln w="10541" cmpd="sng">
                  <a:solidFill>
                    <a:schemeClr val="tx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KALBOS NĖRA MINTIES...</a:t>
            </a:r>
            <a:endParaRPr lang="en-US" sz="5400" b="1" dirty="0">
              <a:ln w="10541" cmpd="sng">
                <a:solidFill>
                  <a:schemeClr val="tx1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http://www.dashrecipes.com/images/slideshows/dr/dinnerconversations/introfamily_ve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717032"/>
            <a:ext cx="5905500" cy="29249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620688"/>
            <a:ext cx="8229600" cy="5865813"/>
          </a:xfrm>
        </p:spPr>
        <p:txBody>
          <a:bodyPr>
            <a:norm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lt-LT" sz="6000" b="1" dirty="0" smtClean="0"/>
              <a:t>Rugsėjo 26-oji - Europos kalbų diena, 			minima nuo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lt-LT" sz="6000" b="1" dirty="0" smtClean="0"/>
              <a:t>          	2001 m.</a:t>
            </a:r>
          </a:p>
        </p:txBody>
      </p:sp>
      <p:pic>
        <p:nvPicPr>
          <p:cNvPr id="4100" name="Content Placeholder 3" descr="91_book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573016"/>
            <a:ext cx="3191322" cy="3025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lt-LT" sz="4400" dirty="0" smtClean="0"/>
              <a:t>Visame pasaulyje kalbama net       3 000 kalbų. Europoje kalbama maždaug 400 kalbų; į šį skaičių įeina imigrantų bendruomenių, regioninės ir gestų kalbos.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lt-LT" sz="4800" dirty="0" smtClean="0"/>
              <a:t>Europa turi tikrą kalbų lobyną – 23 oficialiąsias kalbas</a:t>
            </a:r>
          </a:p>
        </p:txBody>
      </p:sp>
      <p:pic>
        <p:nvPicPr>
          <p:cNvPr id="6147" name="Picture 4" descr="vėliavos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1628800"/>
            <a:ext cx="7559675" cy="46799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620713"/>
            <a:ext cx="8229600" cy="5688012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endParaRPr lang="lt-LT" dirty="0"/>
          </a:p>
        </p:txBody>
      </p:sp>
      <p:sp>
        <p:nvSpPr>
          <p:cNvPr id="7171" name="Oval 3"/>
          <p:cNvSpPr>
            <a:spLocks noChangeArrowheads="1"/>
          </p:cNvSpPr>
          <p:nvPr/>
        </p:nvSpPr>
        <p:spPr bwMode="auto">
          <a:xfrm>
            <a:off x="2916238" y="2636838"/>
            <a:ext cx="3600450" cy="16557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OFICIALIOSIOS EUROPOS KALBOS</a:t>
            </a:r>
          </a:p>
        </p:txBody>
      </p:sp>
      <p:sp>
        <p:nvSpPr>
          <p:cNvPr id="7172" name="Oval 6"/>
          <p:cNvSpPr>
            <a:spLocks noChangeArrowheads="1"/>
          </p:cNvSpPr>
          <p:nvPr/>
        </p:nvSpPr>
        <p:spPr bwMode="auto">
          <a:xfrm>
            <a:off x="6516688" y="908050"/>
            <a:ext cx="1727200" cy="7207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ANGLŲ KALBA</a:t>
            </a:r>
          </a:p>
        </p:txBody>
      </p:sp>
      <p:sp>
        <p:nvSpPr>
          <p:cNvPr id="7173" name="Oval 8"/>
          <p:cNvSpPr>
            <a:spLocks noChangeArrowheads="1"/>
          </p:cNvSpPr>
          <p:nvPr/>
        </p:nvSpPr>
        <p:spPr bwMode="auto">
          <a:xfrm rot="-1169681">
            <a:off x="5724525" y="1700213"/>
            <a:ext cx="1439863" cy="86518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AIRIŲ KALBA</a:t>
            </a:r>
          </a:p>
        </p:txBody>
      </p:sp>
      <p:sp>
        <p:nvSpPr>
          <p:cNvPr id="7174" name="Oval 10"/>
          <p:cNvSpPr>
            <a:spLocks noChangeArrowheads="1"/>
          </p:cNvSpPr>
          <p:nvPr/>
        </p:nvSpPr>
        <p:spPr bwMode="auto">
          <a:xfrm>
            <a:off x="2627313" y="1773238"/>
            <a:ext cx="1728787" cy="71913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DANŲ KALBA</a:t>
            </a:r>
          </a:p>
        </p:txBody>
      </p:sp>
      <p:sp>
        <p:nvSpPr>
          <p:cNvPr id="7175" name="Oval 11"/>
          <p:cNvSpPr>
            <a:spLocks noChangeArrowheads="1"/>
          </p:cNvSpPr>
          <p:nvPr/>
        </p:nvSpPr>
        <p:spPr bwMode="auto">
          <a:xfrm>
            <a:off x="2339975" y="620713"/>
            <a:ext cx="1727200" cy="9366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ESTŲ KALBA</a:t>
            </a:r>
          </a:p>
        </p:txBody>
      </p:sp>
      <p:sp>
        <p:nvSpPr>
          <p:cNvPr id="7176" name="Oval 12"/>
          <p:cNvSpPr>
            <a:spLocks noChangeArrowheads="1"/>
          </p:cNvSpPr>
          <p:nvPr/>
        </p:nvSpPr>
        <p:spPr bwMode="auto">
          <a:xfrm>
            <a:off x="4572000" y="404813"/>
            <a:ext cx="1944688" cy="7921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BULGARŲ KALBA</a:t>
            </a:r>
          </a:p>
        </p:txBody>
      </p:sp>
      <p:sp>
        <p:nvSpPr>
          <p:cNvPr id="7177" name="Oval 13"/>
          <p:cNvSpPr>
            <a:spLocks noChangeArrowheads="1"/>
          </p:cNvSpPr>
          <p:nvPr/>
        </p:nvSpPr>
        <p:spPr bwMode="auto">
          <a:xfrm rot="981233">
            <a:off x="7235825" y="1844675"/>
            <a:ext cx="1439863" cy="7921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ČEKŲ KALBA</a:t>
            </a:r>
          </a:p>
        </p:txBody>
      </p:sp>
      <p:sp>
        <p:nvSpPr>
          <p:cNvPr id="7178" name="Oval 14"/>
          <p:cNvSpPr>
            <a:spLocks noChangeArrowheads="1"/>
          </p:cNvSpPr>
          <p:nvPr/>
        </p:nvSpPr>
        <p:spPr bwMode="auto">
          <a:xfrm rot="882751">
            <a:off x="4057650" y="1270000"/>
            <a:ext cx="1800225" cy="719138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ISPANŲ KALBA</a:t>
            </a:r>
          </a:p>
        </p:txBody>
      </p:sp>
      <p:sp>
        <p:nvSpPr>
          <p:cNvPr id="7179" name="Oval 15"/>
          <p:cNvSpPr>
            <a:spLocks noChangeArrowheads="1"/>
          </p:cNvSpPr>
          <p:nvPr/>
        </p:nvSpPr>
        <p:spPr bwMode="auto">
          <a:xfrm rot="-788302">
            <a:off x="815975" y="431800"/>
            <a:ext cx="1584325" cy="719138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ITALŲ KALBA</a:t>
            </a:r>
          </a:p>
        </p:txBody>
      </p:sp>
      <p:sp>
        <p:nvSpPr>
          <p:cNvPr id="7180" name="Oval 16"/>
          <p:cNvSpPr>
            <a:spLocks noChangeArrowheads="1"/>
          </p:cNvSpPr>
          <p:nvPr/>
        </p:nvSpPr>
        <p:spPr bwMode="auto">
          <a:xfrm rot="-1054395">
            <a:off x="785813" y="1436688"/>
            <a:ext cx="1725612" cy="86518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LATVIŲ KALBA</a:t>
            </a:r>
          </a:p>
        </p:txBody>
      </p:sp>
      <p:sp>
        <p:nvSpPr>
          <p:cNvPr id="7181" name="Oval 17"/>
          <p:cNvSpPr>
            <a:spLocks noChangeArrowheads="1"/>
          </p:cNvSpPr>
          <p:nvPr/>
        </p:nvSpPr>
        <p:spPr bwMode="auto">
          <a:xfrm rot="896467">
            <a:off x="609600" y="4881563"/>
            <a:ext cx="2447925" cy="86518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PORTUGALŲ KALBA</a:t>
            </a:r>
          </a:p>
        </p:txBody>
      </p:sp>
      <p:sp>
        <p:nvSpPr>
          <p:cNvPr id="7182" name="Oval 18"/>
          <p:cNvSpPr>
            <a:spLocks noChangeArrowheads="1"/>
          </p:cNvSpPr>
          <p:nvPr/>
        </p:nvSpPr>
        <p:spPr bwMode="auto">
          <a:xfrm>
            <a:off x="6659563" y="2924175"/>
            <a:ext cx="1800225" cy="10096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OLANDŲ KALBA</a:t>
            </a:r>
          </a:p>
        </p:txBody>
      </p:sp>
      <p:sp>
        <p:nvSpPr>
          <p:cNvPr id="7183" name="Oval 19"/>
          <p:cNvSpPr>
            <a:spLocks noChangeArrowheads="1"/>
          </p:cNvSpPr>
          <p:nvPr/>
        </p:nvSpPr>
        <p:spPr bwMode="auto">
          <a:xfrm rot="-930558">
            <a:off x="411163" y="3690938"/>
            <a:ext cx="2087562" cy="9366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LIETUVIŲ KALBA</a:t>
            </a:r>
          </a:p>
        </p:txBody>
      </p:sp>
      <p:sp>
        <p:nvSpPr>
          <p:cNvPr id="7184" name="Oval 20"/>
          <p:cNvSpPr>
            <a:spLocks noChangeArrowheads="1"/>
          </p:cNvSpPr>
          <p:nvPr/>
        </p:nvSpPr>
        <p:spPr bwMode="auto">
          <a:xfrm rot="161596">
            <a:off x="1258888" y="2565400"/>
            <a:ext cx="1512887" cy="863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LENKŲ KALBA</a:t>
            </a:r>
          </a:p>
        </p:txBody>
      </p:sp>
      <p:sp>
        <p:nvSpPr>
          <p:cNvPr id="7185" name="Oval 21"/>
          <p:cNvSpPr>
            <a:spLocks noChangeArrowheads="1"/>
          </p:cNvSpPr>
          <p:nvPr/>
        </p:nvSpPr>
        <p:spPr bwMode="auto">
          <a:xfrm>
            <a:off x="2268538" y="4292600"/>
            <a:ext cx="2374900" cy="7921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MATIEČIŲ KALBA</a:t>
            </a:r>
          </a:p>
        </p:txBody>
      </p:sp>
      <p:sp>
        <p:nvSpPr>
          <p:cNvPr id="7186" name="Oval 22"/>
          <p:cNvSpPr>
            <a:spLocks noChangeArrowheads="1"/>
          </p:cNvSpPr>
          <p:nvPr/>
        </p:nvSpPr>
        <p:spPr bwMode="auto">
          <a:xfrm>
            <a:off x="4932363" y="4221163"/>
            <a:ext cx="2160587" cy="7921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PRANCŪZŲ KALBA</a:t>
            </a:r>
          </a:p>
        </p:txBody>
      </p:sp>
      <p:sp>
        <p:nvSpPr>
          <p:cNvPr id="7187" name="Oval 23"/>
          <p:cNvSpPr>
            <a:spLocks noChangeArrowheads="1"/>
          </p:cNvSpPr>
          <p:nvPr/>
        </p:nvSpPr>
        <p:spPr bwMode="auto">
          <a:xfrm rot="1193865">
            <a:off x="7204075" y="4217988"/>
            <a:ext cx="1835150" cy="93503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SLOVAKŲ KALBA</a:t>
            </a:r>
          </a:p>
        </p:txBody>
      </p:sp>
      <p:sp>
        <p:nvSpPr>
          <p:cNvPr id="7188" name="Oval 24"/>
          <p:cNvSpPr>
            <a:spLocks noChangeArrowheads="1"/>
          </p:cNvSpPr>
          <p:nvPr/>
        </p:nvSpPr>
        <p:spPr bwMode="auto">
          <a:xfrm>
            <a:off x="4140200" y="5084763"/>
            <a:ext cx="1800225" cy="7921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RUMUNŲ KALBA</a:t>
            </a:r>
          </a:p>
        </p:txBody>
      </p:sp>
      <p:sp>
        <p:nvSpPr>
          <p:cNvPr id="7189" name="Oval 25"/>
          <p:cNvSpPr>
            <a:spLocks noChangeArrowheads="1"/>
          </p:cNvSpPr>
          <p:nvPr/>
        </p:nvSpPr>
        <p:spPr bwMode="auto">
          <a:xfrm rot="625421">
            <a:off x="6211888" y="5032375"/>
            <a:ext cx="1873250" cy="7921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SLOVĖNŲ KALBA</a:t>
            </a:r>
          </a:p>
        </p:txBody>
      </p:sp>
      <p:sp>
        <p:nvSpPr>
          <p:cNvPr id="7190" name="Oval 26"/>
          <p:cNvSpPr>
            <a:spLocks noChangeArrowheads="1"/>
          </p:cNvSpPr>
          <p:nvPr/>
        </p:nvSpPr>
        <p:spPr bwMode="auto">
          <a:xfrm rot="-849264">
            <a:off x="2774950" y="5608638"/>
            <a:ext cx="1439863" cy="7921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ŠVEDŲ KALBA</a:t>
            </a:r>
          </a:p>
        </p:txBody>
      </p:sp>
      <p:sp>
        <p:nvSpPr>
          <p:cNvPr id="7191" name="Oval 27"/>
          <p:cNvSpPr>
            <a:spLocks noChangeArrowheads="1"/>
          </p:cNvSpPr>
          <p:nvPr/>
        </p:nvSpPr>
        <p:spPr bwMode="auto">
          <a:xfrm>
            <a:off x="5435600" y="5876925"/>
            <a:ext cx="1873250" cy="76517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VENGRŲ KALBA</a:t>
            </a:r>
          </a:p>
        </p:txBody>
      </p:sp>
      <p:sp>
        <p:nvSpPr>
          <p:cNvPr id="7192" name="Oval 28"/>
          <p:cNvSpPr>
            <a:spLocks noChangeArrowheads="1"/>
          </p:cNvSpPr>
          <p:nvPr/>
        </p:nvSpPr>
        <p:spPr bwMode="auto">
          <a:xfrm>
            <a:off x="539750" y="5876925"/>
            <a:ext cx="1944688" cy="7921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lt-LT" b="1"/>
              <a:t>VOKIEČIŲ KALBA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lt-LT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Europos kalbų dienos minėjimo tikslas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lt-LT" b="1" dirty="0" smtClean="0">
                <a:effectLst/>
                <a:latin typeface="Arial" charset="0"/>
              </a:rPr>
              <a:t>skatinti toleranciją ir sąmoningumą kitų kalbų ir kultūrų atžvilgiu</a:t>
            </a:r>
            <a:r>
              <a:rPr lang="lt-LT" b="1" dirty="0" smtClean="0">
                <a:effectLst/>
              </a:rPr>
              <a:t> </a:t>
            </a:r>
            <a:r>
              <a:rPr lang="lt-LT" b="1" dirty="0" smtClean="0">
                <a:effectLst/>
                <a:latin typeface="Arial" charset="0"/>
              </a:rPr>
              <a:t>,</a:t>
            </a:r>
          </a:p>
          <a:p>
            <a:pPr>
              <a:lnSpc>
                <a:spcPct val="90000"/>
              </a:lnSpc>
              <a:defRPr/>
            </a:pPr>
            <a:r>
              <a:rPr lang="lt-LT" b="1" dirty="0" smtClean="0">
                <a:effectLst/>
                <a:latin typeface="Arial" charset="0"/>
              </a:rPr>
              <a:t> gerbti kalbų įvairovę, skatinti daugiakalbystę ir prireikus apsaugoti kalbas, kurioms gresia išnykimas.</a:t>
            </a:r>
            <a:endParaRPr lang="lt-LT" dirty="0" smtClean="0">
              <a:effectLst/>
            </a:endParaRPr>
          </a:p>
          <a:p>
            <a:pPr>
              <a:defRPr/>
            </a:pPr>
            <a:endParaRPr lang="lt-LT" dirty="0"/>
          </a:p>
        </p:txBody>
      </p:sp>
      <p:pic>
        <p:nvPicPr>
          <p:cNvPr id="8196" name="Content Placeholder 3" descr="children_holding_hands_around_the_world[1]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3438" y="1628775"/>
            <a:ext cx="4032250" cy="4002088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lt-LT" dirty="0" smtClean="0"/>
              <a:t/>
            </a:r>
            <a:br>
              <a:rPr lang="lt-LT" dirty="0" smtClean="0"/>
            </a:br>
            <a:r>
              <a:rPr lang="lt-LT" sz="4800" dirty="0" smtClean="0"/>
              <a:t>BABELIO BOKŠTAS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lt-LT" sz="4400" dirty="0" smtClean="0"/>
              <a:t>Kalbų atsiradimas siejamas su legenda apie Babelio bokštą.</a:t>
            </a:r>
            <a:endParaRPr lang="lt-LT" sz="4400" dirty="0"/>
          </a:p>
        </p:txBody>
      </p:sp>
      <p:pic>
        <p:nvPicPr>
          <p:cNvPr id="9220" name="Content Placeholder 3" descr="tower_of_babel.17011315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27538" y="1268413"/>
            <a:ext cx="4259262" cy="5040312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 contrast="-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624736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11560" y="2204864"/>
            <a:ext cx="7772400" cy="1614041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lt-LT" sz="7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Viktorina</a:t>
            </a:r>
            <a:br>
              <a:rPr lang="lt-LT" sz="7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lt-LT" sz="7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lt-LT" sz="7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lt-LT" sz="7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„Kalba – langas į pasaulį“</a:t>
            </a:r>
            <a:endParaRPr lang="lt-LT" sz="7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892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5400" b="1" dirty="0" smtClean="0">
                <a:solidFill>
                  <a:srgbClr val="C00000"/>
                </a:solidFill>
              </a:rPr>
              <a:t>Atkreipiame dėmesį, kad yra klausimų, kur galimi keli atsakymų variantai!</a:t>
            </a:r>
            <a:endParaRPr lang="lt-LT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49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032"/>
            <a:ext cx="2243658" cy="2243658"/>
          </a:xfrm>
          <a:prstGeom prst="rect">
            <a:avLst/>
          </a:prstGeom>
          <a:noFill/>
          <a:ln>
            <a:noFill/>
          </a:ln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txBody>
          <a:bodyPr>
            <a:noAutofit/>
          </a:bodyPr>
          <a:lstStyle/>
          <a:p>
            <a:r>
              <a:rPr lang="lt-LT" sz="3500" dirty="0" smtClean="0"/>
              <a:t>1</a:t>
            </a:r>
            <a:r>
              <a:rPr lang="lt-LT" sz="3600" b="1" dirty="0" smtClean="0"/>
              <a:t>. Kiek iš viso pasaulyje suskaičiuojama kalbų?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47664" y="2906143"/>
            <a:ext cx="3960440" cy="1944216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a) apie 1000</a:t>
            </a:r>
          </a:p>
          <a:p>
            <a:r>
              <a:rPr lang="lt-LT" sz="3600" b="1" dirty="0" smtClean="0"/>
              <a:t>b) apie 2000</a:t>
            </a:r>
          </a:p>
          <a:p>
            <a:r>
              <a:rPr lang="lt-LT" sz="3600" b="1" dirty="0"/>
              <a:t>c</a:t>
            </a:r>
            <a:r>
              <a:rPr lang="lt-LT" sz="3600" b="1" smtClean="0"/>
              <a:t>) apie 3000</a:t>
            </a:r>
            <a:endParaRPr lang="lt-LT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3154640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143000"/>
          </a:xfrm>
        </p:spPr>
        <p:txBody>
          <a:bodyPr>
            <a:noAutofit/>
          </a:bodyPr>
          <a:lstStyle/>
          <a:p>
            <a:r>
              <a:rPr lang="lt-LT" sz="3500" b="1" dirty="0" smtClean="0"/>
              <a:t>2. Keliomis kalbomis oficialiai kalbama Europoje?</a:t>
            </a:r>
            <a:endParaRPr lang="lt-LT" sz="35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2915816" y="3140968"/>
            <a:ext cx="2448272" cy="1944216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a) 20</a:t>
            </a:r>
          </a:p>
          <a:p>
            <a:r>
              <a:rPr lang="lt-LT" sz="3600" b="1" dirty="0" smtClean="0"/>
              <a:t>b) 23</a:t>
            </a:r>
          </a:p>
          <a:p>
            <a:r>
              <a:rPr lang="lt-LT" sz="3600" b="1" dirty="0"/>
              <a:t>c</a:t>
            </a:r>
            <a:r>
              <a:rPr lang="lt-LT" sz="3600" b="1" dirty="0" smtClean="0"/>
              <a:t>) 26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206" y="4221088"/>
            <a:ext cx="3024336" cy="2013074"/>
          </a:xfrm>
          <a:prstGeom prst="rect">
            <a:avLst/>
          </a:prstGeom>
          <a:noFill/>
          <a:ln>
            <a:noFill/>
          </a:ln>
          <a:scene3d>
            <a:camera prst="perspectiveContrasting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4331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3600" b="1" dirty="0" smtClean="0"/>
              <a:t>3. Nuo kada minima Europos kalbų diena?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3563888" y="2564904"/>
            <a:ext cx="2448272" cy="1944216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a) 2001</a:t>
            </a:r>
          </a:p>
          <a:p>
            <a:r>
              <a:rPr lang="lt-LT" sz="3600" b="1" dirty="0" smtClean="0"/>
              <a:t>b) 2000</a:t>
            </a:r>
          </a:p>
          <a:p>
            <a:r>
              <a:rPr lang="lt-LT" sz="3600" b="1" dirty="0"/>
              <a:t>c</a:t>
            </a:r>
            <a:r>
              <a:rPr lang="lt-LT" sz="3600" b="1" dirty="0" smtClean="0"/>
              <a:t>) 2002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9080"/>
            <a:ext cx="2716753" cy="2213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38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4. Kuria kalba šneka daugiausiai žmonių?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2771800" y="2636912"/>
            <a:ext cx="2448272" cy="1944216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a) kinų</a:t>
            </a:r>
          </a:p>
          <a:p>
            <a:r>
              <a:rPr lang="lt-LT" sz="3600" b="1" dirty="0" smtClean="0"/>
              <a:t>b) ispanų</a:t>
            </a:r>
          </a:p>
          <a:p>
            <a:r>
              <a:rPr lang="lt-LT" sz="3600" b="1" dirty="0"/>
              <a:t>c</a:t>
            </a:r>
            <a:r>
              <a:rPr lang="lt-LT" sz="3600" b="1" dirty="0" smtClean="0"/>
              <a:t>) anglų</a:t>
            </a:r>
          </a:p>
          <a:p>
            <a:r>
              <a:rPr lang="lt-LT" sz="3600" b="1" dirty="0"/>
              <a:t>d</a:t>
            </a:r>
            <a:r>
              <a:rPr lang="lt-LT" sz="3600" b="1" dirty="0" smtClean="0"/>
              <a:t>) rusų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68960"/>
            <a:ext cx="2567359" cy="318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59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5. Kurios kalbos dažniausiai vartojamos tarptautiniam bendravimui?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1907704" y="2852936"/>
            <a:ext cx="3096344" cy="2664296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a) prancūzų</a:t>
            </a:r>
          </a:p>
          <a:p>
            <a:r>
              <a:rPr lang="lt-LT" sz="3600" b="1" dirty="0" smtClean="0"/>
              <a:t>b) vokiečių</a:t>
            </a:r>
          </a:p>
          <a:p>
            <a:r>
              <a:rPr lang="lt-LT" sz="3600" b="1" dirty="0"/>
              <a:t>c</a:t>
            </a:r>
            <a:r>
              <a:rPr lang="lt-LT" sz="3600" b="1" dirty="0" smtClean="0"/>
              <a:t>) ispanų</a:t>
            </a:r>
          </a:p>
          <a:p>
            <a:r>
              <a:rPr lang="lt-LT" sz="3600" b="1" dirty="0"/>
              <a:t>d</a:t>
            </a:r>
            <a:r>
              <a:rPr lang="lt-LT" sz="3600" b="1" dirty="0" smtClean="0"/>
              <a:t>) anglų</a:t>
            </a:r>
          </a:p>
          <a:p>
            <a:r>
              <a:rPr lang="lt-LT" sz="3600" b="1" dirty="0"/>
              <a:t>e</a:t>
            </a:r>
            <a:r>
              <a:rPr lang="lt-LT" sz="3600" b="1" dirty="0" smtClean="0"/>
              <a:t>) rusų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89040"/>
            <a:ext cx="3384376" cy="2540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2324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6. Kokios kalbų šeimos pačios didžiausios?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3851920" y="2370807"/>
            <a:ext cx="4104456" cy="2664296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a) semitų</a:t>
            </a:r>
          </a:p>
          <a:p>
            <a:r>
              <a:rPr lang="lt-LT" sz="3600" b="1" dirty="0" smtClean="0"/>
              <a:t>b) indoeuropiečių</a:t>
            </a:r>
          </a:p>
          <a:p>
            <a:r>
              <a:rPr lang="lt-LT" sz="3600" b="1" dirty="0"/>
              <a:t>c</a:t>
            </a:r>
            <a:r>
              <a:rPr lang="lt-LT" sz="3600" b="1" dirty="0" smtClean="0"/>
              <a:t>) kinų-tibetiečių</a:t>
            </a:r>
          </a:p>
          <a:p>
            <a:r>
              <a:rPr lang="lt-LT" sz="3600" b="1" dirty="0"/>
              <a:t>d</a:t>
            </a:r>
            <a:r>
              <a:rPr lang="lt-LT" sz="3600" b="1" dirty="0" smtClean="0"/>
              <a:t>) </a:t>
            </a:r>
            <a:r>
              <a:rPr lang="lt-LT" sz="3600" b="1" dirty="0" err="1" smtClean="0"/>
              <a:t>finougrų</a:t>
            </a:r>
            <a:endParaRPr lang="lt-LT" sz="3600" b="1" dirty="0" smtClean="0"/>
          </a:p>
          <a:p>
            <a:r>
              <a:rPr lang="lt-LT" sz="3600" b="1" dirty="0"/>
              <a:t>e</a:t>
            </a:r>
            <a:r>
              <a:rPr lang="lt-LT" sz="3600" b="1" dirty="0" smtClean="0"/>
              <a:t>) </a:t>
            </a:r>
            <a:r>
              <a:rPr lang="lt-LT" sz="3600" b="1" dirty="0" err="1" smtClean="0"/>
              <a:t>altajiečių</a:t>
            </a:r>
            <a:endParaRPr lang="lt-LT" sz="3600" b="1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01008"/>
            <a:ext cx="3004800" cy="3074912"/>
          </a:xfrm>
          <a:prstGeom prst="rect">
            <a:avLst/>
          </a:prstGeom>
          <a:noFill/>
          <a:ln>
            <a:noFill/>
          </a:ln>
          <a:scene3d>
            <a:camera prst="perspectiveFron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00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7. Kuri baltų kalba archajiškiausia?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3851920" y="2636912"/>
            <a:ext cx="4104456" cy="2664296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a) lietuvių</a:t>
            </a:r>
          </a:p>
          <a:p>
            <a:r>
              <a:rPr lang="lt-LT" sz="3600" b="1" dirty="0" smtClean="0"/>
              <a:t>b) prūsų</a:t>
            </a:r>
          </a:p>
          <a:p>
            <a:r>
              <a:rPr lang="lt-LT" sz="3600" b="1" dirty="0"/>
              <a:t>c</a:t>
            </a:r>
            <a:r>
              <a:rPr lang="lt-LT" sz="3600" b="1" dirty="0" smtClean="0"/>
              <a:t>) latvių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49080"/>
            <a:ext cx="2637656" cy="197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03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8. Koks </a:t>
            </a:r>
            <a:r>
              <a:rPr lang="lt-LT" sz="3600" b="1" dirty="0"/>
              <a:t>mokslas nagrinėja kalbą?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63888" y="2348880"/>
            <a:ext cx="3682752" cy="2620888"/>
          </a:xfrm>
        </p:spPr>
        <p:txBody>
          <a:bodyPr>
            <a:normAutofit fontScale="92500"/>
          </a:bodyPr>
          <a:lstStyle/>
          <a:p>
            <a:pPr lvl="0"/>
            <a:r>
              <a:rPr lang="lt-LT" sz="3600" b="1" dirty="0" smtClean="0"/>
              <a:t>a) leksikologija   </a:t>
            </a:r>
          </a:p>
          <a:p>
            <a:pPr lvl="0"/>
            <a:r>
              <a:rPr lang="lt-LT" sz="3600" b="1" dirty="0" smtClean="0"/>
              <a:t>b</a:t>
            </a:r>
            <a:r>
              <a:rPr lang="lt-LT" sz="3600" b="1" dirty="0"/>
              <a:t>)  </a:t>
            </a:r>
            <a:r>
              <a:rPr lang="lt-LT" sz="3600" b="1" dirty="0" smtClean="0"/>
              <a:t>lingvistika   </a:t>
            </a:r>
          </a:p>
          <a:p>
            <a:pPr lvl="0"/>
            <a:r>
              <a:rPr lang="lt-LT" sz="3600" b="1" dirty="0" smtClean="0"/>
              <a:t>c</a:t>
            </a:r>
            <a:r>
              <a:rPr lang="lt-LT" sz="3600" b="1" dirty="0"/>
              <a:t>) </a:t>
            </a:r>
            <a:r>
              <a:rPr lang="lt-LT" sz="3600" b="1" dirty="0" smtClean="0"/>
              <a:t>onomastika </a:t>
            </a:r>
          </a:p>
          <a:p>
            <a:pPr lvl="0"/>
            <a:r>
              <a:rPr lang="lt-LT" sz="3600" b="1" dirty="0" smtClean="0"/>
              <a:t>d</a:t>
            </a:r>
            <a:r>
              <a:rPr lang="lt-LT" sz="3600" b="1" dirty="0"/>
              <a:t>)  leksikografija.</a:t>
            </a:r>
          </a:p>
          <a:p>
            <a:endParaRPr lang="lt-LT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437112"/>
            <a:ext cx="2913112" cy="1988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/>
              <a:t>9. </a:t>
            </a:r>
            <a:r>
              <a:rPr lang="lt-LT" sz="3600" b="1" dirty="0" smtClean="0"/>
              <a:t>Iš </a:t>
            </a:r>
            <a:r>
              <a:rPr lang="lt-LT" sz="3600" b="1" dirty="0"/>
              <a:t>kur atsirado kalba?</a:t>
            </a:r>
          </a:p>
        </p:txBody>
      </p:sp>
      <p:sp>
        <p:nvSpPr>
          <p:cNvPr id="4" name="Stačiakampis 3"/>
          <p:cNvSpPr/>
          <p:nvPr/>
        </p:nvSpPr>
        <p:spPr>
          <a:xfrm>
            <a:off x="251520" y="1844824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/>
              <a:t>a) iš </a:t>
            </a:r>
            <a:r>
              <a:rPr lang="lt-LT" sz="3600" b="1" dirty="0"/>
              <a:t>gamtos garsų </a:t>
            </a:r>
            <a:r>
              <a:rPr lang="lt-LT" sz="3600" b="1" dirty="0" smtClean="0"/>
              <a:t>pamėgdžiojimo</a:t>
            </a:r>
          </a:p>
          <a:p>
            <a:r>
              <a:rPr lang="lt-LT" sz="3600" b="1" dirty="0" smtClean="0"/>
              <a:t>b</a:t>
            </a:r>
            <a:r>
              <a:rPr lang="lt-LT" sz="3600" b="1" dirty="0"/>
              <a:t>) iš šūksnių, kuriuos žmonės šūkaudavę, dirbdami kokį nors bendrą </a:t>
            </a:r>
            <a:r>
              <a:rPr lang="lt-LT" sz="3600" b="1" dirty="0" smtClean="0"/>
              <a:t>darbą   </a:t>
            </a:r>
          </a:p>
          <a:p>
            <a:r>
              <a:rPr lang="lt-LT" sz="3600" b="1" dirty="0" smtClean="0"/>
              <a:t>c</a:t>
            </a:r>
            <a:r>
              <a:rPr lang="lt-LT" sz="3600" b="1" dirty="0"/>
              <a:t>) iš tam tikrų žaidimų, iš </a:t>
            </a:r>
            <a:r>
              <a:rPr lang="lt-LT" sz="3600" b="1" dirty="0" smtClean="0"/>
              <a:t>dainavimo </a:t>
            </a:r>
          </a:p>
          <a:p>
            <a:r>
              <a:rPr lang="lt-LT" sz="3600" b="1" dirty="0" smtClean="0"/>
              <a:t>d</a:t>
            </a:r>
            <a:r>
              <a:rPr lang="lt-LT" sz="3600" b="1" dirty="0"/>
              <a:t>) iš „gestų </a:t>
            </a:r>
            <a:r>
              <a:rPr lang="lt-LT" sz="3600" b="1" dirty="0" smtClean="0"/>
              <a:t>kalbos„</a:t>
            </a:r>
          </a:p>
          <a:p>
            <a:r>
              <a:rPr lang="lt-LT" sz="3600" b="1" dirty="0" smtClean="0"/>
              <a:t>e</a:t>
            </a:r>
            <a:r>
              <a:rPr lang="lt-LT" sz="3600" b="1" dirty="0"/>
              <a:t>) kalbos kilmė </a:t>
            </a:r>
            <a:r>
              <a:rPr lang="lt-LT" sz="3600" b="1" dirty="0" smtClean="0"/>
              <a:t>neaiški</a:t>
            </a:r>
          </a:p>
          <a:p>
            <a:r>
              <a:rPr lang="lt-LT" sz="3600" b="1" dirty="0" smtClean="0"/>
              <a:t>f</a:t>
            </a:r>
            <a:r>
              <a:rPr lang="lt-LT" sz="3600" b="1" dirty="0"/>
              <a:t>) visi atsakymai tinka.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221088"/>
            <a:ext cx="3401792" cy="255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46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/>
              <a:t>10. Kokios kalbos jau išnykusios?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420888"/>
            <a:ext cx="8496944" cy="2692896"/>
          </a:xfrm>
        </p:spPr>
        <p:txBody>
          <a:bodyPr>
            <a:noAutofit/>
          </a:bodyPr>
          <a:lstStyle/>
          <a:p>
            <a:r>
              <a:rPr lang="lt-LT" sz="3600" b="1" dirty="0"/>
              <a:t>a)  lotynų ir </a:t>
            </a:r>
            <a:r>
              <a:rPr lang="lt-LT" sz="3600" b="1" dirty="0" smtClean="0"/>
              <a:t>prūsų</a:t>
            </a:r>
            <a:r>
              <a:rPr lang="lt-LT" sz="3600" b="1" dirty="0"/>
              <a:t>	</a:t>
            </a:r>
            <a:endParaRPr lang="lt-LT" sz="3600" b="1" dirty="0" smtClean="0"/>
          </a:p>
          <a:p>
            <a:r>
              <a:rPr lang="lt-LT" sz="3600" b="1" dirty="0" smtClean="0"/>
              <a:t>b</a:t>
            </a:r>
            <a:r>
              <a:rPr lang="lt-LT" sz="3600" b="1" dirty="0"/>
              <a:t>)  čiukčių, </a:t>
            </a:r>
            <a:r>
              <a:rPr lang="lt-LT" sz="3600" b="1" dirty="0" err="1"/>
              <a:t>rusinų</a:t>
            </a:r>
            <a:r>
              <a:rPr lang="lt-LT" sz="3600" b="1" dirty="0"/>
              <a:t>, </a:t>
            </a:r>
            <a:r>
              <a:rPr lang="lt-LT" sz="3600" b="1" dirty="0" err="1"/>
              <a:t>urumų</a:t>
            </a:r>
            <a:r>
              <a:rPr lang="lt-LT" sz="3600" b="1" dirty="0"/>
              <a:t>, </a:t>
            </a:r>
            <a:r>
              <a:rPr lang="lt-LT" sz="3600" b="1" dirty="0" err="1"/>
              <a:t>gagaūzų</a:t>
            </a:r>
            <a:r>
              <a:rPr lang="lt-LT" sz="3600" b="1" dirty="0"/>
              <a:t> </a:t>
            </a:r>
            <a:r>
              <a:rPr lang="lt-LT" sz="3600" b="1" dirty="0" smtClean="0"/>
              <a:t>kalba</a:t>
            </a:r>
          </a:p>
          <a:p>
            <a:r>
              <a:rPr lang="lt-LT" sz="3600" b="1" dirty="0" smtClean="0"/>
              <a:t>c</a:t>
            </a:r>
            <a:r>
              <a:rPr lang="lt-LT" sz="3600" b="1" dirty="0"/>
              <a:t>)  karaimų ir </a:t>
            </a:r>
            <a:r>
              <a:rPr lang="lt-LT" sz="3600" b="1" dirty="0" err="1" smtClean="0"/>
              <a:t>krymčakų</a:t>
            </a:r>
            <a:endParaRPr lang="lt-LT" sz="3600" b="1" dirty="0" smtClean="0"/>
          </a:p>
          <a:p>
            <a:r>
              <a:rPr lang="lt-LT" sz="3600" b="1" dirty="0" smtClean="0"/>
              <a:t>d</a:t>
            </a:r>
            <a:r>
              <a:rPr lang="lt-LT" sz="3600" b="1" dirty="0"/>
              <a:t>) baskų ir </a:t>
            </a:r>
            <a:r>
              <a:rPr lang="lt-LT" sz="3600" b="1" dirty="0" err="1" smtClean="0"/>
              <a:t>bretonų</a:t>
            </a:r>
            <a:endParaRPr lang="lt-LT" sz="3600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28085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9794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11. </a:t>
            </a:r>
            <a:r>
              <a:rPr lang="pt-BR" sz="3600" b="1" dirty="0" smtClean="0"/>
              <a:t>Ar </a:t>
            </a:r>
            <a:r>
              <a:rPr lang="pt-BR" sz="3600" b="1" dirty="0"/>
              <a:t>galima pačiam susikurti kalbą? Jei galima, tai kaip?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512" y="2420888"/>
            <a:ext cx="8784976" cy="3484984"/>
          </a:xfrm>
        </p:spPr>
        <p:txBody>
          <a:bodyPr/>
          <a:lstStyle/>
          <a:p>
            <a:r>
              <a:rPr lang="lt-LT" b="1" dirty="0"/>
              <a:t>a)	</a:t>
            </a:r>
            <a:r>
              <a:rPr lang="lt-LT" b="1" dirty="0" smtClean="0"/>
              <a:t>ne, negalima </a:t>
            </a:r>
          </a:p>
          <a:p>
            <a:r>
              <a:rPr lang="lt-LT" b="1" dirty="0" smtClean="0"/>
              <a:t>b</a:t>
            </a:r>
            <a:r>
              <a:rPr lang="lt-LT" b="1" dirty="0"/>
              <a:t>)  ne visi gali tai </a:t>
            </a:r>
            <a:r>
              <a:rPr lang="lt-LT" b="1" dirty="0" smtClean="0"/>
              <a:t>padaryti </a:t>
            </a:r>
          </a:p>
          <a:p>
            <a:r>
              <a:rPr lang="lt-LT" b="1" dirty="0" smtClean="0"/>
              <a:t>c</a:t>
            </a:r>
            <a:r>
              <a:rPr lang="lt-LT" b="1" dirty="0"/>
              <a:t>)  </a:t>
            </a:r>
            <a:r>
              <a:rPr lang="lt-LT" b="1" dirty="0" smtClean="0"/>
              <a:t>taip, </a:t>
            </a:r>
            <a:r>
              <a:rPr lang="lt-LT" b="1" dirty="0"/>
              <a:t>sugalvoti kokius nors simbolius, kurie atitiktų </a:t>
            </a:r>
            <a:r>
              <a:rPr lang="lt-LT" b="1" dirty="0" smtClean="0"/>
              <a:t>raides                      </a:t>
            </a:r>
          </a:p>
          <a:p>
            <a:r>
              <a:rPr lang="lt-LT" b="1" dirty="0" smtClean="0"/>
              <a:t>d</a:t>
            </a:r>
            <a:r>
              <a:rPr lang="lt-LT" b="1" dirty="0"/>
              <a:t>) </a:t>
            </a:r>
            <a:r>
              <a:rPr lang="lt-LT" b="1" dirty="0" smtClean="0"/>
              <a:t>taip, </a:t>
            </a:r>
            <a:r>
              <a:rPr lang="lt-LT" b="1" dirty="0"/>
              <a:t>prie savo kalbos žodžių pridėti kokius nors garsus, sukeisti skiemenis.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16832"/>
            <a:ext cx="2356974" cy="17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72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b="1" dirty="0" smtClean="0"/>
              <a:t>12. Kokiuose </a:t>
            </a:r>
            <a:r>
              <a:rPr lang="lt-LT" sz="3600" b="1" dirty="0"/>
              <a:t>pasaulio universitetuose studijuojama lietuvių kalba?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b="1" dirty="0"/>
              <a:t>a</a:t>
            </a:r>
            <a:r>
              <a:rPr lang="lt-LT" b="1" dirty="0" smtClean="0"/>
              <a:t>) JAV </a:t>
            </a:r>
            <a:r>
              <a:rPr lang="lt-LT" b="1" dirty="0"/>
              <a:t>universitetuose (</a:t>
            </a:r>
            <a:r>
              <a:rPr lang="lt-LT" b="1" dirty="0" err="1"/>
              <a:t>Harvardo</a:t>
            </a:r>
            <a:r>
              <a:rPr lang="lt-LT" b="1" dirty="0"/>
              <a:t> universitetas, </a:t>
            </a:r>
            <a:r>
              <a:rPr lang="lt-LT" b="1" dirty="0" err="1"/>
              <a:t>Masačiūsetso</a:t>
            </a:r>
            <a:r>
              <a:rPr lang="lt-LT" b="1" dirty="0"/>
              <a:t> technologijos </a:t>
            </a:r>
            <a:r>
              <a:rPr lang="lt-LT" b="1" dirty="0" err="1" smtClean="0"/>
              <a:t>instututas</a:t>
            </a:r>
            <a:r>
              <a:rPr lang="lt-LT" b="1" dirty="0" smtClean="0"/>
              <a:t>)</a:t>
            </a:r>
          </a:p>
          <a:p>
            <a:r>
              <a:rPr lang="lt-LT" b="1" dirty="0" smtClean="0"/>
              <a:t>b</a:t>
            </a:r>
            <a:r>
              <a:rPr lang="lt-LT" b="1" dirty="0"/>
              <a:t>)  Latvijos, Lenkijos aukštosiose m-</a:t>
            </a:r>
            <a:r>
              <a:rPr lang="lt-LT" b="1" dirty="0" err="1"/>
              <a:t>klose</a:t>
            </a:r>
            <a:r>
              <a:rPr lang="lt-LT" b="1" dirty="0"/>
              <a:t> (Krokuvos, Varšuvos </a:t>
            </a:r>
            <a:r>
              <a:rPr lang="lt-LT" b="1" dirty="0" err="1"/>
              <a:t>univer</a:t>
            </a:r>
            <a:r>
              <a:rPr lang="lt-LT" b="1" dirty="0"/>
              <a:t>.), Maskvos (Sankt </a:t>
            </a:r>
            <a:r>
              <a:rPr lang="lt-LT" b="1" dirty="0" err="1"/>
              <a:t>Peterburge),Vokietijos</a:t>
            </a:r>
            <a:r>
              <a:rPr lang="lt-LT" b="1" dirty="0"/>
              <a:t> (Berlyne, Miunchene, Leipcige), Švedijos (Stokholme</a:t>
            </a:r>
            <a:r>
              <a:rPr lang="lt-LT" b="1" dirty="0" smtClean="0"/>
              <a:t>)  </a:t>
            </a:r>
            <a:r>
              <a:rPr lang="lt-LT" b="1" dirty="0"/>
              <a:t>c)  Afrikos, Azijos </a:t>
            </a:r>
            <a:r>
              <a:rPr lang="lt-LT" b="1" dirty="0" smtClean="0"/>
              <a:t>universitetuose </a:t>
            </a:r>
          </a:p>
          <a:p>
            <a:r>
              <a:rPr lang="lt-LT" b="1" dirty="0" smtClean="0"/>
              <a:t>d</a:t>
            </a:r>
            <a:r>
              <a:rPr lang="lt-LT" b="1" dirty="0"/>
              <a:t>) Kinijos, Maroko universitetuose.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520464"/>
            <a:ext cx="2232248" cy="1174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54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13. Kiek </a:t>
            </a:r>
            <a:r>
              <a:rPr lang="lt-LT" sz="3600" b="1" dirty="0"/>
              <a:t>žmogus gali išmokti kalbų? Kaip vadinasi žmonės, mokantys daug kalbų?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2908920"/>
          </a:xfrm>
        </p:spPr>
        <p:txBody>
          <a:bodyPr/>
          <a:lstStyle/>
          <a:p>
            <a:r>
              <a:rPr lang="lt-LT" b="1" dirty="0"/>
              <a:t>a)	iki 6 kalbų  - jis vadinamas </a:t>
            </a:r>
            <a:r>
              <a:rPr lang="lt-LT" b="1" dirty="0" smtClean="0"/>
              <a:t>daugiakalbiu</a:t>
            </a:r>
          </a:p>
          <a:p>
            <a:r>
              <a:rPr lang="lt-LT" b="1" dirty="0" smtClean="0"/>
              <a:t>b</a:t>
            </a:r>
            <a:r>
              <a:rPr lang="lt-LT" b="1" dirty="0"/>
              <a:t>)   negali daug </a:t>
            </a:r>
            <a:r>
              <a:rPr lang="lt-LT" b="1" dirty="0" smtClean="0"/>
              <a:t>išmokti </a:t>
            </a:r>
          </a:p>
          <a:p>
            <a:r>
              <a:rPr lang="lt-LT" b="1" dirty="0" smtClean="0"/>
              <a:t>c</a:t>
            </a:r>
            <a:r>
              <a:rPr lang="lt-LT" b="1" dirty="0"/>
              <a:t>)  iki 8 kalbų – jis vadinamas </a:t>
            </a:r>
            <a:r>
              <a:rPr lang="lt-LT" b="1" dirty="0" err="1" smtClean="0"/>
              <a:t>hiperpoliglotu</a:t>
            </a:r>
            <a:endParaRPr lang="lt-LT" b="1" dirty="0" smtClean="0"/>
          </a:p>
          <a:p>
            <a:r>
              <a:rPr lang="lt-LT" b="1" dirty="0" smtClean="0"/>
              <a:t>d</a:t>
            </a:r>
            <a:r>
              <a:rPr lang="lt-LT" b="1" dirty="0"/>
              <a:t>) žmogus gali išmokti labai daug kalbų, jis vadinamas </a:t>
            </a:r>
            <a:r>
              <a:rPr lang="lt-LT" b="1" dirty="0" smtClean="0"/>
              <a:t>poliglotu</a:t>
            </a:r>
            <a:endParaRPr lang="lt-LT" b="1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418" y="4653136"/>
            <a:ext cx="3364989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5936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b="1" dirty="0" smtClean="0"/>
              <a:t>14. </a:t>
            </a:r>
            <a:r>
              <a:rPr lang="fi-FI" sz="3600" b="1" dirty="0" smtClean="0"/>
              <a:t>Kas </a:t>
            </a:r>
            <a:r>
              <a:rPr lang="fi-FI" sz="3600" b="1" dirty="0"/>
              <a:t>yra daugiakalbiai miestai? Paminėkite juos.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89039"/>
          </a:xfrm>
        </p:spPr>
        <p:txBody>
          <a:bodyPr>
            <a:normAutofit fontScale="92500" lnSpcReduction="20000"/>
          </a:bodyPr>
          <a:lstStyle/>
          <a:p>
            <a:r>
              <a:rPr lang="lt-LT" b="1" dirty="0"/>
              <a:t>a)	tai miestai, kur žmonės kalba daug kalbų, pvz. Vilniuje, </a:t>
            </a:r>
            <a:r>
              <a:rPr lang="lt-LT" b="1" dirty="0" smtClean="0"/>
              <a:t>Rygoje</a:t>
            </a:r>
          </a:p>
          <a:p>
            <a:r>
              <a:rPr lang="lt-LT" b="1" dirty="0" smtClean="0"/>
              <a:t>b</a:t>
            </a:r>
            <a:r>
              <a:rPr lang="lt-LT" b="1" dirty="0"/>
              <a:t>) tai miestai, kur žmonės kalba keliomis kalbomis, pvz. Romoje, </a:t>
            </a:r>
            <a:r>
              <a:rPr lang="lt-LT" b="1" dirty="0" smtClean="0"/>
              <a:t>Osle</a:t>
            </a:r>
          </a:p>
          <a:p>
            <a:r>
              <a:rPr lang="lt-LT" b="1" dirty="0" smtClean="0"/>
              <a:t>c</a:t>
            </a:r>
            <a:r>
              <a:rPr lang="lt-LT" b="1" dirty="0"/>
              <a:t>) tai miestai, kur žmonės kalba ne viena kalba, </a:t>
            </a:r>
            <a:r>
              <a:rPr lang="lt-LT" b="1" dirty="0" err="1"/>
              <a:t>pvz.Madride</a:t>
            </a:r>
            <a:r>
              <a:rPr lang="lt-LT" b="1" dirty="0"/>
              <a:t>, </a:t>
            </a:r>
            <a:r>
              <a:rPr lang="lt-LT" b="1" dirty="0" smtClean="0"/>
              <a:t>Taline</a:t>
            </a:r>
          </a:p>
          <a:p>
            <a:r>
              <a:rPr lang="lt-LT" b="1" dirty="0" smtClean="0"/>
              <a:t>d</a:t>
            </a:r>
            <a:r>
              <a:rPr lang="lt-LT" b="1" dirty="0"/>
              <a:t>) Daugiakalbiuose miestuose, </a:t>
            </a:r>
            <a:r>
              <a:rPr lang="lt-LT" b="1" dirty="0" err="1"/>
              <a:t>pvz.Londone</a:t>
            </a:r>
            <a:r>
              <a:rPr lang="lt-LT" b="1" dirty="0"/>
              <a:t>, Paryžiuje, Briuselyje ir Berlyne, kalbama tūkstančiais </a:t>
            </a:r>
            <a:r>
              <a:rPr lang="lt-LT" b="1" dirty="0" smtClean="0"/>
              <a:t>kalbų</a:t>
            </a:r>
            <a:endParaRPr lang="lt-LT" b="1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4819019"/>
            <a:ext cx="2160239" cy="1906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27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15. </a:t>
            </a:r>
            <a:r>
              <a:rPr lang="fi-FI" sz="3600" b="1" dirty="0" smtClean="0"/>
              <a:t>Kuri </a:t>
            </a:r>
            <a:r>
              <a:rPr lang="fi-FI" sz="3600" b="1" dirty="0"/>
              <a:t>pasaulio kalba seniausia?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3556992"/>
          </a:xfrm>
        </p:spPr>
        <p:txBody>
          <a:bodyPr/>
          <a:lstStyle/>
          <a:p>
            <a:r>
              <a:rPr lang="lt-LT" b="1" dirty="0"/>
              <a:t>a) </a:t>
            </a:r>
            <a:r>
              <a:rPr lang="lt-LT" b="1" dirty="0" smtClean="0"/>
              <a:t>egiptiečių </a:t>
            </a:r>
          </a:p>
          <a:p>
            <a:r>
              <a:rPr lang="lt-LT" b="1" dirty="0" smtClean="0"/>
              <a:t>b</a:t>
            </a:r>
            <a:r>
              <a:rPr lang="lt-LT" b="1" dirty="0"/>
              <a:t>) kuri pasaulio kalba yra seniausia, mes ir šiandien negalime </a:t>
            </a:r>
            <a:r>
              <a:rPr lang="lt-LT" b="1" dirty="0" smtClean="0"/>
              <a:t>atsakyti </a:t>
            </a:r>
          </a:p>
          <a:p>
            <a:r>
              <a:rPr lang="lt-LT" b="1" dirty="0" smtClean="0"/>
              <a:t>c</a:t>
            </a:r>
            <a:r>
              <a:rPr lang="lt-LT" b="1" dirty="0"/>
              <a:t>)  baskų kalba ( ja kalbama Prancūzijoje ir Ispanijoje</a:t>
            </a:r>
            <a:r>
              <a:rPr lang="lt-LT" b="1" dirty="0" smtClean="0"/>
              <a:t>) </a:t>
            </a:r>
          </a:p>
          <a:p>
            <a:r>
              <a:rPr lang="lt-LT" b="1" dirty="0" smtClean="0"/>
              <a:t>d</a:t>
            </a:r>
            <a:r>
              <a:rPr lang="lt-LT" b="1" dirty="0"/>
              <a:t>) lietuvių </a:t>
            </a:r>
            <a:r>
              <a:rPr lang="lt-LT" b="1" dirty="0" smtClean="0"/>
              <a:t>kalba</a:t>
            </a:r>
            <a:endParaRPr lang="lt-LT" b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306732"/>
            <a:ext cx="2448272" cy="2225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9035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16. Kokį raštą naudojo senovės šumerai?</a:t>
            </a:r>
            <a:endParaRPr lang="lt-LT" sz="3600" b="1" dirty="0"/>
          </a:p>
        </p:txBody>
      </p:sp>
      <p:sp>
        <p:nvSpPr>
          <p:cNvPr id="5" name="Turinio vietos rezervavimo ženklas 2"/>
          <p:cNvSpPr>
            <a:spLocks noGrp="1"/>
          </p:cNvSpPr>
          <p:nvPr>
            <p:ph idx="1"/>
          </p:nvPr>
        </p:nvSpPr>
        <p:spPr>
          <a:xfrm>
            <a:off x="2051720" y="2132856"/>
            <a:ext cx="4104456" cy="2664296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a) hieroglifus</a:t>
            </a:r>
          </a:p>
          <a:p>
            <a:r>
              <a:rPr lang="lt-LT" sz="3600" b="1" dirty="0" smtClean="0"/>
              <a:t>b) dantiraštį</a:t>
            </a:r>
          </a:p>
          <a:p>
            <a:r>
              <a:rPr lang="lt-LT" sz="3600" b="1" dirty="0"/>
              <a:t>c</a:t>
            </a:r>
            <a:r>
              <a:rPr lang="lt-LT" sz="3600" b="1" dirty="0" smtClean="0"/>
              <a:t>) abėcėlę</a:t>
            </a:r>
          </a:p>
          <a:p>
            <a:endParaRPr lang="lt-LT" dirty="0" smtClean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49470"/>
            <a:ext cx="3024336" cy="2731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39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016467"/>
            <a:ext cx="3528392" cy="258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17. Babelio bokštas reiškia?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2116832"/>
          </a:xfrm>
        </p:spPr>
        <p:txBody>
          <a:bodyPr>
            <a:normAutofit/>
          </a:bodyPr>
          <a:lstStyle/>
          <a:p>
            <a:r>
              <a:rPr lang="lt-LT" b="1" dirty="0" smtClean="0"/>
              <a:t>a) sąmyšį, netvarką, kalbų sumišimą</a:t>
            </a:r>
          </a:p>
          <a:p>
            <a:r>
              <a:rPr lang="lt-LT" b="1" dirty="0" smtClean="0"/>
              <a:t>b) Babilono šventyklą</a:t>
            </a:r>
          </a:p>
          <a:p>
            <a:r>
              <a:rPr lang="lt-LT" b="1" dirty="0"/>
              <a:t>c</a:t>
            </a:r>
            <a:r>
              <a:rPr lang="lt-LT" b="1" dirty="0" smtClean="0"/>
              <a:t>) </a:t>
            </a:r>
            <a:r>
              <a:rPr lang="lt-LT" b="1" dirty="0" err="1" smtClean="0"/>
              <a:t>zikaratą</a:t>
            </a:r>
            <a:r>
              <a:rPr lang="lt-LT" b="1" dirty="0"/>
              <a:t> </a:t>
            </a:r>
            <a:r>
              <a:rPr lang="lt-LT" b="1" dirty="0" smtClean="0"/>
              <a:t>(kelių </a:t>
            </a:r>
            <a:r>
              <a:rPr lang="lt-LT" b="1" dirty="0"/>
              <a:t>aukštų, laiptuotas </a:t>
            </a:r>
            <a:r>
              <a:rPr lang="lt-LT" b="1" dirty="0" smtClean="0"/>
              <a:t>statinys)</a:t>
            </a:r>
          </a:p>
          <a:p>
            <a:pPr marL="0" indent="0">
              <a:buNone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72188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18. Kieno vardai, iškalti Rozetės akmenyje, buvo raktas hieroglifų iššifravimui?</a:t>
            </a:r>
            <a:endParaRPr lang="lt-LT" sz="32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1187624" y="2204864"/>
            <a:ext cx="4104456" cy="2664296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a) </a:t>
            </a:r>
            <a:r>
              <a:rPr lang="lt-LT" sz="3600" b="1" dirty="0" err="1" smtClean="0"/>
              <a:t>Hačepsuta</a:t>
            </a:r>
            <a:endParaRPr lang="lt-LT" sz="3600" b="1" dirty="0" smtClean="0"/>
          </a:p>
          <a:p>
            <a:r>
              <a:rPr lang="lt-LT" sz="3600" b="1" dirty="0" smtClean="0"/>
              <a:t>b) Kleopatra</a:t>
            </a:r>
          </a:p>
          <a:p>
            <a:r>
              <a:rPr lang="lt-LT" sz="3600" b="1" dirty="0"/>
              <a:t>c</a:t>
            </a:r>
            <a:r>
              <a:rPr lang="lt-LT" sz="3600" b="1" dirty="0" smtClean="0"/>
              <a:t>) </a:t>
            </a:r>
            <a:r>
              <a:rPr lang="lt-LT" sz="3600" b="1" dirty="0" err="1" smtClean="0"/>
              <a:t>Ptolemėjas</a:t>
            </a:r>
            <a:endParaRPr lang="lt-LT" sz="3600" b="1" dirty="0" smtClean="0"/>
          </a:p>
          <a:p>
            <a:endParaRPr lang="lt-LT" sz="3600" b="1" dirty="0" smtClean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29000"/>
            <a:ext cx="2664296" cy="2701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5665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143000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19. Seniausia indoeuropiečių rašytinė kalba: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4283968" y="2924944"/>
            <a:ext cx="3322712" cy="2116832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a) lietuvių</a:t>
            </a:r>
          </a:p>
          <a:p>
            <a:r>
              <a:rPr lang="lt-LT" sz="3600" b="1" dirty="0" smtClean="0"/>
              <a:t>b) hetitų</a:t>
            </a:r>
          </a:p>
          <a:p>
            <a:r>
              <a:rPr lang="lt-LT" sz="3600" b="1" dirty="0"/>
              <a:t>c</a:t>
            </a:r>
            <a:r>
              <a:rPr lang="lt-LT" sz="3600" b="1" dirty="0" smtClean="0"/>
              <a:t>) slavų</a:t>
            </a:r>
          </a:p>
          <a:p>
            <a:endParaRPr lang="lt-LT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93096"/>
            <a:ext cx="3545346" cy="209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0227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20. Šiuolaikinę abėcėlę išrado: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2699792" y="1700808"/>
            <a:ext cx="3466728" cy="1828800"/>
          </a:xfrm>
        </p:spPr>
        <p:txBody>
          <a:bodyPr>
            <a:normAutofit lnSpcReduction="10000"/>
          </a:bodyPr>
          <a:lstStyle/>
          <a:p>
            <a:r>
              <a:rPr lang="lt-LT" sz="3600" b="1" dirty="0" smtClean="0"/>
              <a:t>a) egiptiečiai</a:t>
            </a:r>
          </a:p>
          <a:p>
            <a:r>
              <a:rPr lang="lt-LT" sz="3600" b="1" dirty="0" smtClean="0"/>
              <a:t>b) </a:t>
            </a:r>
            <a:r>
              <a:rPr lang="lt-LT" sz="3600" b="1" dirty="0" err="1" smtClean="0"/>
              <a:t>finikiečiai</a:t>
            </a:r>
            <a:endParaRPr lang="lt-LT" sz="3600" b="1" dirty="0" smtClean="0"/>
          </a:p>
          <a:p>
            <a:r>
              <a:rPr lang="lt-LT" sz="3600" b="1" dirty="0"/>
              <a:t>c</a:t>
            </a:r>
            <a:r>
              <a:rPr lang="lt-LT" sz="3600" b="1" dirty="0" smtClean="0"/>
              <a:t>) persai</a:t>
            </a:r>
          </a:p>
          <a:p>
            <a:endParaRPr lang="lt-LT" dirty="0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89040"/>
            <a:ext cx="4031314" cy="284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0784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21. Kas yra baltų kalbos?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3196952"/>
          </a:xfrm>
        </p:spPr>
        <p:txBody>
          <a:bodyPr>
            <a:normAutofit/>
          </a:bodyPr>
          <a:lstStyle/>
          <a:p>
            <a:r>
              <a:rPr lang="lt-LT" b="1" dirty="0" smtClean="0"/>
              <a:t>a) kalbos, kuriomis kalbama aplink Baltijos jūrą</a:t>
            </a:r>
          </a:p>
          <a:p>
            <a:r>
              <a:rPr lang="lt-LT" b="1" dirty="0" smtClean="0"/>
              <a:t>b) kalbos, kuriomis kalbama Baltijos šalyse – Estijoje, Latvijoje, Lietuvoje</a:t>
            </a:r>
          </a:p>
          <a:p>
            <a:r>
              <a:rPr lang="lt-LT" b="1" dirty="0"/>
              <a:t>c</a:t>
            </a:r>
            <a:r>
              <a:rPr lang="lt-LT" b="1" dirty="0" smtClean="0"/>
              <a:t>) latvių ir lietuvių kalbos</a:t>
            </a:r>
          </a:p>
          <a:p>
            <a:endParaRPr lang="lt-LT" dirty="0" smtClean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4293096"/>
            <a:ext cx="3312368" cy="220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475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22. Ką reiškia žodis „</a:t>
            </a:r>
            <a:r>
              <a:rPr lang="lt-LT" sz="3600" b="1" dirty="0" err="1" smtClean="0"/>
              <a:t>azbuka</a:t>
            </a:r>
            <a:r>
              <a:rPr lang="lt-LT" sz="3600" b="1" dirty="0" smtClean="0"/>
              <a:t>“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971600" y="2564904"/>
            <a:ext cx="6275040" cy="2188840"/>
          </a:xfrm>
        </p:spPr>
        <p:txBody>
          <a:bodyPr>
            <a:normAutofit/>
          </a:bodyPr>
          <a:lstStyle/>
          <a:p>
            <a:r>
              <a:rPr lang="lt-LT" b="1" dirty="0" smtClean="0"/>
              <a:t>a) rumunų vaikiškas eilėraštukas</a:t>
            </a:r>
          </a:p>
          <a:p>
            <a:r>
              <a:rPr lang="lt-LT" b="1" dirty="0" smtClean="0"/>
              <a:t>b) alfabetas bulgariškai</a:t>
            </a:r>
          </a:p>
          <a:p>
            <a:r>
              <a:rPr lang="lt-LT" b="1" dirty="0"/>
              <a:t>c</a:t>
            </a:r>
            <a:r>
              <a:rPr lang="lt-LT" b="1" dirty="0" smtClean="0"/>
              <a:t>) kroatų palaiminimas</a:t>
            </a:r>
          </a:p>
          <a:p>
            <a:endParaRPr lang="lt-LT" dirty="0" smtClean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01008"/>
            <a:ext cx="3096344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4733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3600" b="1" dirty="0" smtClean="0"/>
              <a:t>23. Knygų spausdinimas – vienas didžiausių išradimų žmonijos istorijoje. Jis pastūmėjo į priekį švietimą, mokslą ir literatūrą. Knygų spausdinimą apie 1440 m. išrado: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2267744" y="3068961"/>
            <a:ext cx="5112816" cy="2304256"/>
          </a:xfrm>
        </p:spPr>
        <p:txBody>
          <a:bodyPr>
            <a:normAutofit/>
          </a:bodyPr>
          <a:lstStyle/>
          <a:p>
            <a:r>
              <a:rPr lang="lt-LT" b="1" dirty="0" smtClean="0"/>
              <a:t>a) Johanas Gutenbergas</a:t>
            </a:r>
          </a:p>
          <a:p>
            <a:r>
              <a:rPr lang="lt-LT" b="1" dirty="0" smtClean="0"/>
              <a:t>b) Martynas Mažvydas</a:t>
            </a:r>
          </a:p>
          <a:p>
            <a:r>
              <a:rPr lang="lt-LT" b="1" dirty="0"/>
              <a:t>c</a:t>
            </a:r>
            <a:r>
              <a:rPr lang="lt-LT" b="1" dirty="0" smtClean="0"/>
              <a:t>) Pranciškus Skorina</a:t>
            </a:r>
          </a:p>
          <a:p>
            <a:endParaRPr lang="lt-LT" dirty="0" smtClean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904619"/>
            <a:ext cx="3384376" cy="1906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48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24. Kuri Europos kalba vadinama „kalbų dinozauru“ arba „gyvuoju sanskritu“?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4427984" y="2636912"/>
            <a:ext cx="3106688" cy="2044824"/>
          </a:xfrm>
        </p:spPr>
        <p:txBody>
          <a:bodyPr>
            <a:normAutofit/>
          </a:bodyPr>
          <a:lstStyle/>
          <a:p>
            <a:r>
              <a:rPr lang="lt-LT" b="1" dirty="0" smtClean="0"/>
              <a:t>a) lotynų</a:t>
            </a:r>
          </a:p>
          <a:p>
            <a:r>
              <a:rPr lang="lt-LT" b="1" dirty="0" smtClean="0"/>
              <a:t>b) gėlų</a:t>
            </a:r>
          </a:p>
          <a:p>
            <a:r>
              <a:rPr lang="lt-LT" b="1" dirty="0"/>
              <a:t>c</a:t>
            </a:r>
            <a:r>
              <a:rPr lang="lt-LT" b="1" dirty="0" smtClean="0"/>
              <a:t>) lietuvių</a:t>
            </a:r>
          </a:p>
          <a:p>
            <a:endParaRPr lang="lt-LT" dirty="0" smtClean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9" y="4005064"/>
            <a:ext cx="3893418" cy="259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49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25. Kurioje Europos kalboje moters pavardė nurodo jos šeimyninę padėtį?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4211960" y="2564904"/>
            <a:ext cx="3034680" cy="1972816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a) lietuvių</a:t>
            </a:r>
          </a:p>
          <a:p>
            <a:r>
              <a:rPr lang="lt-LT" sz="3600" b="1" dirty="0" smtClean="0"/>
              <a:t>b) slovakų</a:t>
            </a:r>
          </a:p>
          <a:p>
            <a:r>
              <a:rPr lang="lt-LT" sz="3600" b="1" dirty="0"/>
              <a:t>c</a:t>
            </a:r>
            <a:r>
              <a:rPr lang="lt-LT" sz="3600" b="1" dirty="0" smtClean="0"/>
              <a:t>) ispanų</a:t>
            </a:r>
          </a:p>
          <a:p>
            <a:endParaRPr lang="lt-LT" dirty="0" smtClean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61048"/>
            <a:ext cx="3335089" cy="252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49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26. Ką reiškia frazė, iš kurios kilęs latviškas žodis „</a:t>
            </a:r>
            <a:r>
              <a:rPr lang="lt-LT" sz="3600" b="1" dirty="0" err="1" smtClean="0"/>
              <a:t>paldies</a:t>
            </a:r>
            <a:r>
              <a:rPr lang="lt-LT" sz="3600" b="1" dirty="0" smtClean="0"/>
              <a:t>“ (ačiū)?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1547664" y="2348880"/>
            <a:ext cx="5915000" cy="1972816"/>
          </a:xfrm>
        </p:spPr>
        <p:txBody>
          <a:bodyPr>
            <a:normAutofit/>
          </a:bodyPr>
          <a:lstStyle/>
          <a:p>
            <a:r>
              <a:rPr lang="lt-LT" b="1" dirty="0" smtClean="0"/>
              <a:t>a) tepadeda jums Dievas</a:t>
            </a:r>
          </a:p>
          <a:p>
            <a:r>
              <a:rPr lang="lt-LT" b="1" dirty="0" smtClean="0"/>
              <a:t>b) būkite palaiminti</a:t>
            </a:r>
          </a:p>
          <a:p>
            <a:r>
              <a:rPr lang="lt-LT" b="1" dirty="0"/>
              <a:t>c</a:t>
            </a:r>
            <a:r>
              <a:rPr lang="lt-LT" b="1" dirty="0" smtClean="0"/>
              <a:t>) aš taip pat noriu jums padėti</a:t>
            </a:r>
          </a:p>
          <a:p>
            <a:endParaRPr lang="lt-LT" b="1" dirty="0" smtClean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293096"/>
            <a:ext cx="3888432" cy="2215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31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3600" b="1" dirty="0" smtClean="0"/>
              <a:t>27. Kuria vienintele Europos kalba visada pirmiau rašoma pavardė, o po to vardas, pvz. </a:t>
            </a:r>
            <a:r>
              <a:rPr lang="lt-LT" sz="3600" b="1" dirty="0" err="1" smtClean="0"/>
              <a:t>Pavardenis</a:t>
            </a:r>
            <a:r>
              <a:rPr lang="lt-LT" sz="3600" b="1" dirty="0" smtClean="0"/>
              <a:t> </a:t>
            </a:r>
            <a:r>
              <a:rPr lang="lt-LT" sz="3600" b="1" dirty="0" err="1" smtClean="0"/>
              <a:t>Vardenis</a:t>
            </a:r>
            <a:r>
              <a:rPr lang="lt-LT" sz="3600" b="1" dirty="0" smtClean="0"/>
              <a:t>?</a:t>
            </a:r>
            <a:endParaRPr lang="lt-LT" sz="3600" b="1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4139952" y="2780928"/>
            <a:ext cx="2962672" cy="1972816"/>
          </a:xfrm>
        </p:spPr>
        <p:txBody>
          <a:bodyPr>
            <a:normAutofit/>
          </a:bodyPr>
          <a:lstStyle/>
          <a:p>
            <a:r>
              <a:rPr lang="lt-LT" b="1" dirty="0" smtClean="0"/>
              <a:t>a) islandų</a:t>
            </a:r>
          </a:p>
          <a:p>
            <a:r>
              <a:rPr lang="lt-LT" b="1" dirty="0" smtClean="0"/>
              <a:t>b) bulgarų</a:t>
            </a:r>
          </a:p>
          <a:p>
            <a:r>
              <a:rPr lang="lt-LT" b="1" dirty="0"/>
              <a:t>c</a:t>
            </a:r>
            <a:r>
              <a:rPr lang="lt-LT" b="1" dirty="0" smtClean="0"/>
              <a:t>) vengrų</a:t>
            </a:r>
          </a:p>
          <a:p>
            <a:endParaRPr lang="lt-LT" dirty="0" smtClean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47" y="3356992"/>
            <a:ext cx="357187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90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/>
          <a:lstStyle/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sz="2400" dirty="0" smtClean="0"/>
          </a:p>
          <a:p>
            <a:pPr algn="just">
              <a:buNone/>
            </a:pPr>
            <a:r>
              <a:rPr lang="lt-LT" sz="2400" dirty="0" smtClean="0"/>
              <a:t>	</a:t>
            </a:r>
            <a:r>
              <a:rPr lang="lt-LT" sz="2800" u="sng" dirty="0" smtClean="0"/>
              <a:t>Užduotis:</a:t>
            </a:r>
            <a:r>
              <a:rPr lang="lt-LT" sz="2800" dirty="0" smtClean="0"/>
              <a:t>  lentelėje surašytus žodžius išverskite į anglų bei rusų kalbas.  Nugalės ta komanda, kuri per kuo trumpesnį laiką taisyklingai sudarys  gausesnį žodynėlį. </a:t>
            </a:r>
            <a:endParaRPr lang="lt-LT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218961" y="692696"/>
            <a:ext cx="682751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7200" b="1" cap="all" spc="0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MINI ŽODYNĖLIS</a:t>
            </a:r>
            <a:endParaRPr lang="lt-LT" sz="7200" b="1" cap="all" spc="0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1202" name="Picture 2" descr="http://www.duhaime.org/Portals/duhaime/images/law-dictionary-rog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3933056"/>
            <a:ext cx="4286250" cy="2352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 algn="just">
              <a:buNone/>
            </a:pPr>
            <a:r>
              <a:rPr lang="lt-LT" sz="2800" dirty="0" smtClean="0"/>
              <a:t>	</a:t>
            </a:r>
            <a:r>
              <a:rPr lang="lt-LT" u="sng" dirty="0" smtClean="0"/>
              <a:t>Užduotis:</a:t>
            </a:r>
            <a:r>
              <a:rPr lang="lt-LT" dirty="0" smtClean="0"/>
              <a:t> ant lapelių pateikta ta pati frazė, užrašyta skirtingomis kalbomis. Raskite kiekvienai frazei tinkamą šaką. Nugalės ta komanda, kuri daugiausiai šakelių užpildys teisingai.</a:t>
            </a:r>
            <a:endParaRPr lang="lt-LT" sz="3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67544" y="548680"/>
            <a:ext cx="813690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7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UŽAUGINK</a:t>
            </a:r>
            <a:r>
              <a:rPr lang="lt-LT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lt-LT" sz="7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KALBŲ MEDĮ </a:t>
            </a:r>
            <a:r>
              <a:rPr lang="en-US" sz="7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!</a:t>
            </a:r>
            <a:endParaRPr lang="lt-LT" sz="72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sz="1600" u="sng" dirty="0" smtClean="0"/>
              <a:t>Užduotis:</a:t>
            </a:r>
            <a:r>
              <a:rPr lang="lt-LT" sz="1600" dirty="0" smtClean="0"/>
              <a:t> atspėkite, kokiomis kalbomis atliekamos šios dainos.</a:t>
            </a:r>
            <a:endParaRPr lang="lt-LT" sz="1600" dirty="0"/>
          </a:p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endParaRPr lang="lt-LT" sz="1400" dirty="0"/>
          </a:p>
        </p:txBody>
      </p:sp>
      <p:sp>
        <p:nvSpPr>
          <p:cNvPr id="4" name="Rectangle 3"/>
          <p:cNvSpPr/>
          <p:nvPr/>
        </p:nvSpPr>
        <p:spPr>
          <a:xfrm>
            <a:off x="539551" y="476672"/>
            <a:ext cx="75889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66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MUZIKINĖ KRAITELĖ</a:t>
            </a:r>
            <a:endParaRPr lang="lt-LT" sz="6600" b="1" cap="all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625" y="2924944"/>
            <a:ext cx="3744416" cy="3305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0882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8000" b="1" dirty="0" smtClean="0"/>
              <a:t>Ačiū už dėmesį!</a:t>
            </a:r>
            <a:endParaRPr lang="lt-LT" sz="8000" b="1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082" y="2420888"/>
            <a:ext cx="3561556" cy="322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98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Bangos form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spektas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857</Words>
  <Application>Microsoft Office PowerPoint</Application>
  <PresentationFormat>On-screen Show (4:3)</PresentationFormat>
  <Paragraphs>173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tema</vt:lpstr>
      <vt:lpstr>PowerPoint Presentation</vt:lpstr>
      <vt:lpstr>PowerPoint Presentation</vt:lpstr>
      <vt:lpstr>PowerPoint Presentation</vt:lpstr>
      <vt:lpstr>Europa turi tikrą kalbų lobyną – 23 oficialiąsias kalbas</vt:lpstr>
      <vt:lpstr>PowerPoint Presentation</vt:lpstr>
      <vt:lpstr>Europos kalbų dienos minėjimo tikslas</vt:lpstr>
      <vt:lpstr> BABELIO BOKŠTAS </vt:lpstr>
      <vt:lpstr>Viktorina  „Kalba – langas į pasaulį“</vt:lpstr>
      <vt:lpstr>PowerPoint Presentation</vt:lpstr>
      <vt:lpstr>1. Kiek iš viso pasaulyje suskaičiuojama kalbų?</vt:lpstr>
      <vt:lpstr>2. Keliomis kalbomis oficialiai kalbama Europoje?</vt:lpstr>
      <vt:lpstr>3. Nuo kada minima Europos kalbų diena?</vt:lpstr>
      <vt:lpstr>4. Kuria kalba šneka daugiausiai žmonių?</vt:lpstr>
      <vt:lpstr>5. Kurios kalbos dažniausiai vartojamos tarptautiniam bendravimui?</vt:lpstr>
      <vt:lpstr>6. Kokios kalbų šeimos pačios didžiausios?</vt:lpstr>
      <vt:lpstr>7. Kuri baltų kalba archajiškiausia?</vt:lpstr>
      <vt:lpstr>8. Koks mokslas nagrinėja kalbą?</vt:lpstr>
      <vt:lpstr>9. Iš kur atsirado kalba?</vt:lpstr>
      <vt:lpstr>10. Kokios kalbos jau išnykusios?</vt:lpstr>
      <vt:lpstr>11. Ar galima pačiam susikurti kalbą? Jei galima, tai kaip?</vt:lpstr>
      <vt:lpstr>12. Kokiuose pasaulio universitetuose studijuojama lietuvių kalba?</vt:lpstr>
      <vt:lpstr>13. Kiek žmogus gali išmokti kalbų? Kaip vadinasi žmonės, mokantys daug kalbų?</vt:lpstr>
      <vt:lpstr>14. Kas yra daugiakalbiai miestai? Paminėkite juos.</vt:lpstr>
      <vt:lpstr>15. Kuri pasaulio kalba seniausia?</vt:lpstr>
      <vt:lpstr>16. Kokį raštą naudojo senovės šumerai?</vt:lpstr>
      <vt:lpstr>17. Babelio bokštas reiškia?</vt:lpstr>
      <vt:lpstr>18. Kieno vardai, iškalti Rozetės akmenyje, buvo raktas hieroglifų iššifravimui?</vt:lpstr>
      <vt:lpstr>19. Seniausia indoeuropiečių rašytinė kalba:</vt:lpstr>
      <vt:lpstr>20. Šiuolaikinę abėcėlę išrado:</vt:lpstr>
      <vt:lpstr>21. Kas yra baltų kalbos?</vt:lpstr>
      <vt:lpstr>22. Ką reiškia žodis „azbuka“</vt:lpstr>
      <vt:lpstr>23. Knygų spausdinimas – vienas didžiausių išradimų žmonijos istorijoje. Jis pastūmėjo į priekį švietimą, mokslą ir literatūrą. Knygų spausdinimą apie 1440 m. išrado:</vt:lpstr>
      <vt:lpstr>24. Kuri Europos kalba vadinama „kalbų dinozauru“ arba „gyvuoju sanskritu“?</vt:lpstr>
      <vt:lpstr>25. Kurioje Europos kalboje moters pavardė nurodo jos šeimyninę padėtį?</vt:lpstr>
      <vt:lpstr>26. Ką reiškia frazė, iš kurios kilęs latviškas žodis „paldies“ (ačiū)?</vt:lpstr>
      <vt:lpstr>27. Kuria vienintele Europos kalba visada pirmiau rašoma pavardė, o po to vardas, pvz. Pavardenis Vardenis?</vt:lpstr>
      <vt:lpstr>PowerPoint Presentation</vt:lpstr>
      <vt:lpstr>PowerPoint Presentation</vt:lpstr>
      <vt:lpstr>PowerPoint Presentation</vt:lpstr>
      <vt:lpstr>Ačiū už dėmesį!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Viktorina</dc:title>
  <dc:creator>Klase</dc:creator>
  <cp:lastModifiedBy>Mokytoja Daiva</cp:lastModifiedBy>
  <cp:revision>58</cp:revision>
  <dcterms:created xsi:type="dcterms:W3CDTF">2013-09-23T09:31:52Z</dcterms:created>
  <dcterms:modified xsi:type="dcterms:W3CDTF">2013-09-26T06:43:08Z</dcterms:modified>
</cp:coreProperties>
</file>