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D769-A82D-430B-8AC5-DCD0D855D5F0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0124-2789-4687-90B0-604B748375F2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D769-A82D-430B-8AC5-DCD0D855D5F0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0124-2789-4687-90B0-604B748375F2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D769-A82D-430B-8AC5-DCD0D855D5F0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0124-2789-4687-90B0-604B748375F2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D769-A82D-430B-8AC5-DCD0D855D5F0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0124-2789-4687-90B0-604B748375F2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D769-A82D-430B-8AC5-DCD0D855D5F0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0124-2789-4687-90B0-604B748375F2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D769-A82D-430B-8AC5-DCD0D855D5F0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0124-2789-4687-90B0-604B748375F2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D769-A82D-430B-8AC5-DCD0D855D5F0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0124-2789-4687-90B0-604B748375F2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D769-A82D-430B-8AC5-DCD0D855D5F0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0124-2789-4687-90B0-604B748375F2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D769-A82D-430B-8AC5-DCD0D855D5F0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0124-2789-4687-90B0-604B748375F2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D769-A82D-430B-8AC5-DCD0D855D5F0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0124-2789-4687-90B0-604B748375F2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D769-A82D-430B-8AC5-DCD0D855D5F0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0124-2789-4687-90B0-604B748375F2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4D769-A82D-430B-8AC5-DCD0D855D5F0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C0124-2789-4687-90B0-604B748375F2}" type="slidenum">
              <a:rPr lang="lt-LT" smtClean="0"/>
              <a:pPr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Ar perskaitei Škėmos romaną 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„ </a:t>
            </a:r>
            <a:r>
              <a:rPr lang="lt-LT" dirty="0" smtClean="0"/>
              <a:t>Balta </a:t>
            </a:r>
            <a:r>
              <a:rPr lang="lt-LT" dirty="0" smtClean="0"/>
              <a:t>drobulė”?</a:t>
            </a:r>
            <a:endParaRPr lang="lt-L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 smtClean="0"/>
              <a:t>Užduotys grupėms: </a:t>
            </a:r>
            <a:r>
              <a:rPr lang="lt-LT" dirty="0" smtClean="0">
                <a:solidFill>
                  <a:srgbClr val="FF0000"/>
                </a:solidFill>
              </a:rPr>
              <a:t>raudonoji grupė </a:t>
            </a:r>
            <a:r>
              <a:rPr lang="lt-LT" dirty="0" smtClean="0"/>
              <a:t>ir </a:t>
            </a:r>
            <a:r>
              <a:rPr lang="lt-LT" dirty="0" smtClean="0">
                <a:solidFill>
                  <a:srgbClr val="00B050"/>
                </a:solidFill>
              </a:rPr>
              <a:t>žalioji grupė</a:t>
            </a:r>
            <a:endParaRPr lang="lt-LT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1. Paaiškinkite citatą.</a:t>
            </a:r>
            <a:br>
              <a:rPr lang="lt-LT" dirty="0" smtClean="0"/>
            </a:br>
            <a:r>
              <a:rPr lang="lt-LT" b="1" dirty="0" smtClean="0"/>
              <a:t>Kur, kas, ką  veikia?</a:t>
            </a:r>
            <a:endParaRPr lang="lt-LT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t-LT" sz="4000" dirty="0" smtClean="0">
                <a:solidFill>
                  <a:srgbClr val="FF0000"/>
                </a:solidFill>
              </a:rPr>
              <a:t>„ </a:t>
            </a:r>
            <a:r>
              <a:rPr lang="lt-LT" sz="4000" dirty="0" smtClean="0">
                <a:solidFill>
                  <a:srgbClr val="FF0000"/>
                </a:solidFill>
              </a:rPr>
              <a:t>Celiulioido </a:t>
            </a:r>
            <a:r>
              <a:rPr lang="lt-LT" sz="4000" dirty="0" smtClean="0">
                <a:solidFill>
                  <a:srgbClr val="FF0000"/>
                </a:solidFill>
              </a:rPr>
              <a:t>šovinėlis ištirpo, kartūs milteliai apkutojo smegenis. Jau ir ramiau, jau ir smagiau 87-jam.”</a:t>
            </a:r>
          </a:p>
          <a:p>
            <a:pPr>
              <a:buNone/>
            </a:pPr>
            <a:endParaRPr lang="lt-LT" dirty="0"/>
          </a:p>
          <a:p>
            <a:pPr>
              <a:buNone/>
            </a:pPr>
            <a:r>
              <a:rPr lang="lt-LT" sz="4000" dirty="0" smtClean="0">
                <a:solidFill>
                  <a:srgbClr val="00B050"/>
                </a:solidFill>
              </a:rPr>
              <a:t>„ </a:t>
            </a:r>
            <a:r>
              <a:rPr lang="lt-LT" sz="4000" b="1" dirty="0" smtClean="0">
                <a:solidFill>
                  <a:srgbClr val="00B050"/>
                </a:solidFill>
              </a:rPr>
              <a:t>Up </a:t>
            </a:r>
            <a:r>
              <a:rPr lang="lt-LT" sz="4000" b="1" dirty="0" smtClean="0">
                <a:solidFill>
                  <a:srgbClr val="00B050"/>
                </a:solidFill>
              </a:rPr>
              <a:t>ir down, up ir down griežtai įrėmintoje erdvėje. Nauji dievai čia perkėlė Sizifą”.</a:t>
            </a:r>
            <a:endParaRPr lang="lt-LT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8640"/>
            <a:ext cx="8964488" cy="5937523"/>
          </a:xfrm>
        </p:spPr>
        <p:txBody>
          <a:bodyPr/>
          <a:lstStyle/>
          <a:p>
            <a:pPr>
              <a:buNone/>
            </a:pPr>
            <a:r>
              <a:rPr lang="lt-LT" sz="4000" dirty="0" smtClean="0">
                <a:solidFill>
                  <a:srgbClr val="FF0000"/>
                </a:solidFill>
              </a:rPr>
              <a:t>2. Kokie </a:t>
            </a:r>
            <a:r>
              <a:rPr lang="lt-LT" sz="4000" b="1" dirty="0" smtClean="0">
                <a:solidFill>
                  <a:srgbClr val="FF0000"/>
                </a:solidFill>
              </a:rPr>
              <a:t>du tragiški </a:t>
            </a:r>
            <a:r>
              <a:rPr lang="lt-LT" sz="4000" dirty="0" smtClean="0">
                <a:solidFill>
                  <a:srgbClr val="FF0000"/>
                </a:solidFill>
              </a:rPr>
              <a:t>įvykiai nutiko Garšvai </a:t>
            </a:r>
            <a:r>
              <a:rPr lang="lt-LT" sz="4000" i="1" dirty="0" smtClean="0">
                <a:solidFill>
                  <a:srgbClr val="FF0000"/>
                </a:solidFill>
              </a:rPr>
              <a:t>pirmuoju sovietmečiu </a:t>
            </a:r>
            <a:r>
              <a:rPr lang="lt-LT" sz="4000" dirty="0" smtClean="0">
                <a:solidFill>
                  <a:srgbClr val="FF0000"/>
                </a:solidFill>
              </a:rPr>
              <a:t>(1940 – 1941)?</a:t>
            </a:r>
          </a:p>
          <a:p>
            <a:pPr>
              <a:buNone/>
            </a:pPr>
            <a:endParaRPr lang="lt-LT" dirty="0"/>
          </a:p>
          <a:p>
            <a:pPr>
              <a:buNone/>
            </a:pPr>
            <a:endParaRPr lang="lt-LT" dirty="0" smtClean="0"/>
          </a:p>
          <a:p>
            <a:pPr>
              <a:buNone/>
            </a:pPr>
            <a:endParaRPr lang="lt-LT" sz="4000" b="1" dirty="0" smtClean="0"/>
          </a:p>
          <a:p>
            <a:pPr>
              <a:buNone/>
            </a:pPr>
            <a:r>
              <a:rPr lang="lt-LT" sz="4000" b="1" dirty="0" smtClean="0">
                <a:solidFill>
                  <a:srgbClr val="00B050"/>
                </a:solidFill>
              </a:rPr>
              <a:t>2. </a:t>
            </a:r>
            <a:r>
              <a:rPr lang="lt-LT" sz="4000" b="1" i="1" dirty="0" smtClean="0">
                <a:solidFill>
                  <a:srgbClr val="00B050"/>
                </a:solidFill>
              </a:rPr>
              <a:t>Vokietmetis</a:t>
            </a:r>
            <a:r>
              <a:rPr lang="lt-LT" sz="4000" b="1" dirty="0" smtClean="0">
                <a:solidFill>
                  <a:srgbClr val="00B050"/>
                </a:solidFill>
              </a:rPr>
              <a:t> Garšvos tėvų namuose (1941 – 1944).</a:t>
            </a:r>
          </a:p>
          <a:p>
            <a:pPr>
              <a:buNone/>
            </a:pPr>
            <a:r>
              <a:rPr lang="lt-LT" sz="4000" b="1" dirty="0" smtClean="0">
                <a:solidFill>
                  <a:srgbClr val="00B050"/>
                </a:solidFill>
              </a:rPr>
              <a:t>Kas pas jį apsigyvena? Kaip jis jaučiasi?</a:t>
            </a:r>
            <a:endParaRPr lang="lt-LT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3. Apie kuriuos du personažus ši citata?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471338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lt-LT" sz="3600" dirty="0" smtClean="0">
                <a:solidFill>
                  <a:srgbClr val="FF0000"/>
                </a:solidFill>
              </a:rPr>
              <a:t>„</a:t>
            </a:r>
            <a:r>
              <a:rPr lang="lt-LT" sz="3600" dirty="0" smtClean="0"/>
              <a:t> </a:t>
            </a:r>
            <a:r>
              <a:rPr lang="lt-LT" sz="4000" b="1" dirty="0" smtClean="0"/>
              <a:t>Ji</a:t>
            </a:r>
            <a:r>
              <a:rPr lang="lt-LT" sz="4000" dirty="0" smtClean="0"/>
              <a:t> </a:t>
            </a:r>
            <a:r>
              <a:rPr lang="lt-LT" sz="4000" dirty="0" smtClean="0">
                <a:solidFill>
                  <a:srgbClr val="FF0000"/>
                </a:solidFill>
              </a:rPr>
              <a:t>dėvėjo gimnazistės uniformą. Šįmet ji perėjo į aštuntąją klasę, paaiškino notaro sūnus. </a:t>
            </a:r>
            <a:r>
              <a:rPr lang="lt-LT" sz="4000" b="1" dirty="0" smtClean="0"/>
              <a:t>Aš</a:t>
            </a:r>
            <a:r>
              <a:rPr lang="lt-LT" sz="4000" dirty="0" smtClean="0">
                <a:solidFill>
                  <a:srgbClr val="FF0000"/>
                </a:solidFill>
              </a:rPr>
              <a:t> iš-kviečiau ją šokio.“</a:t>
            </a:r>
          </a:p>
          <a:p>
            <a:pPr>
              <a:buNone/>
            </a:pPr>
            <a:endParaRPr lang="lt-LT" sz="40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lt-LT" sz="3600" dirty="0" smtClean="0">
                <a:solidFill>
                  <a:srgbClr val="00B050"/>
                </a:solidFill>
              </a:rPr>
              <a:t>„</a:t>
            </a:r>
            <a:r>
              <a:rPr lang="lt-LT" sz="3600" dirty="0" smtClean="0"/>
              <a:t> </a:t>
            </a:r>
            <a:r>
              <a:rPr lang="lt-LT" sz="4000" b="1" dirty="0" smtClean="0"/>
              <a:t>Ji</a:t>
            </a:r>
            <a:r>
              <a:rPr lang="lt-LT" sz="4000" b="1" dirty="0" smtClean="0">
                <a:solidFill>
                  <a:srgbClr val="00B050"/>
                </a:solidFill>
              </a:rPr>
              <a:t> </a:t>
            </a:r>
            <a:r>
              <a:rPr lang="lt-LT" sz="4000" b="1" dirty="0" smtClean="0">
                <a:solidFill>
                  <a:srgbClr val="00B050"/>
                </a:solidFill>
              </a:rPr>
              <a:t>buvo sudėta proporcingai, smulkiu išbaigtumu. Ir atrodė, kad ją sutvėrė moteriškas dievas. Bar-barišku nuožmumu dėstė žingsnius </a:t>
            </a:r>
            <a:r>
              <a:rPr lang="lt-LT" sz="4000" b="1" dirty="0" smtClean="0"/>
              <a:t>jos vyras</a:t>
            </a:r>
            <a:r>
              <a:rPr lang="lt-LT" sz="4000" b="1" dirty="0" smtClean="0">
                <a:solidFill>
                  <a:srgbClr val="00B050"/>
                </a:solidFill>
              </a:rPr>
              <a:t>, sužmogėjęs centauras, ne per seniausiai išmo-kęs vaikščioti”.</a:t>
            </a:r>
            <a:endParaRPr lang="lt-LT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8640"/>
            <a:ext cx="9144000" cy="6408712"/>
          </a:xfrm>
        </p:spPr>
        <p:txBody>
          <a:bodyPr/>
          <a:lstStyle/>
          <a:p>
            <a:pPr>
              <a:buNone/>
            </a:pPr>
            <a:r>
              <a:rPr lang="lt-LT" sz="4400" dirty="0" smtClean="0">
                <a:solidFill>
                  <a:srgbClr val="FF0000"/>
                </a:solidFill>
              </a:rPr>
              <a:t>4. Kas nutiko Garšvos darbo draugui Stanley?</a:t>
            </a:r>
          </a:p>
          <a:p>
            <a:pPr>
              <a:buNone/>
            </a:pPr>
            <a:endParaRPr lang="lt-LT" dirty="0"/>
          </a:p>
          <a:p>
            <a:pPr>
              <a:buNone/>
            </a:pPr>
            <a:endParaRPr lang="lt-LT" dirty="0" smtClean="0"/>
          </a:p>
          <a:p>
            <a:pPr>
              <a:buNone/>
            </a:pPr>
            <a:endParaRPr lang="lt-LT" dirty="0"/>
          </a:p>
          <a:p>
            <a:pPr>
              <a:buNone/>
            </a:pPr>
            <a:r>
              <a:rPr lang="lt-LT" sz="4400" b="1" dirty="0" smtClean="0">
                <a:solidFill>
                  <a:srgbClr val="00B050"/>
                </a:solidFill>
              </a:rPr>
              <a:t>4. </a:t>
            </a:r>
            <a:r>
              <a:rPr lang="lt-LT" sz="4400" b="1" i="1" dirty="0" smtClean="0">
                <a:solidFill>
                  <a:srgbClr val="00B050"/>
                </a:solidFill>
              </a:rPr>
              <a:t>Garšvos prisiminimai apie Jonę</a:t>
            </a:r>
            <a:r>
              <a:rPr lang="lt-LT" sz="4400" b="1" dirty="0" smtClean="0">
                <a:solidFill>
                  <a:srgbClr val="00B050"/>
                </a:solidFill>
              </a:rPr>
              <a:t>: kuo veranda skiriasi nuo semaforo?</a:t>
            </a:r>
            <a:endParaRPr lang="lt-LT" sz="4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0" y="260648"/>
            <a:ext cx="8964488" cy="586551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lt-LT" sz="4000" dirty="0" smtClean="0">
                <a:solidFill>
                  <a:srgbClr val="FF0000"/>
                </a:solidFill>
              </a:rPr>
              <a:t>5. </a:t>
            </a:r>
            <a:r>
              <a:rPr lang="lt-LT" sz="4000" b="1" dirty="0" smtClean="0">
                <a:solidFill>
                  <a:srgbClr val="FF0000"/>
                </a:solidFill>
              </a:rPr>
              <a:t>Garšva ir Vaidilionis</a:t>
            </a:r>
            <a:r>
              <a:rPr lang="lt-LT" sz="4000" dirty="0" smtClean="0">
                <a:solidFill>
                  <a:srgbClr val="FF0000"/>
                </a:solidFill>
              </a:rPr>
              <a:t>. Kur jiedu bendrau-ja? Kokie jų tarpusavio santykiai? Kodėl tokie?</a:t>
            </a:r>
          </a:p>
          <a:p>
            <a:pPr>
              <a:buNone/>
            </a:pPr>
            <a:endParaRPr lang="lt-LT" dirty="0"/>
          </a:p>
          <a:p>
            <a:pPr>
              <a:buNone/>
            </a:pPr>
            <a:endParaRPr lang="lt-LT" dirty="0" smtClean="0"/>
          </a:p>
          <a:p>
            <a:pPr>
              <a:buNone/>
            </a:pPr>
            <a:r>
              <a:rPr lang="lt-LT" sz="4000" b="1" dirty="0" smtClean="0">
                <a:solidFill>
                  <a:srgbClr val="00B050"/>
                </a:solidFill>
              </a:rPr>
              <a:t>5. Romano pabaigoje Garšva prisimena ypatingą įvykį. Ką jis randa Kaune, Vytauto parke, ant suoliuko? Kaip jis elgiasi su radiniu? Kokios mintys jam kyla?</a:t>
            </a:r>
            <a:endParaRPr lang="lt-LT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225</Words>
  <Application>Microsoft Office PowerPoint</Application>
  <PresentationFormat>On-screen Show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Ar perskaitei Škėmos romaną  „ Balta drobulė”?</vt:lpstr>
      <vt:lpstr>1. Paaiškinkite citatą. Kur, kas, ką  veikia?</vt:lpstr>
      <vt:lpstr>Slide 3</vt:lpstr>
      <vt:lpstr>3. Apie kuriuos du personažus ši citata?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 perskaitei Škėmos romaną “Balta drobulė”?</dc:title>
  <dc:creator>Faustas</dc:creator>
  <cp:lastModifiedBy>Faustas</cp:lastModifiedBy>
  <cp:revision>8</cp:revision>
  <dcterms:created xsi:type="dcterms:W3CDTF">2012-11-04T14:54:13Z</dcterms:created>
  <dcterms:modified xsi:type="dcterms:W3CDTF">2013-01-03T12:16:09Z</dcterms:modified>
</cp:coreProperties>
</file>