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4" r:id="rId2"/>
    <p:sldId id="275" r:id="rId3"/>
    <p:sldId id="269" r:id="rId4"/>
    <p:sldId id="270" r:id="rId5"/>
    <p:sldId id="257" r:id="rId6"/>
    <p:sldId id="258" r:id="rId7"/>
    <p:sldId id="259" r:id="rId8"/>
    <p:sldId id="260" r:id="rId9"/>
    <p:sldId id="261" r:id="rId10"/>
    <p:sldId id="271" r:id="rId11"/>
    <p:sldId id="272" r:id="rId12"/>
    <p:sldId id="262" r:id="rId13"/>
    <p:sldId id="263" r:id="rId14"/>
    <p:sldId id="266" r:id="rId15"/>
    <p:sldId id="264" r:id="rId16"/>
    <p:sldId id="265" r:id="rId17"/>
    <p:sldId id="268" r:id="rId18"/>
    <p:sldId id="267" r:id="rId19"/>
    <p:sldId id="273" r:id="rId2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94660"/>
  </p:normalViewPr>
  <p:slideViewPr>
    <p:cSldViewPr>
      <p:cViewPr varScale="1">
        <p:scale>
          <a:sx n="69" d="100"/>
          <a:sy n="69"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17" name="Footer Placeholder 16"/>
          <p:cNvSpPr>
            <a:spLocks noGrp="1"/>
          </p:cNvSpPr>
          <p:nvPr>
            <p:ph type="ftr" sz="quarter" idx="11"/>
          </p:nvPr>
        </p:nvSpPr>
        <p:spPr/>
        <p:txBody>
          <a:bodyPr/>
          <a:lstStyle/>
          <a:p>
            <a:endParaRPr lang="lt-LT"/>
          </a:p>
        </p:txBody>
      </p:sp>
      <p:sp>
        <p:nvSpPr>
          <p:cNvPr id="29" name="Slide Number Placeholder 28"/>
          <p:cNvSpPr>
            <a:spLocks noGrp="1"/>
          </p:cNvSpPr>
          <p:nvPr>
            <p:ph type="sldNum" sz="quarter" idx="12"/>
          </p:nvPr>
        </p:nvSpPr>
        <p:spPr/>
        <p:txBody>
          <a:bodyPr/>
          <a:lstStyle/>
          <a:p>
            <a:fld id="{3AB1C30B-9F38-4F61-A949-8EB4DA2CE632}" type="slidenum">
              <a:rPr lang="lt-LT" smtClean="0"/>
              <a:pPr/>
              <a:t>‹#›</a:t>
            </a:fld>
            <a:endParaRPr lang="lt-LT"/>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a:xfrm>
            <a:off x="7924800" y="6416675"/>
            <a:ext cx="762000" cy="365125"/>
          </a:xfrm>
        </p:spPr>
        <p:txBody>
          <a:bodyPr/>
          <a:lstStyle/>
          <a:p>
            <a:fld id="{3AB1C30B-9F38-4F61-A949-8EB4DA2CE632}"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14A1DD-4341-41F6-8AFA-B493142853D6}" type="datetimeFigureOut">
              <a:rPr lang="lt-LT" smtClean="0"/>
              <a:pPr/>
              <a:t>2012.11.10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AB1C30B-9F38-4F61-A949-8EB4DA2CE632}"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014A1DD-4341-41F6-8AFA-B493142853D6}" type="datetimeFigureOut">
              <a:rPr lang="lt-LT" smtClean="0"/>
              <a:pPr/>
              <a:t>2012.11.10</a:t>
            </a:fld>
            <a:endParaRPr lang="lt-LT"/>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lt-LT"/>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AB1C30B-9F38-4F61-A949-8EB4DA2CE632}"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MIKALOJUS DAUKŠA. </a:t>
            </a:r>
            <a:r>
              <a:rPr lang="lt-LT" i="1" dirty="0" smtClean="0"/>
              <a:t>KATEKIZMAS</a:t>
            </a:r>
            <a:r>
              <a:rPr lang="lt-LT" dirty="0" smtClean="0"/>
              <a:t>. </a:t>
            </a:r>
            <a:r>
              <a:rPr lang="lt-LT" i="1" dirty="0" smtClean="0"/>
              <a:t>POSTILĖ</a:t>
            </a:r>
            <a:endParaRPr lang="lt-LT" i="1" dirty="0"/>
          </a:p>
        </p:txBody>
      </p:sp>
      <p:sp>
        <p:nvSpPr>
          <p:cNvPr id="3" name="Subtitle 2"/>
          <p:cNvSpPr>
            <a:spLocks noGrp="1"/>
          </p:cNvSpPr>
          <p:nvPr>
            <p:ph type="subTitle" idx="1"/>
          </p:nvPr>
        </p:nvSpPr>
        <p:spPr>
          <a:xfrm>
            <a:off x="-180528" y="4581128"/>
            <a:ext cx="9145016" cy="1872208"/>
          </a:xfrm>
        </p:spPr>
        <p:txBody>
          <a:bodyPr>
            <a:normAutofit lnSpcReduction="10000"/>
          </a:bodyPr>
          <a:lstStyle/>
          <a:p>
            <a:r>
              <a:rPr lang="lt-LT" b="1" i="1" dirty="0"/>
              <a:t>Paruošė lietuvių kalbos mokytojai </a:t>
            </a:r>
            <a:endParaRPr lang="en-US" dirty="0"/>
          </a:p>
          <a:p>
            <a:r>
              <a:rPr lang="lt-LT" b="1" i="1" dirty="0"/>
              <a:t>Vilija </a:t>
            </a:r>
            <a:r>
              <a:rPr lang="lt-LT" b="1" i="1" dirty="0" err="1"/>
              <a:t>Mataitė</a:t>
            </a:r>
            <a:r>
              <a:rPr lang="lt-LT" b="1" i="1" dirty="0"/>
              <a:t> (Kauno VDU „Rasos“ gimnazija)</a:t>
            </a:r>
            <a:r>
              <a:rPr lang="en-US" b="1" i="1" dirty="0"/>
              <a:t> </a:t>
            </a:r>
            <a:r>
              <a:rPr lang="en-US" b="1" i="1" dirty="0" err="1"/>
              <a:t>ir</a:t>
            </a:r>
            <a:endParaRPr lang="en-US" dirty="0"/>
          </a:p>
          <a:p>
            <a:r>
              <a:rPr lang="lt-LT" b="1" i="1" dirty="0"/>
              <a:t>Mindaugas Grigaitis</a:t>
            </a:r>
            <a:r>
              <a:rPr lang="en-US" b="1" i="1" dirty="0"/>
              <a:t> (</a:t>
            </a:r>
            <a:r>
              <a:rPr lang="en-US" b="1" i="1" dirty="0" err="1"/>
              <a:t>Kauno</a:t>
            </a:r>
            <a:r>
              <a:rPr lang="en-US" b="1" i="1" dirty="0"/>
              <a:t> </a:t>
            </a:r>
            <a:r>
              <a:rPr lang="en-US" b="1" i="1" dirty="0" err="1"/>
              <a:t>Senamies</a:t>
            </a:r>
            <a:r>
              <a:rPr lang="lt-LT" b="1" i="1" dirty="0" err="1"/>
              <a:t>čio</a:t>
            </a:r>
            <a:r>
              <a:rPr lang="lt-LT" b="1" i="1" dirty="0"/>
              <a:t> progimnazija</a:t>
            </a:r>
            <a:r>
              <a:rPr lang="en-US" b="1" i="1" dirty="0"/>
              <a:t>)</a:t>
            </a:r>
            <a:endParaRPr lang="en-US" dirty="0"/>
          </a:p>
          <a:p>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a:buNone/>
            </a:pPr>
            <a:r>
              <a:rPr lang="lt-LT" dirty="0" smtClean="0"/>
              <a:t>Knygos lietuvių kalba Lietuvos Didžiojoje Kunigaikštystėje buvo pradėtos spausdinti </a:t>
            </a:r>
            <a:r>
              <a:rPr lang="lt-LT" dirty="0" err="1" smtClean="0"/>
              <a:t>XVI</a:t>
            </a:r>
            <a:r>
              <a:rPr lang="lt-LT" dirty="0" smtClean="0"/>
              <a:t> a. paskutiniaisiais dešimtmečiais, t.y. maždaug </a:t>
            </a:r>
            <a:r>
              <a:rPr lang="en-US" dirty="0" smtClean="0"/>
              <a:t>40</a:t>
            </a:r>
            <a:r>
              <a:rPr lang="lt-LT" dirty="0" smtClean="0"/>
              <a:t> metų vėliau nei Rytų Prūsijoje.</a:t>
            </a:r>
          </a:p>
          <a:p>
            <a:pPr>
              <a:buNone/>
            </a:pPr>
            <a:r>
              <a:rPr lang="lt-LT" dirty="0" err="1" smtClean="0"/>
              <a:t>XVI</a:t>
            </a:r>
            <a:r>
              <a:rPr lang="lt-LT" dirty="0" smtClean="0"/>
              <a:t> a. pab. pagaliau ir Lietuvos katalikų bažnyčia suvokė lietuviškų raštų svarbą. Didelę reikšmę lietuvių kultūros augimui turėjo </a:t>
            </a:r>
            <a:r>
              <a:rPr lang="en-US" dirty="0" smtClean="0"/>
              <a:t>1579</a:t>
            </a:r>
            <a:r>
              <a:rPr lang="lt-LT" dirty="0" smtClean="0"/>
              <a:t> m. Vilniuje įkurtas Vilniaus universitetas. Tai – vienas seniausių universitetų rytinėje Europos dalyje.</a:t>
            </a: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9144000" cy="6597352"/>
          </a:xfrm>
        </p:spPr>
        <p:txBody>
          <a:bodyPr>
            <a:normAutofit/>
          </a:bodyPr>
          <a:lstStyle/>
          <a:p>
            <a:pPr lvl="1">
              <a:buNone/>
            </a:pPr>
            <a:endParaRPr lang="lt-LT" dirty="0" smtClean="0"/>
          </a:p>
          <a:p>
            <a:pPr lvl="1">
              <a:buNone/>
            </a:pPr>
            <a:endParaRPr lang="lt-LT" dirty="0" smtClean="0"/>
          </a:p>
          <a:p>
            <a:pPr lvl="1">
              <a:buNone/>
            </a:pPr>
            <a:endParaRPr lang="lt-LT" dirty="0" smtClean="0"/>
          </a:p>
          <a:p>
            <a:pPr lvl="1">
              <a:buNone/>
            </a:pPr>
            <a:r>
              <a:rPr lang="lt-LT" dirty="0" smtClean="0"/>
              <a:t>Daukšos literatūrinio darbo tikslas – ginti gimtosios kalbos teises ir kovoti prieš reformaciją Lietuvoje. </a:t>
            </a:r>
          </a:p>
          <a:p>
            <a:pPr lvl="1">
              <a:buNone/>
            </a:pPr>
            <a:endParaRPr lang="lt-L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8640"/>
            <a:ext cx="9144000" cy="5937523"/>
          </a:xfrm>
        </p:spPr>
        <p:txBody>
          <a:bodyPr>
            <a:normAutofit/>
          </a:bodyPr>
          <a:lstStyle/>
          <a:p>
            <a:pPr>
              <a:buNone/>
            </a:pPr>
            <a:r>
              <a:rPr lang="lt-LT" dirty="0" smtClean="0"/>
              <a:t> Mikalojaus Daukšos plunksnai priklauso </a:t>
            </a:r>
            <a:r>
              <a:rPr lang="en-US" dirty="0" smtClean="0"/>
              <a:t>2</a:t>
            </a:r>
            <a:r>
              <a:rPr lang="lt-LT" dirty="0" smtClean="0"/>
              <a:t> labai reikšmingi leidiniai: Vilniuje </a:t>
            </a:r>
            <a:r>
              <a:rPr lang="en-US" dirty="0" smtClean="0"/>
              <a:t>1595m. </a:t>
            </a:r>
            <a:r>
              <a:rPr lang="lt-LT" dirty="0" smtClean="0"/>
              <a:t>Išleistas “Katekizmas”. Jo autorius – ispanas J. </a:t>
            </a:r>
            <a:r>
              <a:rPr lang="lt-LT" dirty="0" err="1" smtClean="0"/>
              <a:t>Ledesma</a:t>
            </a:r>
            <a:r>
              <a:rPr lang="lt-LT" dirty="0" smtClean="0"/>
              <a:t>, bet Daukša knygą vertė iš lenkų kalbos. Versdamas jis kai ką praleido, pakeitė, papildė, matydamas prieš akis lietuvių skaitytoją. Daukša, panašiai kaip ir Mažvydas, užsimena </a:t>
            </a:r>
            <a:r>
              <a:rPr lang="lt-LT" dirty="0" err="1" smtClean="0"/>
              <a:t>apielietuvių</a:t>
            </a:r>
            <a:r>
              <a:rPr lang="lt-LT" dirty="0" smtClean="0"/>
              <a:t> pagonybės liekanas: Žemynos, Medeinos, Perkūno garbinimą, šventuosius medžius ir apeigų vietas, žyniavimą, burtus. </a:t>
            </a:r>
            <a:endParaRPr lang="lt-L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p:txBody>
          <a:bodyPr>
            <a:normAutofit/>
          </a:bodyPr>
          <a:lstStyle/>
          <a:p>
            <a:pPr>
              <a:buNone/>
            </a:pPr>
            <a:r>
              <a:rPr lang="lt-LT" dirty="0"/>
              <a:t> </a:t>
            </a:r>
            <a:r>
              <a:rPr lang="lt-LT" dirty="0" smtClean="0"/>
              <a:t> “Katekizmas” – pirmoji išlikusi lietuviška knyga, išleista Lietuvoje. Vienintelis jos egzempliorius saugomas Vilniaus universiteto bibliotekoje.</a:t>
            </a:r>
            <a:endParaRPr lang="lt-L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a:buNone/>
            </a:pPr>
            <a:r>
              <a:rPr lang="lt-LT" dirty="0" smtClean="0"/>
              <a:t>Literatūrinę šlovę Daukšai pelnė kitas jo darbas – lenkų autoriaus J. </a:t>
            </a:r>
            <a:r>
              <a:rPr lang="lt-LT" dirty="0" err="1" smtClean="0"/>
              <a:t>Vujeko</a:t>
            </a:r>
            <a:r>
              <a:rPr lang="lt-LT" dirty="0" smtClean="0"/>
              <a:t> pamokslų rinkinio vertimas į lietuvių kalbą, išleistas </a:t>
            </a:r>
            <a:r>
              <a:rPr lang="en-US" dirty="0" smtClean="0"/>
              <a:t>1599m.</a:t>
            </a:r>
            <a:r>
              <a:rPr lang="lt-LT" dirty="0" smtClean="0"/>
              <a:t> Vilniaus spaustuvėje.</a:t>
            </a:r>
            <a:endParaRPr lang="lt-L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p:txBody>
          <a:bodyPr/>
          <a:lstStyle/>
          <a:p>
            <a:pPr>
              <a:buNone/>
            </a:pPr>
            <a:r>
              <a:rPr lang="lt-LT" dirty="0" smtClean="0"/>
              <a:t>    “Postilė” – didelis veikalas (apie </a:t>
            </a:r>
            <a:r>
              <a:rPr lang="en-US" dirty="0" smtClean="0"/>
              <a:t>650 </a:t>
            </a:r>
            <a:r>
              <a:rPr lang="en-US" dirty="0" err="1" smtClean="0"/>
              <a:t>psl</a:t>
            </a:r>
            <a:r>
              <a:rPr lang="en-US" dirty="0" smtClean="0"/>
              <a:t>.). </a:t>
            </a:r>
            <a:r>
              <a:rPr lang="lt-LT" dirty="0" smtClean="0"/>
              <a:t>Daukšos, kaip vertėjo, meistriškumas atitinka </a:t>
            </a:r>
            <a:r>
              <a:rPr lang="lt-LT" dirty="0" err="1" smtClean="0"/>
              <a:t>Resesanso</a:t>
            </a:r>
            <a:r>
              <a:rPr lang="lt-LT" dirty="0" smtClean="0"/>
              <a:t> epochos gražios kalbos supratimą: kalba turi lietis kaip aukso upė.</a:t>
            </a:r>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a:buNone/>
            </a:pPr>
            <a:r>
              <a:rPr lang="lt-LT" dirty="0" smtClean="0"/>
              <a:t>Lietuvoje tuo metu dar buvo gaji viduramžiška pažiūra, pagal kurią tautiškumas dažnai būdavo tapatinamas su valstybe arba religija (pvz., lietuvis, priėmęs stačiatikybę, galėjo būti laikomas rusu). Tokiais atvejais ne gimtoji kalba viską lėmė.</a:t>
            </a:r>
            <a:endParaRPr lang="lt-L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p:txBody>
          <a:bodyPr/>
          <a:lstStyle/>
          <a:p>
            <a:pPr>
              <a:buNone/>
            </a:pPr>
            <a:r>
              <a:rPr lang="lt-LT" dirty="0" smtClean="0"/>
              <a:t>    Tokias pažiūras Daukša atmetė ir vietoj jų paskelbė naują, renesansinį tautos supratimą. Iškėlė </a:t>
            </a:r>
            <a:r>
              <a:rPr lang="en-US" dirty="0" smtClean="0"/>
              <a:t>3 </a:t>
            </a:r>
            <a:r>
              <a:rPr lang="en-US" dirty="0" err="1" smtClean="0"/>
              <a:t>svarbiausius</a:t>
            </a:r>
            <a:r>
              <a:rPr lang="en-US" dirty="0" smtClean="0"/>
              <a:t> </a:t>
            </a:r>
            <a:r>
              <a:rPr lang="en-US" dirty="0" err="1" smtClean="0"/>
              <a:t>tautos</a:t>
            </a:r>
            <a:r>
              <a:rPr lang="en-US" dirty="0" smtClean="0"/>
              <a:t> </a:t>
            </a:r>
            <a:r>
              <a:rPr lang="en-US" dirty="0" err="1" smtClean="0"/>
              <a:t>bruo</a:t>
            </a:r>
            <a:r>
              <a:rPr lang="lt-LT" dirty="0" smtClean="0"/>
              <a:t>žus:</a:t>
            </a:r>
          </a:p>
          <a:p>
            <a:pPr>
              <a:buNone/>
            </a:pPr>
            <a:r>
              <a:rPr lang="en-US" dirty="0" smtClean="0"/>
              <a:t>1. </a:t>
            </a:r>
            <a:r>
              <a:rPr lang="lt-LT" dirty="0" smtClean="0"/>
              <a:t>bendra teritorija – tėvų žemė;</a:t>
            </a:r>
            <a:endParaRPr lang="en-US" dirty="0" smtClean="0"/>
          </a:p>
          <a:p>
            <a:pPr>
              <a:buNone/>
            </a:pPr>
            <a:r>
              <a:rPr lang="en-US" dirty="0" smtClean="0"/>
              <a:t>2.</a:t>
            </a:r>
            <a:r>
              <a:rPr lang="lt-LT" dirty="0" smtClean="0"/>
              <a:t> istoriškai susidarę papročiai;</a:t>
            </a:r>
            <a:endParaRPr lang="en-US" dirty="0" smtClean="0"/>
          </a:p>
          <a:p>
            <a:pPr>
              <a:buNone/>
            </a:pPr>
            <a:r>
              <a:rPr lang="en-US" dirty="0" smtClean="0"/>
              <a:t>3.</a:t>
            </a:r>
            <a:r>
              <a:rPr lang="lt-LT" dirty="0" smtClean="0"/>
              <a:t> ta pati kalba (kalba – svarbiausias tautos požymis).</a:t>
            </a:r>
            <a:endParaRPr lang="lt-L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a:buNone/>
            </a:pPr>
            <a:r>
              <a:rPr lang="lt-LT" dirty="0" smtClean="0"/>
              <a:t>Lietuvoje </a:t>
            </a:r>
            <a:r>
              <a:rPr lang="lt-LT" dirty="0" err="1" smtClean="0"/>
              <a:t>XVI</a:t>
            </a:r>
            <a:r>
              <a:rPr lang="lt-LT" dirty="0" smtClean="0"/>
              <a:t> a. ir vėliau buvo manoma, kad tauta – tai tik didikai ir bajorai (stambieji ir  smulkieji žemvaldžiai). Daukša su tuo nesutiko: tautą sudaro ne tik bajorija, kuriai ir jis pats priklausė, bet ir liaudis. Vadina jis ją prastuomene, bet tai nieko blogo nereiškia:</a:t>
            </a:r>
            <a:endParaRPr lang="lt-L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lnSpcReduction="10000"/>
          </a:bodyPr>
          <a:lstStyle/>
          <a:p>
            <a:pPr>
              <a:buNone/>
            </a:pPr>
            <a:r>
              <a:rPr lang="lt-LT" dirty="0" smtClean="0"/>
              <a:t>“Kaip paprasti žmonės supras, kas gera ir išganinga, jeigu tas (kunigas), kuris turi juos mokyti, jų kalbos arba nemoka, arba ja bjaurisi &lt;...&gt;. Pasigailėkime mūsų pačių kraujo, kuris džiūsta dėl barbariškos (apleistos) </a:t>
            </a:r>
            <a:r>
              <a:rPr lang="lt-LT" dirty="0" err="1" smtClean="0"/>
              <a:t>ganytojiško</a:t>
            </a:r>
            <a:r>
              <a:rPr lang="lt-LT" dirty="0" smtClean="0"/>
              <a:t> darbo padėties. Pasigailėkime mūsų pačių kūno dalių ( nes mes ne vien Kristuje, bet ir kaip vieną tėvynę turintieji visi sudarome vieną kūną).” Liaudis – tos pačios tėvynės dalis.</a:t>
            </a:r>
            <a:endParaRPr lang="lt-L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a:buNone/>
            </a:pPr>
            <a:r>
              <a:rPr lang="lt-LT" dirty="0" smtClean="0"/>
              <a:t>Jos išaukštinimui skyrė pakiliausias eilutes, kurios išpuoštos tauriausiais žodžiais (motina, tėvas, saulė, garbė, gyvybė), skamba kaip eilėraštis (žiūrėti </a:t>
            </a:r>
            <a:r>
              <a:rPr lang="en-US" dirty="0" err="1" smtClean="0"/>
              <a:t>literat</a:t>
            </a:r>
            <a:r>
              <a:rPr lang="lt-LT" dirty="0" err="1" smtClean="0"/>
              <a:t>ūros</a:t>
            </a:r>
            <a:r>
              <a:rPr lang="lt-LT" dirty="0" smtClean="0"/>
              <a:t> vadovėlyje </a:t>
            </a:r>
            <a:r>
              <a:rPr lang="en-US" dirty="0" smtClean="0"/>
              <a:t>60 </a:t>
            </a:r>
            <a:r>
              <a:rPr lang="en-US" dirty="0" err="1" smtClean="0"/>
              <a:t>psl</a:t>
            </a:r>
            <a:r>
              <a:rPr lang="en-US" dirty="0" smtClean="0"/>
              <a:t>.)</a:t>
            </a:r>
            <a:endParaRPr lang="lt-L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r>
              <a:rPr lang="lt-LT" dirty="0" smtClean="0"/>
              <a:t>Daukša įtikinėja, kad lietuviai bajorai privalo vartoti savo gimtąją kalbą, ir gėdina tuos, kurie ją užmiršta. Vaizdingus palyginimus ima iš gamtos:</a:t>
            </a:r>
          </a:p>
          <a:p>
            <a:pPr>
              <a:buNone/>
            </a:pPr>
            <a:r>
              <a:rPr lang="lt-LT" sz="2400" dirty="0" smtClean="0"/>
              <a:t>“Kas per keistenybės būtų gyvulių tarpe, jeigu varnas užsimanytų suokti kaip lakštingala, o lakštingala – krankti kaip varnas; ožys – staugti kaip liūtas, o liūtas – bliauti </a:t>
            </a:r>
            <a:r>
              <a:rPr lang="lt-LT" sz="2400" dirty="0" err="1" smtClean="0"/>
              <a:t>kap</a:t>
            </a:r>
            <a:r>
              <a:rPr lang="lt-LT" sz="2400" dirty="0" smtClean="0"/>
              <a:t> ožys? Dėl tokio savo būdo pakeitimo pranyktų savitumas, beveik pranyktų ir tokių įvairių gyvulių esmė ir prigimtis...”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lnSpcReduction="10000"/>
          </a:bodyPr>
          <a:lstStyle/>
          <a:p>
            <a:pPr>
              <a:buNone/>
            </a:pPr>
            <a:r>
              <a:rPr lang="lt-LT" dirty="0" smtClean="0"/>
              <a:t>Daukšos įsitikinimu, lietuviška raštija paskatins ne tik religijos skleidimą, bet ir valstybės stiprinimą (</a:t>
            </a:r>
            <a:r>
              <a:rPr lang="en-US" dirty="0" smtClean="0"/>
              <a:t>59-60 </a:t>
            </a:r>
            <a:r>
              <a:rPr lang="en-US" dirty="0" err="1" smtClean="0"/>
              <a:t>psl</a:t>
            </a:r>
            <a:r>
              <a:rPr lang="en-US" dirty="0" smtClean="0"/>
              <a:t>.). </a:t>
            </a:r>
            <a:r>
              <a:rPr lang="en-US" dirty="0" err="1" smtClean="0"/>
              <a:t>Matome</a:t>
            </a:r>
            <a:r>
              <a:rPr lang="en-US" dirty="0" smtClean="0"/>
              <a:t> </a:t>
            </a:r>
            <a:r>
              <a:rPr lang="en-US" dirty="0" err="1" smtClean="0"/>
              <a:t>ai</a:t>
            </a:r>
            <a:r>
              <a:rPr lang="lt-LT" dirty="0" err="1" smtClean="0"/>
              <a:t>škią</a:t>
            </a:r>
            <a:r>
              <a:rPr lang="lt-LT" dirty="0" smtClean="0"/>
              <a:t> užuominą į Lietuvos valstybėje susidariusią padėtį, kuriai Daukša nepritaria.</a:t>
            </a:r>
          </a:p>
          <a:p>
            <a:pPr>
              <a:buNone/>
            </a:pPr>
            <a:r>
              <a:rPr lang="lt-LT" dirty="0" smtClean="0"/>
              <a:t>Klausimas. Kokiomis kalbomis tuo metu buvo rašomi lietuviški raštai?</a:t>
            </a:r>
          </a:p>
          <a:p>
            <a:pPr>
              <a:buNone/>
            </a:pPr>
            <a:r>
              <a:rPr lang="lt-LT" dirty="0" smtClean="0"/>
              <a:t>Klausimas. Ką Daukša mano apie kitų kalbų </a:t>
            </a:r>
          </a:p>
          <a:p>
            <a:pPr>
              <a:buNone/>
            </a:pPr>
            <a:r>
              <a:rPr lang="lt-LT" dirty="0" smtClean="0"/>
              <a:t>mokėjimą ir vartojimą?</a:t>
            </a:r>
            <a:endParaRPr lang="lt-L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Grožinės literatūros elementai “Postilėje”</a:t>
            </a:r>
            <a:br>
              <a:rPr lang="lt-LT" dirty="0" smtClean="0"/>
            </a:br>
            <a:endParaRPr lang="lt-LT" dirty="0"/>
          </a:p>
        </p:txBody>
      </p:sp>
      <p:sp>
        <p:nvSpPr>
          <p:cNvPr id="3" name="Content Placeholder 2"/>
          <p:cNvSpPr>
            <a:spLocks noGrp="1"/>
          </p:cNvSpPr>
          <p:nvPr>
            <p:ph idx="1"/>
          </p:nvPr>
        </p:nvSpPr>
        <p:spPr/>
        <p:txBody>
          <a:bodyPr>
            <a:normAutofit fontScale="92500"/>
          </a:bodyPr>
          <a:lstStyle/>
          <a:p>
            <a:pPr>
              <a:buNone/>
            </a:pPr>
            <a:r>
              <a:rPr lang="lt-LT" dirty="0" smtClean="0"/>
              <a:t>“Postilė” – religinio turinio knyga, tačiau ji reikšminga bendrinės kalbos raidai. Kalba gryna, turtinga, vaizdinga:</a:t>
            </a:r>
          </a:p>
          <a:p>
            <a:pPr>
              <a:buNone/>
            </a:pPr>
            <a:r>
              <a:rPr lang="lt-LT" dirty="0" smtClean="0"/>
              <a:t>“...Dangus pasikrutins, saulė </a:t>
            </a:r>
            <a:r>
              <a:rPr lang="lt-LT" dirty="0" err="1" smtClean="0"/>
              <a:t>užutems</a:t>
            </a:r>
            <a:r>
              <a:rPr lang="lt-LT" dirty="0" smtClean="0"/>
              <a:t>, mėnuo krauju pavirs, žvaigždės iš dangaus puldinės... Jeigu žmonės ant kokio nepriprasto griaudimo, ant perkūnų ir žaibavimų krūpčioja, taip jog </a:t>
            </a:r>
            <a:r>
              <a:rPr lang="lt-LT" dirty="0" err="1" smtClean="0"/>
              <a:t>nuog</a:t>
            </a:r>
            <a:r>
              <a:rPr lang="lt-LT" dirty="0" smtClean="0"/>
              <a:t> išgąsčio kiti ir numiršta, kas tenai bus, kad dangus ir žemė ir visas pasaulis padrebės...”</a:t>
            </a:r>
          </a:p>
          <a:p>
            <a:pPr>
              <a:buNone/>
            </a:pPr>
            <a:endParaRPr lang="lt-L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457200" y="332656"/>
            <a:ext cx="8229600" cy="5793507"/>
          </a:xfrm>
        </p:spPr>
        <p:txBody>
          <a:bodyPr/>
          <a:lstStyle/>
          <a:p>
            <a:pPr>
              <a:buNone/>
            </a:pPr>
            <a:endParaRPr lang="lt-LT" dirty="0" smtClean="0"/>
          </a:p>
          <a:p>
            <a:pPr>
              <a:buNone/>
            </a:pPr>
            <a:endParaRPr lang="lt-LT" dirty="0" smtClean="0"/>
          </a:p>
          <a:p>
            <a:pPr>
              <a:buNone/>
            </a:pPr>
            <a:r>
              <a:rPr lang="lt-LT" dirty="0" smtClean="0"/>
              <a:t>Vaizdingi veiksmažodžiai, personifikacijos padeda geriau įsivaizduoti aprašomus reiškinius. Daukšos kalbą turtina dažnai vartojami priežodžiai: “Kas sės su verksmu, pjaus su džiaugsmu”; “Varnas varnui akies neiškerta”; “Kas šykščiai sėja, šykščiai ir pjaus”.</a:t>
            </a:r>
            <a:endParaRPr lang="lt-L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a:buNone/>
            </a:pPr>
            <a:r>
              <a:rPr lang="lt-LT" dirty="0" smtClean="0"/>
              <a:t>Aprašomus žmones, daiktus, reiškinius </a:t>
            </a:r>
            <a:r>
              <a:rPr lang="lt-LT" dirty="0" err="1" smtClean="0"/>
              <a:t>geriua</a:t>
            </a:r>
            <a:r>
              <a:rPr lang="lt-LT" dirty="0" smtClean="0"/>
              <a:t> suprasti padeda gausiai ir išradingai vartojami sinonimai. Vargšui apibūdinti pavartoti net keli sinonimai: bėdulis, benamis, </a:t>
            </a:r>
            <a:r>
              <a:rPr lang="lt-LT" dirty="0" err="1" smtClean="0"/>
              <a:t>nuvargėlis</a:t>
            </a:r>
            <a:r>
              <a:rPr lang="lt-LT" dirty="0" smtClean="0"/>
              <a:t>, </a:t>
            </a:r>
            <a:r>
              <a:rPr lang="lt-LT" dirty="0" err="1" smtClean="0"/>
              <a:t>pavargęsis</a:t>
            </a:r>
            <a:r>
              <a:rPr lang="lt-LT" dirty="0" smtClean="0"/>
              <a:t>, rudulis, vargeta.</a:t>
            </a:r>
            <a:endParaRPr lang="lt-L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Apibendrinimas</a:t>
            </a:r>
            <a:endParaRPr lang="lt-LT" dirty="0"/>
          </a:p>
        </p:txBody>
      </p:sp>
      <p:sp>
        <p:nvSpPr>
          <p:cNvPr id="3" name="Content Placeholder 2"/>
          <p:cNvSpPr>
            <a:spLocks noGrp="1"/>
          </p:cNvSpPr>
          <p:nvPr>
            <p:ph idx="1"/>
          </p:nvPr>
        </p:nvSpPr>
        <p:spPr/>
        <p:txBody>
          <a:bodyPr>
            <a:normAutofit/>
          </a:bodyPr>
          <a:lstStyle/>
          <a:p>
            <a:pPr>
              <a:buNone/>
            </a:pPr>
            <a:r>
              <a:rPr lang="lt-LT" dirty="0" smtClean="0"/>
              <a:t>Mikalojus Daukša – didžiausias kovotojas dėl gimtosios kalbos teisių </a:t>
            </a:r>
            <a:r>
              <a:rPr lang="lt-LT" dirty="0" err="1" smtClean="0"/>
              <a:t>XVI</a:t>
            </a:r>
            <a:r>
              <a:rPr lang="lt-LT" dirty="0" smtClean="0"/>
              <a:t> amžiuje, padėjęs pagrindus raštijai Lietuvos Didžiojoje Kunigaikštystėje (Lebedys). </a:t>
            </a:r>
          </a:p>
          <a:p>
            <a:pPr>
              <a:buNone/>
            </a:pPr>
            <a:r>
              <a:rPr lang="lt-LT" dirty="0" smtClean="0"/>
              <a:t>Daukša kartu su Mažvydu sukuria lietuviškų raštų tradiciją. Lietuvių kalba įgyja rašytinę formą, paruošiama terpė grožinei literatūrai lietuvių kalba.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Apibendrinimas</a:t>
            </a:r>
            <a:endParaRPr lang="lt-LT" dirty="0"/>
          </a:p>
        </p:txBody>
      </p:sp>
      <p:sp>
        <p:nvSpPr>
          <p:cNvPr id="3" name="Content Placeholder 2"/>
          <p:cNvSpPr>
            <a:spLocks noGrp="1"/>
          </p:cNvSpPr>
          <p:nvPr>
            <p:ph idx="1"/>
          </p:nvPr>
        </p:nvSpPr>
        <p:spPr/>
        <p:txBody>
          <a:bodyPr>
            <a:normAutofit lnSpcReduction="10000"/>
          </a:bodyPr>
          <a:lstStyle/>
          <a:p>
            <a:pPr>
              <a:buNone/>
            </a:pPr>
            <a:r>
              <a:rPr lang="lt-LT" dirty="0" smtClean="0"/>
              <a:t>Daukšos raginimas branginti savo gimtąją kalbą buvo pažangus ir reikšmingas, jis atitiko Renesanso epochos dvasią. Tokiu būdu jis netiesiogiai kritikavo tuos bajorus ir dvasininkus, kurie nutauto, išsižadėjo savo gimtosios kalbos.</a:t>
            </a:r>
          </a:p>
          <a:p>
            <a:pPr>
              <a:buNone/>
            </a:pPr>
            <a:r>
              <a:rPr lang="lt-LT" dirty="0" smtClean="0"/>
              <a:t>Istorinės aplinkybės lėmė, kad lietuvių raštija paženklinta tautos, kalbos ir istorijos romantizavimu.</a:t>
            </a:r>
          </a:p>
          <a:p>
            <a:pPr>
              <a:buNone/>
            </a:pPr>
            <a:endParaRPr lang="lt-L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233</TotalTime>
  <Words>878</Words>
  <Application>Microsoft Office PowerPoint</Application>
  <PresentationFormat>On-screen Show (4:3)</PresentationFormat>
  <Paragraphs>41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Apex</vt:lpstr>
      <vt:lpstr>MIKALOJUS DAUKŠA. KATEKIZMAS. POSTILĖ</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Grožinės literatūros elementai “Postilėje” </vt:lpstr>
      <vt:lpstr>PowerPoint Presentation</vt:lpstr>
      <vt:lpstr>PowerPoint Presentation</vt:lpstr>
      <vt:lpstr>Apibendrinimas</vt:lpstr>
      <vt:lpstr>Apibendrinimas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Mindaugas</dc:creator>
  <cp:lastModifiedBy>mokykla</cp:lastModifiedBy>
  <cp:revision>29</cp:revision>
  <dcterms:created xsi:type="dcterms:W3CDTF">2012-09-19T16:56:25Z</dcterms:created>
  <dcterms:modified xsi:type="dcterms:W3CDTF">2012-11-10T17:30:39Z</dcterms:modified>
</cp:coreProperties>
</file>