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0D15FA-A771-4C33-B2DA-100FB2DECAC7}" type="datetimeFigureOut">
              <a:rPr lang="lt-LT" smtClean="0"/>
              <a:pPr/>
              <a:t>2011.11.26</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565D1E-CC3E-4F7B-8382-30E677BC7A46}"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bg>
      <p:bgRef idx="1002">
        <a:schemeClr val="bg2"/>
      </p:bgRef>
    </p:bg>
    <p:spTree>
      <p:nvGrpSpPr>
        <p:cNvPr id="1" name=""/>
        <p:cNvGrpSpPr/>
        <p:nvPr/>
      </p:nvGrpSpPr>
      <p:grpSpPr>
        <a:xfrm>
          <a:off x="0" y="0"/>
          <a:ext cx="0" cy="0"/>
          <a:chOff x="0" y="0"/>
          <a:chExt cx="0" cy="0"/>
        </a:xfrm>
      </p:grpSpPr>
      <p:sp>
        <p:nvSpPr>
          <p:cNvPr id="9" name="Antraštė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smtClean="0"/>
              <a:t>Spustelėkite, jei norite keisite ruoš. pav. stilių</a:t>
            </a:r>
            <a:endParaRPr kumimoji="0" lang="en-US"/>
          </a:p>
        </p:txBody>
      </p:sp>
      <p:sp>
        <p:nvSpPr>
          <p:cNvPr id="17" name="Paantraštė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30" name="Datos vietos rezervavimo ženklas 29"/>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19" name="Poraštės vietos rezervavimo ženklas 18"/>
          <p:cNvSpPr>
            <a:spLocks noGrp="1"/>
          </p:cNvSpPr>
          <p:nvPr>
            <p:ph type="ftr" sz="quarter" idx="11"/>
          </p:nvPr>
        </p:nvSpPr>
        <p:spPr/>
        <p:txBody>
          <a:bodyPr/>
          <a:lstStyle/>
          <a:p>
            <a:endParaRPr lang="lt-LT"/>
          </a:p>
        </p:txBody>
      </p:sp>
      <p:sp>
        <p:nvSpPr>
          <p:cNvPr id="27" name="Skaidrės numerio vietos rezervavimo ženklas 26"/>
          <p:cNvSpPr>
            <a:spLocks noGrp="1"/>
          </p:cNvSpPr>
          <p:nvPr>
            <p:ph type="sldNum" sz="quarter" idx="12"/>
          </p:nvPr>
        </p:nvSpPr>
        <p:spPr/>
        <p:txBody>
          <a:bodyPr/>
          <a:lstStyle/>
          <a:p>
            <a:fld id="{02279629-C96A-406A-89E0-6DFAF84A27F1}"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2279629-C96A-406A-89E0-6DFAF84A27F1}"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Ref idx="1002">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2279629-C96A-406A-89E0-6DFAF84A27F1}"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29600" cy="1143000"/>
          </a:xfrm>
        </p:spPr>
        <p:txBody>
          <a:bodyPr/>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02279629-C96A-406A-89E0-6DFAF84A27F1}"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29600" cy="1143000"/>
          </a:xfrm>
        </p:spPr>
        <p:txBody>
          <a:bodyPr tIns="45720" anchor="b"/>
          <a:lstStyle>
            <a:lvl1pPr>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02279629-C96A-406A-89E0-6DFAF84A27F1}"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02279629-C96A-406A-89E0-6DFAF84A27F1}"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02279629-C96A-406A-89E0-6DFAF84A27F1}"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02279629-C96A-406A-89E0-6DFAF84A27F1}"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9" name="Kvadratas su vienu įkirptu ir užapvalintu kampu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Statusis trikampis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Antraštė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lt-LT" smtClean="0"/>
              <a:t>Spustelėkite, jei norite keisite ruoš. pav. stilių</a:t>
            </a:r>
            <a:endParaRPr kumimoji="0" lang="en-US"/>
          </a:p>
        </p:txBody>
      </p:sp>
      <p:sp>
        <p:nvSpPr>
          <p:cNvPr id="4" name="Teksto vietos rezervavimo ženklas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a:xfrm>
            <a:off x="8077200" y="6356350"/>
            <a:ext cx="609600" cy="365125"/>
          </a:xfrm>
        </p:spPr>
        <p:txBody>
          <a:bodyPr/>
          <a:lstStyle/>
          <a:p>
            <a:fld id="{02279629-C96A-406A-89E0-6DFAF84A27F1}" type="slidenum">
              <a:rPr lang="lt-LT" smtClean="0"/>
              <a:pPr/>
              <a:t>‹#›</a:t>
            </a:fld>
            <a:endParaRPr lang="lt-LT"/>
          </a:p>
        </p:txBody>
      </p:sp>
      <p:sp>
        <p:nvSpPr>
          <p:cNvPr id="3" name="Paveikslėlio vietos rezervavimo ženklas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lt-LT" smtClean="0"/>
              <a:t>Spustelėkite piktogramą, jei norite įtraukti paveikslėlį</a:t>
            </a:r>
            <a:endParaRPr kumimoji="0" lang="en-US" dirty="0"/>
          </a:p>
        </p:txBody>
      </p:sp>
      <p:sp>
        <p:nvSpPr>
          <p:cNvPr id="10" name="Laisva form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Laisva form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2279629-C96A-406A-89E0-6DFAF84A27F1}"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914401"/>
            <a:ext cx="2057400" cy="5211763"/>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914401"/>
            <a:ext cx="6019800" cy="5211763"/>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949C78A8-3747-4DC8-AE7C-48E4C1DCA17E}" type="datetimeFigureOut">
              <a:rPr lang="lt-LT" smtClean="0"/>
              <a:pPr/>
              <a:t>2011.11.26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2279629-C96A-406A-89E0-6DFAF84A27F1}"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Laisva form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Laisva form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Pavadinimo vietos rezervavimo ženkla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lt-LT" smtClean="0"/>
              <a:t>Spustelėkite, jei norite keisite ruoš. pav. stilių</a:t>
            </a:r>
            <a:endParaRPr kumimoji="0" lang="en-US"/>
          </a:p>
        </p:txBody>
      </p:sp>
      <p:sp>
        <p:nvSpPr>
          <p:cNvPr id="30" name="Teksto vietos rezervavimo ženklas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0" name="Datos vietos rezervavimo ženklas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49C78A8-3747-4DC8-AE7C-48E4C1DCA17E}" type="datetimeFigureOut">
              <a:rPr lang="lt-LT" smtClean="0"/>
              <a:pPr/>
              <a:t>2011.11.26</a:t>
            </a:fld>
            <a:endParaRPr lang="lt-LT"/>
          </a:p>
        </p:txBody>
      </p:sp>
      <p:sp>
        <p:nvSpPr>
          <p:cNvPr id="22" name="Poraštės vietos rezervavimo ženklas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a:p>
        </p:txBody>
      </p:sp>
      <p:sp>
        <p:nvSpPr>
          <p:cNvPr id="18" name="Skaidrės numerio vietos rezervavimo ženklas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2279629-C96A-406A-89E0-6DFAF84A27F1}" type="slidenum">
              <a:rPr lang="lt-LT" smtClean="0"/>
              <a:pPr/>
              <a:t>‹#›</a:t>
            </a:fld>
            <a:endParaRPr lang="lt-LT"/>
          </a:p>
        </p:txBody>
      </p:sp>
      <p:grpSp>
        <p:nvGrpSpPr>
          <p:cNvPr id="2" name="Grupė 1"/>
          <p:cNvGrpSpPr/>
          <p:nvPr/>
        </p:nvGrpSpPr>
        <p:grpSpPr>
          <a:xfrm>
            <a:off x="-19017" y="202408"/>
            <a:ext cx="9180548" cy="649224"/>
            <a:chOff x="-19045" y="216550"/>
            <a:chExt cx="9180548" cy="649224"/>
          </a:xfrm>
        </p:grpSpPr>
        <p:sp>
          <p:nvSpPr>
            <p:cNvPr id="12" name="Laisva form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Laisva form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youtube.com/watch?feature=player_embedded&amp;v=7PPjXUGASBU" TargetMode="External"/><Relationship Id="rId2" Type="http://schemas.openxmlformats.org/officeDocument/2006/relationships/hyperlink" Target="http://www.youtube.com/watch?feature=player_embedded&amp;v=2VHqQ3FyWVU" TargetMode="External"/><Relationship Id="rId1" Type="http://schemas.openxmlformats.org/officeDocument/2006/relationships/slideLayout" Target="../slideLayouts/slideLayout2.xml"/><Relationship Id="rId4" Type="http://schemas.openxmlformats.org/officeDocument/2006/relationships/hyperlink" Target="http://www.youtube.com/watch?v=v1EbNvHDxbA&amp;feature=player_embedd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357158" y="571480"/>
            <a:ext cx="8143932" cy="2143140"/>
          </a:xfrm>
        </p:spPr>
        <p:txBody>
          <a:bodyPr/>
          <a:lstStyle/>
          <a:p>
            <a:pPr algn="ctr"/>
            <a:r>
              <a:rPr lang="lt-LT" dirty="0" smtClean="0"/>
              <a:t>Ernestas Hemingvėjus</a:t>
            </a:r>
            <a:br>
              <a:rPr lang="lt-LT" dirty="0" smtClean="0"/>
            </a:br>
            <a:r>
              <a:rPr lang="lt-LT" dirty="0" smtClean="0"/>
              <a:t>,,Senis ir jūra” </a:t>
            </a:r>
            <a:r>
              <a:rPr lang="lt-LT" sz="4400" dirty="0" smtClean="0"/>
              <a:t>(1952)</a:t>
            </a:r>
            <a:endParaRPr lang="lt-LT" dirty="0"/>
          </a:p>
        </p:txBody>
      </p:sp>
      <p:sp>
        <p:nvSpPr>
          <p:cNvPr id="3" name="Paantraštė 2"/>
          <p:cNvSpPr>
            <a:spLocks noGrp="1"/>
          </p:cNvSpPr>
          <p:nvPr>
            <p:ph type="subTitle" idx="1"/>
          </p:nvPr>
        </p:nvSpPr>
        <p:spPr>
          <a:xfrm>
            <a:off x="500034" y="5500702"/>
            <a:ext cx="7854696" cy="966782"/>
          </a:xfrm>
        </p:spPr>
        <p:txBody>
          <a:bodyPr/>
          <a:lstStyle/>
          <a:p>
            <a:r>
              <a:rPr lang="lt-LT" sz="2000" dirty="0" smtClean="0"/>
              <a:t>Ginvilė </a:t>
            </a:r>
            <a:r>
              <a:rPr lang="lt-LT" sz="2000" dirty="0" err="1" smtClean="0"/>
              <a:t>Petrošiūtė</a:t>
            </a:r>
            <a:r>
              <a:rPr lang="lt-LT" sz="2000" dirty="0" smtClean="0"/>
              <a:t>, </a:t>
            </a:r>
            <a:r>
              <a:rPr lang="lt-LT" sz="2000" dirty="0" err="1" smtClean="0"/>
              <a:t>IVga</a:t>
            </a:r>
            <a:r>
              <a:rPr lang="lt-LT" sz="2000" dirty="0" smtClean="0"/>
              <a:t>. </a:t>
            </a:r>
          </a:p>
          <a:p>
            <a:r>
              <a:rPr lang="lt-LT" sz="2000" dirty="0" smtClean="0"/>
              <a:t>2011.11.20</a:t>
            </a:r>
            <a:endParaRPr lang="lt-LT"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5686436" cy="1367590"/>
          </a:xfrm>
        </p:spPr>
        <p:txBody>
          <a:bodyPr>
            <a:normAutofit/>
          </a:bodyPr>
          <a:lstStyle/>
          <a:p>
            <a:r>
              <a:rPr lang="lt-LT" sz="4400" dirty="0" smtClean="0"/>
              <a:t>Ernestas Hemingvėjus </a:t>
            </a:r>
            <a:r>
              <a:rPr lang="lt-LT" sz="3600" dirty="0" smtClean="0"/>
              <a:t/>
            </a:r>
            <a:br>
              <a:rPr lang="lt-LT" sz="3600" dirty="0" smtClean="0"/>
            </a:br>
            <a:r>
              <a:rPr lang="lt-LT" sz="3600" dirty="0" smtClean="0"/>
              <a:t>(1899-1961)</a:t>
            </a:r>
            <a:endParaRPr lang="lt-LT" sz="4400" dirty="0"/>
          </a:p>
        </p:txBody>
      </p:sp>
      <p:sp>
        <p:nvSpPr>
          <p:cNvPr id="8" name="TextBox 7"/>
          <p:cNvSpPr txBox="1"/>
          <p:nvPr/>
        </p:nvSpPr>
        <p:spPr>
          <a:xfrm>
            <a:off x="642910" y="2643182"/>
            <a:ext cx="5286412" cy="3539430"/>
          </a:xfrm>
          <a:prstGeom prst="rect">
            <a:avLst/>
          </a:prstGeom>
          <a:noFill/>
        </p:spPr>
        <p:txBody>
          <a:bodyPr wrap="square" rtlCol="0">
            <a:spAutoFit/>
          </a:bodyPr>
          <a:lstStyle/>
          <a:p>
            <a:r>
              <a:rPr lang="lt-LT" sz="2800" dirty="0"/>
              <a:t>Viena ryškiausių XX a. pirmosios pusės asmenybių, </a:t>
            </a:r>
            <a:endParaRPr lang="lt-LT" sz="2800" dirty="0" smtClean="0"/>
          </a:p>
          <a:p>
            <a:r>
              <a:rPr lang="lt-LT" sz="2800" dirty="0" smtClean="0"/>
              <a:t>amerikiečių realistas, romantikas.  Novelių, </a:t>
            </a:r>
            <a:r>
              <a:rPr lang="lt-LT" sz="2800" dirty="0"/>
              <a:t>trumpų istorijų rašytojas, Nobelio literatūros premijos </a:t>
            </a:r>
            <a:r>
              <a:rPr lang="lt-LT" sz="2800" dirty="0" smtClean="0"/>
              <a:t>laureatas. Taip pat vienas žymiausių ,,prarastosios kartos” atstovų.</a:t>
            </a:r>
            <a:endParaRPr lang="lt-LT" sz="2800" dirty="0"/>
          </a:p>
        </p:txBody>
      </p:sp>
      <p:pic>
        <p:nvPicPr>
          <p:cNvPr id="1027" name="Picture 3"/>
          <p:cNvPicPr>
            <a:picLocks noGrp="1" noChangeAspect="1" noChangeArrowheads="1"/>
          </p:cNvPicPr>
          <p:nvPr>
            <p:ph idx="1"/>
          </p:nvPr>
        </p:nvPicPr>
        <p:blipFill>
          <a:blip r:embed="rId2" cstate="print"/>
          <a:srcRect/>
          <a:stretch>
            <a:fillRect/>
          </a:stretch>
        </p:blipFill>
        <p:spPr bwMode="auto">
          <a:xfrm>
            <a:off x="5857884" y="1714488"/>
            <a:ext cx="2972621" cy="39290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00042"/>
            <a:ext cx="8229600" cy="1347046"/>
          </a:xfrm>
        </p:spPr>
        <p:txBody>
          <a:bodyPr>
            <a:noAutofit/>
          </a:bodyPr>
          <a:lstStyle/>
          <a:p>
            <a:r>
              <a:rPr lang="lt-LT" sz="4400" dirty="0" smtClean="0"/>
              <a:t>E.Hemingvėjaus biografijos faktai,  susiję su apysaka ,,Senis ir jūra”</a:t>
            </a:r>
            <a:endParaRPr lang="lt-LT" sz="4400" dirty="0"/>
          </a:p>
        </p:txBody>
      </p:sp>
      <p:sp>
        <p:nvSpPr>
          <p:cNvPr id="3" name="Turinio vietos rezervavimo ženklas 2"/>
          <p:cNvSpPr>
            <a:spLocks noGrp="1"/>
          </p:cNvSpPr>
          <p:nvPr>
            <p:ph idx="1"/>
          </p:nvPr>
        </p:nvSpPr>
        <p:spPr>
          <a:xfrm>
            <a:off x="3571868" y="1935480"/>
            <a:ext cx="5143536" cy="4389120"/>
          </a:xfrm>
        </p:spPr>
        <p:txBody>
          <a:bodyPr/>
          <a:lstStyle/>
          <a:p>
            <a:r>
              <a:rPr lang="lt-LT" dirty="0" smtClean="0"/>
              <a:t>Tėvas, aistringas medžiotojas, dažnai pasiimdavo mažąjį Ernestą į mišką, mokė stebėti gamtą, žvėris, paukščius, supažindino su indėnų gyvenimu, jų buitimi. Būsimasis rašytojas pamėgo medžioklę visam gyvenimui ir buvo dėkingas tėvui, padėjusiam pajusti savotišką jos žavesį.</a:t>
            </a:r>
            <a:endParaRPr lang="lt-LT" dirty="0"/>
          </a:p>
        </p:txBody>
      </p:sp>
      <p:pic>
        <p:nvPicPr>
          <p:cNvPr id="2050" name="Picture 2"/>
          <p:cNvPicPr>
            <a:picLocks noChangeAspect="1" noChangeArrowheads="1"/>
          </p:cNvPicPr>
          <p:nvPr/>
        </p:nvPicPr>
        <p:blipFill>
          <a:blip r:embed="rId2" cstate="print"/>
          <a:srcRect/>
          <a:stretch>
            <a:fillRect/>
          </a:stretch>
        </p:blipFill>
        <p:spPr bwMode="auto">
          <a:xfrm>
            <a:off x="285720" y="2500306"/>
            <a:ext cx="3524275" cy="2643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57158" y="428604"/>
            <a:ext cx="8229600" cy="1143000"/>
          </a:xfrm>
        </p:spPr>
        <p:txBody>
          <a:bodyPr>
            <a:normAutofit/>
          </a:bodyPr>
          <a:lstStyle/>
          <a:p>
            <a:pPr algn="ctr"/>
            <a:r>
              <a:rPr lang="lt-LT" sz="4400" dirty="0" smtClean="0"/>
              <a:t>Apysakos pavadinimas</a:t>
            </a:r>
            <a:endParaRPr lang="lt-LT" sz="4400" dirty="0"/>
          </a:p>
        </p:txBody>
      </p:sp>
      <p:sp>
        <p:nvSpPr>
          <p:cNvPr id="3" name="Turinio vietos rezervavimo ženklas 2"/>
          <p:cNvSpPr>
            <a:spLocks noGrp="1"/>
          </p:cNvSpPr>
          <p:nvPr>
            <p:ph idx="1"/>
          </p:nvPr>
        </p:nvSpPr>
        <p:spPr>
          <a:xfrm>
            <a:off x="428596" y="2214554"/>
            <a:ext cx="4114800" cy="4389120"/>
          </a:xfrm>
        </p:spPr>
        <p:txBody>
          <a:bodyPr/>
          <a:lstStyle/>
          <a:p>
            <a:pPr>
              <a:buNone/>
            </a:pPr>
            <a:r>
              <a:rPr lang="lt-LT" dirty="0" smtClean="0"/>
              <a:t>Apysakos ,,Senis ir jūra pavadinimą galima interpretuoti dvejopai:</a:t>
            </a:r>
          </a:p>
          <a:p>
            <a:r>
              <a:rPr lang="lt-LT" dirty="0" smtClean="0"/>
              <a:t> Tiesiogiai: apysaka apie senį išplaukusį į jūrą.</a:t>
            </a:r>
          </a:p>
          <a:p>
            <a:r>
              <a:rPr lang="lt-LT" dirty="0" smtClean="0"/>
              <a:t> Netiesiogiai: senio susirėmimas su neįveikiamomis gamtos jėgomis.</a:t>
            </a:r>
            <a:endParaRPr lang="lt-LT" dirty="0"/>
          </a:p>
        </p:txBody>
      </p:sp>
      <p:pic>
        <p:nvPicPr>
          <p:cNvPr id="3074" name="Picture 2"/>
          <p:cNvPicPr>
            <a:picLocks noChangeAspect="1" noChangeArrowheads="1"/>
          </p:cNvPicPr>
          <p:nvPr/>
        </p:nvPicPr>
        <p:blipFill>
          <a:blip r:embed="rId2" cstate="print"/>
          <a:srcRect/>
          <a:stretch>
            <a:fillRect/>
          </a:stretch>
        </p:blipFill>
        <p:spPr bwMode="auto">
          <a:xfrm>
            <a:off x="4286248" y="1785926"/>
            <a:ext cx="4466384" cy="32861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ctr"/>
            <a:r>
              <a:rPr lang="lt-LT" sz="4400" dirty="0" smtClean="0"/>
              <a:t>Trumpas kūrinio aprašymas</a:t>
            </a:r>
            <a:endParaRPr lang="lt-LT" sz="4400" dirty="0"/>
          </a:p>
        </p:txBody>
      </p:sp>
      <p:sp>
        <p:nvSpPr>
          <p:cNvPr id="3" name="Turinio vietos rezervavimo ženklas 2"/>
          <p:cNvSpPr>
            <a:spLocks noGrp="1"/>
          </p:cNvSpPr>
          <p:nvPr>
            <p:ph idx="1"/>
          </p:nvPr>
        </p:nvSpPr>
        <p:spPr/>
        <p:txBody>
          <a:bodyPr>
            <a:normAutofit/>
          </a:bodyPr>
          <a:lstStyle/>
          <a:p>
            <a:r>
              <a:rPr lang="lt-LT" dirty="0" smtClean="0"/>
              <a:t>Knyga pasakoja apie seną žvejį Santjagą. Jis jau 84 dienas nieko nepagauna, tačiau nepraranda vilties to padaryti kitą dieną. Jam ištikimai padeda  Berniukas, bet tėvai jam uždraudžia plaukti žvejoti su seniu. Senis nuplaukia toli į jūrą ir jam užkimba milžiniška žuvis. Prasideda Senio ir žuvies kova. Didžioji žuvis jį nutempia toli į jūrą. Taip plaukiant senis mąsto apie daugelį dalykų, o žuvis jam pasidaro tarsi draugė. </a:t>
            </a:r>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tretch>
            <a:fillRect/>
          </a:stretch>
        </p:blipFill>
        <p:spPr bwMode="auto">
          <a:xfrm>
            <a:off x="4643438" y="571480"/>
            <a:ext cx="4286250" cy="3457575"/>
          </a:xfrm>
          <a:prstGeom prst="rect">
            <a:avLst/>
          </a:prstGeom>
          <a:noFill/>
          <a:ln>
            <a:noFill/>
          </a:ln>
        </p:spPr>
      </p:pic>
      <p:sp>
        <p:nvSpPr>
          <p:cNvPr id="3" name="Turinio vietos rezervavimo ženklas 2"/>
          <p:cNvSpPr>
            <a:spLocks noGrp="1"/>
          </p:cNvSpPr>
          <p:nvPr>
            <p:ph idx="1"/>
          </p:nvPr>
        </p:nvSpPr>
        <p:spPr>
          <a:xfrm>
            <a:off x="428596" y="714356"/>
            <a:ext cx="4286280" cy="5929354"/>
          </a:xfrm>
        </p:spPr>
        <p:txBody>
          <a:bodyPr>
            <a:normAutofit/>
          </a:bodyPr>
          <a:lstStyle/>
          <a:p>
            <a:pPr>
              <a:buNone/>
            </a:pPr>
            <a:r>
              <a:rPr lang="lt-LT" dirty="0" smtClean="0"/>
              <a:t>  Vis dėlto jis priverstas progai pasitaikius ją nugalabyti. Jam grįžtant namo jį ir jo laivelį vienas po kito užpuola rykliai. Nors senis ir stengiasi iš visų  jėgų nuo jų atsiginti, tačiau rykliai suėda beveik visą jo milžinišką laimikį ir į krantą senis grįžta tuščiomis. Vis dėlto jis yra laimingas, o tai jam svarbiausia.</a:t>
            </a:r>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115328" cy="938962"/>
          </a:xfrm>
        </p:spPr>
        <p:txBody>
          <a:bodyPr>
            <a:normAutofit/>
          </a:bodyPr>
          <a:lstStyle/>
          <a:p>
            <a:pPr algn="ctr"/>
            <a:r>
              <a:rPr lang="lt-LT" sz="4400" dirty="0" smtClean="0"/>
              <a:t>Apysakos tema ir problemos</a:t>
            </a:r>
            <a:endParaRPr lang="lt-LT" sz="4400" dirty="0"/>
          </a:p>
        </p:txBody>
      </p:sp>
      <p:sp>
        <p:nvSpPr>
          <p:cNvPr id="3" name="Turinio vietos rezervavimo ženklas 2"/>
          <p:cNvSpPr>
            <a:spLocks noGrp="1"/>
          </p:cNvSpPr>
          <p:nvPr>
            <p:ph idx="1"/>
          </p:nvPr>
        </p:nvSpPr>
        <p:spPr/>
        <p:txBody>
          <a:bodyPr/>
          <a:lstStyle/>
          <a:p>
            <a:pPr>
              <a:buNone/>
            </a:pPr>
            <a:r>
              <a:rPr lang="lt-LT" u="sng" dirty="0" smtClean="0"/>
              <a:t>Tema:</a:t>
            </a:r>
          </a:p>
          <a:p>
            <a:pPr>
              <a:buNone/>
            </a:pPr>
            <a:r>
              <a:rPr lang="lt-LT" dirty="0" smtClean="0"/>
              <a:t>		Bejėgiškumas prieš gamtą. Žmogaus fizinių ir dvasinių jėgų išbandymas, per šį išbandymą atsiskleidžiančios taurios žmogaus savybės: drąsa, ištvermė, pasitikėjimas savimi.</a:t>
            </a:r>
          </a:p>
          <a:p>
            <a:pPr>
              <a:buNone/>
            </a:pPr>
            <a:r>
              <a:rPr lang="lt-LT" u="sng" dirty="0" smtClean="0"/>
              <a:t>Problemos:</a:t>
            </a:r>
          </a:p>
          <a:p>
            <a:pPr>
              <a:buNone/>
            </a:pPr>
            <a:r>
              <a:rPr lang="lt-LT" dirty="0" smtClean="0"/>
              <a:t>		Kas būdinga žmogui kovoje prieš gamtą? Ar visada žmogus liūdi pralaimėjęs? Kas padeda žmogui išlikti susvetimėjusioje visuomenėje?</a:t>
            </a:r>
          </a:p>
          <a:p>
            <a:pPr>
              <a:buNone/>
            </a:pPr>
            <a:r>
              <a:rPr lang="lt-LT" dirty="0" smtClean="0"/>
              <a:t>		</a:t>
            </a: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57158" y="357166"/>
            <a:ext cx="8229600" cy="1143000"/>
          </a:xfrm>
        </p:spPr>
        <p:txBody>
          <a:bodyPr>
            <a:normAutofit/>
          </a:bodyPr>
          <a:lstStyle/>
          <a:p>
            <a:pPr algn="ctr"/>
            <a:r>
              <a:rPr lang="lt-LT" sz="4400" dirty="0" smtClean="0"/>
              <a:t>Pagrindiniai veikėjai</a:t>
            </a:r>
            <a:endParaRPr lang="lt-LT" sz="4400" dirty="0"/>
          </a:p>
        </p:txBody>
      </p:sp>
      <p:sp>
        <p:nvSpPr>
          <p:cNvPr id="3" name="Turinio vietos rezervavimo ženklas 2"/>
          <p:cNvSpPr>
            <a:spLocks noGrp="1"/>
          </p:cNvSpPr>
          <p:nvPr>
            <p:ph idx="1"/>
          </p:nvPr>
        </p:nvSpPr>
        <p:spPr>
          <a:xfrm>
            <a:off x="428596" y="1714488"/>
            <a:ext cx="5257808" cy="4389120"/>
          </a:xfrm>
        </p:spPr>
        <p:txBody>
          <a:bodyPr/>
          <a:lstStyle/>
          <a:p>
            <a:r>
              <a:rPr lang="lt-LT" dirty="0" smtClean="0"/>
              <a:t>Senis (Santjagas) – vienišas, užsidaręs žvejys. Vienintelis jo draugas yra berniukas. Nors seniui ir labai nesiseka ir jis yra patyręs labai daug likimo smūgių,  senis nepraranda vilties. </a:t>
            </a:r>
          </a:p>
        </p:txBody>
      </p:sp>
      <p:pic>
        <p:nvPicPr>
          <p:cNvPr id="5122" name="Picture 2"/>
          <p:cNvPicPr>
            <a:picLocks noChangeAspect="1" noChangeArrowheads="1"/>
          </p:cNvPicPr>
          <p:nvPr/>
        </p:nvPicPr>
        <p:blipFill>
          <a:blip r:embed="rId2" cstate="print"/>
          <a:srcRect/>
          <a:stretch>
            <a:fillRect/>
          </a:stretch>
        </p:blipFill>
        <p:spPr bwMode="auto">
          <a:xfrm>
            <a:off x="4357686" y="3929066"/>
            <a:ext cx="4048130" cy="267754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57158" y="1357298"/>
            <a:ext cx="8429684" cy="4389120"/>
          </a:xfrm>
        </p:spPr>
        <p:txBody>
          <a:bodyPr/>
          <a:lstStyle/>
          <a:p>
            <a:r>
              <a:rPr lang="lt-LT" dirty="0" smtClean="0"/>
              <a:t>Berniukas (</a:t>
            </a:r>
            <a:r>
              <a:rPr lang="lt-LT" dirty="0" err="1" smtClean="0"/>
              <a:t>Manolinas</a:t>
            </a:r>
            <a:r>
              <a:rPr lang="lt-LT" dirty="0" smtClean="0"/>
              <a:t>) – jis vienintelis senio draugas, vienintelis juo tikintis. Nors tėvai ir uždraudė berniukui plaukti su seniu, kuris retai pagauna žuvų, į jūra, tačiau berniukas visada padeda seniui krante.</a:t>
            </a:r>
          </a:p>
          <a:p>
            <a:r>
              <a:rPr lang="lt-LT" dirty="0" smtClean="0"/>
              <a:t>Didžioji žuvis (</a:t>
            </a:r>
            <a:r>
              <a:rPr lang="lt-LT" dirty="0" err="1" smtClean="0"/>
              <a:t>marlinas</a:t>
            </a:r>
            <a:r>
              <a:rPr lang="lt-LT" dirty="0" smtClean="0"/>
              <a:t>) – žuvis, kurią senis pagauna. Ilgoje kovoje žuvis ir senis tarsi tampa draugais</a:t>
            </a:r>
          </a:p>
          <a:p>
            <a:endParaRPr lang="lt-LT" dirty="0"/>
          </a:p>
        </p:txBody>
      </p:sp>
      <p:pic>
        <p:nvPicPr>
          <p:cNvPr id="6147" name="Picture 3"/>
          <p:cNvPicPr>
            <a:picLocks noChangeAspect="1" noChangeArrowheads="1"/>
          </p:cNvPicPr>
          <p:nvPr/>
        </p:nvPicPr>
        <p:blipFill>
          <a:blip r:embed="rId2" cstate="print"/>
          <a:srcRect/>
          <a:stretch>
            <a:fillRect/>
          </a:stretch>
        </p:blipFill>
        <p:spPr bwMode="auto">
          <a:xfrm>
            <a:off x="4572000" y="3929066"/>
            <a:ext cx="4114800"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ctr"/>
            <a:r>
              <a:rPr lang="lt-LT" sz="4400" dirty="0" smtClean="0"/>
              <a:t>Kūrinio idėja ir vertybės</a:t>
            </a:r>
            <a:endParaRPr lang="lt-LT" sz="4400" dirty="0"/>
          </a:p>
        </p:txBody>
      </p:sp>
      <p:sp>
        <p:nvSpPr>
          <p:cNvPr id="3" name="Turinio vietos rezervavimo ženklas 2"/>
          <p:cNvSpPr>
            <a:spLocks noGrp="1"/>
          </p:cNvSpPr>
          <p:nvPr>
            <p:ph idx="1"/>
          </p:nvPr>
        </p:nvSpPr>
        <p:spPr/>
        <p:txBody>
          <a:bodyPr/>
          <a:lstStyle/>
          <a:p>
            <a:pPr>
              <a:buNone/>
            </a:pPr>
            <a:r>
              <a:rPr lang="lt-LT" u="sng" dirty="0" smtClean="0"/>
              <a:t>Kūrinio idėja:</a:t>
            </a:r>
          </a:p>
          <a:p>
            <a:pPr>
              <a:buNone/>
            </a:pPr>
            <a:r>
              <a:rPr lang="lt-LT" dirty="0" smtClean="0"/>
              <a:t>		Didingą svajonę ne taip lengva pasiekti, siekiant jos sutinkame labai daug kliūčių.</a:t>
            </a:r>
          </a:p>
          <a:p>
            <a:pPr>
              <a:buNone/>
            </a:pPr>
            <a:r>
              <a:rPr lang="lt-LT" u="sng" dirty="0" smtClean="0"/>
              <a:t>Kūrinio vertybės:</a:t>
            </a:r>
          </a:p>
          <a:p>
            <a:pPr>
              <a:buNone/>
            </a:pPr>
            <a:r>
              <a:rPr lang="lt-LT" dirty="0" smtClean="0"/>
              <a:t>		Senio ir berniuko draugystė bei pagarba vienas kitam, tikėjimas pačiu savimi, drąsa, valia, žmogaus savitumas.</a:t>
            </a:r>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ctr"/>
            <a:r>
              <a:rPr lang="lt-LT" sz="4400" dirty="0" smtClean="0"/>
              <a:t>Prasmingos citatos iš apysakos </a:t>
            </a:r>
            <a:endParaRPr lang="lt-LT" sz="4400" dirty="0"/>
          </a:p>
        </p:txBody>
      </p:sp>
      <p:sp>
        <p:nvSpPr>
          <p:cNvPr id="3" name="Turinio vietos rezervavimo ženklas 2"/>
          <p:cNvSpPr>
            <a:spLocks noGrp="1"/>
          </p:cNvSpPr>
          <p:nvPr>
            <p:ph idx="1"/>
          </p:nvPr>
        </p:nvSpPr>
        <p:spPr>
          <a:xfrm>
            <a:off x="457200" y="2428868"/>
            <a:ext cx="8229600" cy="3895732"/>
          </a:xfrm>
        </p:spPr>
        <p:txBody>
          <a:bodyPr/>
          <a:lstStyle/>
          <a:p>
            <a:r>
              <a:rPr lang="lt-LT" dirty="0" smtClean="0"/>
              <a:t>,,Žmogų galima sunaikinti, tačiau nugalėti neįmanoma.”</a:t>
            </a:r>
          </a:p>
          <a:p>
            <a:r>
              <a:rPr lang="lt-LT" dirty="0" smtClean="0"/>
              <a:t>,, Nauja diena - nauja viltis.”</a:t>
            </a:r>
          </a:p>
          <a:p>
            <a:r>
              <a:rPr lang="lt-LT" dirty="0" smtClean="0"/>
              <a:t>,,Laimė ateina pas žmogų įvairiu pavidalu.“</a:t>
            </a:r>
          </a:p>
          <a:p>
            <a:r>
              <a:rPr lang="lt-LT" dirty="0" smtClean="0"/>
              <a:t>,,Niekas neturi pasilikti vienas senatvėj, &lt;…&gt; Tačiau tai neišvengiama.“ </a:t>
            </a:r>
          </a:p>
          <a:p>
            <a:endParaRPr lang="lt-LT" dirty="0" smtClean="0"/>
          </a:p>
          <a:p>
            <a:endParaRPr lang="lt-L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ctr"/>
            <a:r>
              <a:rPr lang="lt-LT" sz="4400" dirty="0" smtClean="0"/>
              <a:t>Kūrinio aktualumas</a:t>
            </a:r>
            <a:endParaRPr lang="lt-LT" sz="4400" dirty="0"/>
          </a:p>
        </p:txBody>
      </p:sp>
      <p:sp>
        <p:nvSpPr>
          <p:cNvPr id="3" name="Turinio vietos rezervavimo ženklas 2"/>
          <p:cNvSpPr>
            <a:spLocks noGrp="1"/>
          </p:cNvSpPr>
          <p:nvPr>
            <p:ph idx="1"/>
          </p:nvPr>
        </p:nvSpPr>
        <p:spPr/>
        <p:txBody>
          <a:bodyPr/>
          <a:lstStyle/>
          <a:p>
            <a:pPr>
              <a:buNone/>
            </a:pPr>
            <a:r>
              <a:rPr lang="lt-LT" dirty="0" smtClean="0"/>
              <a:t>	Kūrinyje paliečiamos temos, kurios yra aktualios ir šiandieninėje visuomenėje :</a:t>
            </a:r>
          </a:p>
          <a:p>
            <a:pPr>
              <a:buNone/>
            </a:pPr>
            <a:r>
              <a:rPr lang="lt-LT" dirty="0" smtClean="0"/>
              <a:t>		draugystė, pasitikėjimas savimi, kova prieš neįveikiamą priešą. </a:t>
            </a:r>
          </a:p>
          <a:p>
            <a:pPr>
              <a:buNone/>
            </a:pPr>
            <a:r>
              <a:rPr lang="lt-LT" dirty="0" smtClean="0"/>
              <a:t>	Taip pat apysakoje yra temų iš kurių galėtų pasimokyti šiandienos žmogus: </a:t>
            </a:r>
          </a:p>
          <a:p>
            <a:pPr>
              <a:buNone/>
            </a:pPr>
            <a:r>
              <a:rPr lang="lt-LT" dirty="0" smtClean="0"/>
              <a:t>		ryšio su gamta, drąsos, ištvermės.</a:t>
            </a:r>
            <a:endParaRPr lang="lt-L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500042"/>
            <a:ext cx="8186766" cy="1347046"/>
          </a:xfrm>
        </p:spPr>
        <p:txBody>
          <a:bodyPr>
            <a:noAutofit/>
          </a:bodyPr>
          <a:lstStyle/>
          <a:p>
            <a:pPr algn="ctr"/>
            <a:r>
              <a:rPr lang="lt-LT" sz="4400" dirty="0" smtClean="0"/>
              <a:t> Pavadinimai rašiniams, susiję su apysaka ,,Senis ir jūra”</a:t>
            </a:r>
            <a:endParaRPr lang="lt-LT" sz="4400" dirty="0"/>
          </a:p>
        </p:txBody>
      </p:sp>
      <p:sp>
        <p:nvSpPr>
          <p:cNvPr id="3" name="Turinio vietos rezervavimo ženklas 2"/>
          <p:cNvSpPr>
            <a:spLocks noGrp="1"/>
          </p:cNvSpPr>
          <p:nvPr>
            <p:ph idx="1"/>
          </p:nvPr>
        </p:nvSpPr>
        <p:spPr>
          <a:xfrm>
            <a:off x="428596" y="1928802"/>
            <a:ext cx="5929354" cy="4395798"/>
          </a:xfrm>
        </p:spPr>
        <p:txBody>
          <a:bodyPr/>
          <a:lstStyle/>
          <a:p>
            <a:pPr marL="514350" indent="-514350">
              <a:buAutoNum type="arabicPeriod"/>
            </a:pPr>
            <a:r>
              <a:rPr lang="lt-LT" dirty="0" smtClean="0"/>
              <a:t>Žmogaus ryšys su gamta</a:t>
            </a:r>
          </a:p>
          <a:p>
            <a:pPr marL="514350" indent="-514350">
              <a:buAutoNum type="arabicPeriod"/>
            </a:pPr>
            <a:r>
              <a:rPr lang="lt-LT" dirty="0" smtClean="0"/>
              <a:t>Ar tik laimėjimas gali atnešti žmogui laimę?</a:t>
            </a:r>
          </a:p>
          <a:p>
            <a:pPr marL="514350" indent="-514350">
              <a:buAutoNum type="arabicPeriod"/>
            </a:pPr>
            <a:r>
              <a:rPr lang="lt-LT" dirty="0" smtClean="0"/>
              <a:t>Kas padeda atsiskleisti taurioms žmogaus savybėms?</a:t>
            </a:r>
          </a:p>
          <a:p>
            <a:pPr marL="514350" indent="-514350">
              <a:buAutoNum type="arabicPeriod"/>
            </a:pPr>
            <a:r>
              <a:rPr lang="lt-LT" dirty="0" smtClean="0"/>
              <a:t>Vienišas žmogus- nelaimingas žmogus?</a:t>
            </a:r>
          </a:p>
          <a:p>
            <a:pPr marL="514350" indent="-514350">
              <a:buAutoNum type="arabicPeriod"/>
            </a:pPr>
            <a:endParaRPr lang="lt-LT" dirty="0" smtClean="0"/>
          </a:p>
          <a:p>
            <a:pPr marL="514350" indent="-514350">
              <a:buAutoNum type="arabicPeriod"/>
            </a:pPr>
            <a:endParaRPr lang="lt-LT" dirty="0"/>
          </a:p>
        </p:txBody>
      </p:sp>
      <p:pic>
        <p:nvPicPr>
          <p:cNvPr id="7171" name="Picture 3"/>
          <p:cNvPicPr>
            <a:picLocks noChangeAspect="1" noChangeArrowheads="1"/>
          </p:cNvPicPr>
          <p:nvPr/>
        </p:nvPicPr>
        <p:blipFill>
          <a:blip r:embed="rId2" cstate="print"/>
          <a:srcRect/>
          <a:stretch>
            <a:fillRect/>
          </a:stretch>
        </p:blipFill>
        <p:spPr bwMode="auto">
          <a:xfrm>
            <a:off x="6215074" y="3143248"/>
            <a:ext cx="1930757" cy="2857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58204" cy="724648"/>
          </a:xfrm>
        </p:spPr>
        <p:txBody>
          <a:bodyPr>
            <a:normAutofit/>
          </a:bodyPr>
          <a:lstStyle/>
          <a:p>
            <a:pPr algn="ctr"/>
            <a:r>
              <a:rPr lang="lt-LT" sz="4400" dirty="0" smtClean="0"/>
              <a:t>Apibendrinimas</a:t>
            </a:r>
            <a:endParaRPr lang="lt-LT" sz="4400" dirty="0"/>
          </a:p>
        </p:txBody>
      </p:sp>
      <p:sp>
        <p:nvSpPr>
          <p:cNvPr id="3" name="Turinio vietos rezervavimo ženklas 2"/>
          <p:cNvSpPr>
            <a:spLocks noGrp="1"/>
          </p:cNvSpPr>
          <p:nvPr>
            <p:ph idx="1"/>
          </p:nvPr>
        </p:nvSpPr>
        <p:spPr>
          <a:xfrm>
            <a:off x="571472" y="1428736"/>
            <a:ext cx="8258204" cy="4389120"/>
          </a:xfrm>
        </p:spPr>
        <p:txBody>
          <a:bodyPr>
            <a:normAutofit/>
          </a:bodyPr>
          <a:lstStyle/>
          <a:p>
            <a:pPr>
              <a:buNone/>
            </a:pPr>
            <a:r>
              <a:rPr lang="lt-LT" dirty="0" smtClean="0"/>
              <a:t>		Ši knyga parodo, kaip stipriai galima siekti savo svajonės, savo tikslo, savo gyvenimo prasmės. Santjagui gyvenimo tikslas buvo pagauti didelę žuvį. Jis tuo tikėjo, sunkiai dirbo ir galiausiai tai pasiekė.  Seniui dėl to teko daug iškentėti ir nors jis žuvies net nepargabeno į krantą, jo svajonė išsipildė.</a:t>
            </a:r>
            <a:endParaRPr lang="lt-LT" dirty="0"/>
          </a:p>
        </p:txBody>
      </p:sp>
      <p:pic>
        <p:nvPicPr>
          <p:cNvPr id="8196" name="Picture 4"/>
          <p:cNvPicPr>
            <a:picLocks noChangeAspect="1" noChangeArrowheads="1"/>
          </p:cNvPicPr>
          <p:nvPr/>
        </p:nvPicPr>
        <p:blipFill>
          <a:blip r:embed="rId2" cstate="print"/>
          <a:srcRect/>
          <a:stretch>
            <a:fillRect/>
          </a:stretch>
        </p:blipFill>
        <p:spPr bwMode="auto">
          <a:xfrm>
            <a:off x="1071538" y="3929066"/>
            <a:ext cx="3952875" cy="268605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,,Senis ir jūra” </a:t>
            </a:r>
            <a:r>
              <a:rPr lang="lt-LT" dirty="0" err="1" smtClean="0"/>
              <a:t>vizualizacija</a:t>
            </a:r>
            <a:endParaRPr lang="lt-LT" dirty="0"/>
          </a:p>
        </p:txBody>
      </p:sp>
      <p:sp>
        <p:nvSpPr>
          <p:cNvPr id="3" name="Turinio vietos rezervavimo ženklas 2"/>
          <p:cNvSpPr>
            <a:spLocks noGrp="1"/>
          </p:cNvSpPr>
          <p:nvPr>
            <p:ph idx="1"/>
          </p:nvPr>
        </p:nvSpPr>
        <p:spPr/>
        <p:txBody>
          <a:bodyPr>
            <a:normAutofit fontScale="85000" lnSpcReduction="20000"/>
          </a:bodyPr>
          <a:lstStyle/>
          <a:p>
            <a:r>
              <a:rPr lang="en-US" sz="2400" dirty="0" smtClean="0"/>
              <a:t>1958 m. JAV </a:t>
            </a:r>
            <a:r>
              <a:rPr lang="en-US" sz="2400" dirty="0" err="1" smtClean="0"/>
              <a:t>buvo</a:t>
            </a:r>
            <a:r>
              <a:rPr lang="en-US" sz="2400" dirty="0" smtClean="0"/>
              <a:t> </a:t>
            </a:r>
            <a:r>
              <a:rPr lang="en-US" sz="2400" dirty="0" err="1" smtClean="0"/>
              <a:t>sukurtas</a:t>
            </a:r>
            <a:r>
              <a:rPr lang="en-US" sz="2400" dirty="0" smtClean="0"/>
              <a:t> </a:t>
            </a:r>
            <a:r>
              <a:rPr lang="en-US" sz="2400" dirty="0" err="1" smtClean="0"/>
              <a:t>režisieriaus</a:t>
            </a:r>
            <a:r>
              <a:rPr lang="en-US" sz="2400" dirty="0" smtClean="0"/>
              <a:t> </a:t>
            </a:r>
            <a:r>
              <a:rPr lang="en-US" sz="2400" i="1" dirty="0" smtClean="0"/>
              <a:t>John </a:t>
            </a:r>
            <a:r>
              <a:rPr lang="en-US" sz="2400" i="1" dirty="0" err="1" smtClean="0"/>
              <a:t>Sturges</a:t>
            </a:r>
            <a:r>
              <a:rPr lang="en-US" sz="2400" dirty="0" smtClean="0"/>
              <a:t> to </a:t>
            </a:r>
            <a:r>
              <a:rPr lang="en-US" sz="2400" dirty="0" err="1" smtClean="0"/>
              <a:t>paties</a:t>
            </a:r>
            <a:r>
              <a:rPr lang="en-US" sz="2400" dirty="0" smtClean="0"/>
              <a:t> </a:t>
            </a:r>
            <a:r>
              <a:rPr lang="en-US" sz="2400" dirty="0" err="1" smtClean="0"/>
              <a:t>pavadinimo</a:t>
            </a:r>
            <a:r>
              <a:rPr lang="en-US" sz="2400" dirty="0" smtClean="0"/>
              <a:t> (,,</a:t>
            </a:r>
            <a:r>
              <a:rPr lang="en-US" sz="2400" i="1" dirty="0" smtClean="0"/>
              <a:t>The Old Man and the Sea</a:t>
            </a:r>
            <a:r>
              <a:rPr lang="en-US" sz="2400" dirty="0" smtClean="0"/>
              <a:t>„)</a:t>
            </a:r>
            <a:endParaRPr lang="lt-LT" sz="2400" dirty="0" smtClean="0"/>
          </a:p>
          <a:p>
            <a:pPr>
              <a:buNone/>
            </a:pPr>
            <a:r>
              <a:rPr lang="lt-LT" sz="2400" dirty="0" smtClean="0">
                <a:hlinkClick r:id="rId2"/>
              </a:rPr>
              <a:t>http://www.youtube.com/watch?feature=player_embedded&amp;v=2VHqQ3FyWVU</a:t>
            </a:r>
            <a:endParaRPr lang="lt-LT" sz="2400" dirty="0" smtClean="0"/>
          </a:p>
          <a:p>
            <a:r>
              <a:rPr lang="pt-BR" sz="2400" dirty="0" smtClean="0"/>
              <a:t>1990 m.</a:t>
            </a:r>
            <a:r>
              <a:rPr lang="pt-BR" sz="2400" i="1" dirty="0" smtClean="0"/>
              <a:t> Jud Taylor</a:t>
            </a:r>
            <a:r>
              <a:rPr lang="pt-BR" sz="2400" dirty="0" smtClean="0"/>
              <a:t> režisavo to paties pavadinimo filmą</a:t>
            </a:r>
            <a:endParaRPr lang="lt-LT" sz="2400" dirty="0" smtClean="0"/>
          </a:p>
          <a:p>
            <a:pPr>
              <a:buNone/>
            </a:pPr>
            <a:r>
              <a:rPr lang="lt-LT" sz="2400" dirty="0" smtClean="0">
                <a:hlinkClick r:id="rId3"/>
              </a:rPr>
              <a:t>http://www.youtube.com/watch?feature=player_embedded&amp;v=7PPjXUGASBU</a:t>
            </a:r>
            <a:endParaRPr lang="lt-LT" sz="2400" dirty="0" smtClean="0"/>
          </a:p>
          <a:p>
            <a:r>
              <a:rPr lang="lt-LT" sz="2400" dirty="0" smtClean="0"/>
              <a:t>Aleksandro Petrovo sukurtas animacinis filmas, pagal E. Hemingvėjaus apysaką „Senis ir jūra“.</a:t>
            </a:r>
          </a:p>
          <a:p>
            <a:pPr>
              <a:buNone/>
            </a:pPr>
            <a:r>
              <a:rPr lang="lt-LT" sz="2400" dirty="0" smtClean="0">
                <a:hlinkClick r:id="rId4"/>
              </a:rPr>
              <a:t>http://www.youtube.com/watch?v=v1EbNvHDxbA&amp;feature=player_embedded</a:t>
            </a:r>
            <a:endParaRPr lang="lt-LT" sz="2400" dirty="0" smtClean="0"/>
          </a:p>
          <a:p>
            <a:pPr>
              <a:buNone/>
            </a:pPr>
            <a:endParaRPr lang="lt-LT" sz="2400" dirty="0" smtClean="0"/>
          </a:p>
          <a:p>
            <a:endParaRPr lang="lt-LT" sz="2400" dirty="0" smtClean="0"/>
          </a:p>
          <a:p>
            <a:pPr>
              <a:buNone/>
            </a:pPr>
            <a:endParaRPr lang="lt-LT" sz="2400" dirty="0" smtClean="0"/>
          </a:p>
          <a:p>
            <a:pPr>
              <a:buNone/>
            </a:pPr>
            <a:r>
              <a:rPr lang="lt-LT" sz="2400" dirty="0" smtClean="0"/>
              <a: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rovė">
  <a:themeElements>
    <a:clrScheme name="Srovė">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rovė">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Srovė">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176</TotalTime>
  <Words>521</Words>
  <Application>Microsoft Office PowerPoint</Application>
  <PresentationFormat>Demonstracija ekrane (4:3)</PresentationFormat>
  <Paragraphs>58</Paragraphs>
  <Slides>15</Slides>
  <Notes>0</Notes>
  <HiddenSlides>0</HiddenSlides>
  <MMClips>0</MMClips>
  <ScaleCrop>false</ScaleCrop>
  <HeadingPairs>
    <vt:vector size="4" baseType="variant">
      <vt:variant>
        <vt:lpstr>Tema</vt:lpstr>
      </vt:variant>
      <vt:variant>
        <vt:i4>1</vt:i4>
      </vt:variant>
      <vt:variant>
        <vt:lpstr>Skaidrių pavadinimai</vt:lpstr>
      </vt:variant>
      <vt:variant>
        <vt:i4>15</vt:i4>
      </vt:variant>
    </vt:vector>
  </HeadingPairs>
  <TitlesOfParts>
    <vt:vector size="16" baseType="lpstr">
      <vt:lpstr>Srovė</vt:lpstr>
      <vt:lpstr>Ernestas Hemingvėjus ,,Senis ir jūra” (1952)</vt:lpstr>
      <vt:lpstr>Ernestas Hemingvėjus  (1899-1961)</vt:lpstr>
      <vt:lpstr>E.Hemingvėjaus biografijos faktai,  susiję su apysaka ,,Senis ir jūra”</vt:lpstr>
      <vt:lpstr>Apysakos pavadinimas</vt:lpstr>
      <vt:lpstr>Trumpas kūrinio aprašymas</vt:lpstr>
      <vt:lpstr>Skaidrė 6</vt:lpstr>
      <vt:lpstr>Apysakos tema ir problemos</vt:lpstr>
      <vt:lpstr>Pagrindiniai veikėjai</vt:lpstr>
      <vt:lpstr>Skaidrė 9</vt:lpstr>
      <vt:lpstr>Kūrinio idėja ir vertybės</vt:lpstr>
      <vt:lpstr>Prasmingos citatos iš apysakos </vt:lpstr>
      <vt:lpstr>Kūrinio aktualumas</vt:lpstr>
      <vt:lpstr> Pavadinimai rašiniams, susiję su apysaka ,,Senis ir jūra”</vt:lpstr>
      <vt:lpstr>Apibendrinimas</vt:lpstr>
      <vt:lpstr>,,Senis ir jūra” vizualizacija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Ernestas Hemingvėjus ,,Senis ir jūra” (1952)</dc:title>
  <dc:creator>user</dc:creator>
  <cp:lastModifiedBy>Petras</cp:lastModifiedBy>
  <cp:revision>21</cp:revision>
  <dcterms:created xsi:type="dcterms:W3CDTF">2011-11-20T12:46:26Z</dcterms:created>
  <dcterms:modified xsi:type="dcterms:W3CDTF">2011-11-26T14:55:01Z</dcterms:modified>
</cp:coreProperties>
</file>