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72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4283"/>
    <a:srgbClr val="0033CC"/>
    <a:srgbClr val="F69F1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5" autoAdjust="0"/>
    <p:restoredTop sz="94576" autoAdjust="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allpapersMania_vol45-12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228600" y="609600"/>
            <a:ext cx="4648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400" dirty="0" smtClean="0">
                <a:latin typeface="Matura MT Script Capitals" pitchFamily="66" charset="0"/>
              </a:rPr>
              <a:t>Kristijonas Donelaitis poema</a:t>
            </a:r>
          </a:p>
          <a:p>
            <a:r>
              <a:rPr lang="lt-LT" sz="4400" dirty="0" smtClean="0"/>
              <a:t>„ </a:t>
            </a:r>
            <a:r>
              <a:rPr lang="lt-LT" sz="4400" dirty="0" smtClean="0">
                <a:latin typeface="Matura MT Script Capitals" pitchFamily="66" charset="0"/>
              </a:rPr>
              <a:t>Metai </a:t>
            </a:r>
            <a:r>
              <a:rPr lang="lt-LT" sz="4400" dirty="0" smtClean="0"/>
              <a:t>“</a:t>
            </a:r>
            <a:r>
              <a:rPr lang="lt-LT" sz="4400" dirty="0" smtClean="0">
                <a:latin typeface="Matura MT Script Capitals" pitchFamily="66" charset="0"/>
              </a:rPr>
              <a:t> (1818)</a:t>
            </a:r>
            <a:endParaRPr lang="lt-LT" sz="4400" dirty="0">
              <a:latin typeface="Matura MT Script Capital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76600" y="6629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lt-LT" dirty="0"/>
          </a:p>
        </p:txBody>
      </p:sp>
      <p:sp>
        <p:nvSpPr>
          <p:cNvPr id="9" name="TextBox 8"/>
          <p:cNvSpPr txBox="1"/>
          <p:nvPr/>
        </p:nvSpPr>
        <p:spPr>
          <a:xfrm>
            <a:off x="838200" y="5486400"/>
            <a:ext cx="4569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/>
              <a:t>                 2011 lapkritis </a:t>
            </a:r>
          </a:p>
          <a:p>
            <a:r>
              <a:rPr lang="lt-LT" dirty="0" smtClean="0"/>
              <a:t>Silvija </a:t>
            </a:r>
            <a:r>
              <a:rPr lang="lt-LT" dirty="0" err="1" smtClean="0"/>
              <a:t>Pranckevičiūtė</a:t>
            </a:r>
            <a:r>
              <a:rPr lang="lt-LT" dirty="0" smtClean="0"/>
              <a:t>, </a:t>
            </a:r>
            <a:r>
              <a:rPr lang="lt-LT" dirty="0" smtClean="0"/>
              <a:t>IV ga klasės mokinė</a:t>
            </a:r>
            <a:endParaRPr lang="lt-LT" dirty="0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52400"/>
            <a:ext cx="3810000" cy="1981200"/>
          </a:xfrm>
        </p:spPr>
        <p:txBody>
          <a:bodyPr>
            <a:normAutofit/>
          </a:bodyPr>
          <a:lstStyle/>
          <a:p>
            <a:r>
              <a:rPr lang="lt-LT" sz="4000" dirty="0" smtClean="0">
                <a:solidFill>
                  <a:schemeClr val="tx2">
                    <a:lumMod val="10000"/>
                  </a:schemeClr>
                </a:solidFill>
              </a:rPr>
              <a:t>Kristijonas Donelaitis (1714 – 1780)</a:t>
            </a:r>
            <a:endParaRPr lang="lt-LT" sz="40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4953000" y="2362200"/>
            <a:ext cx="4191000" cy="4191000"/>
          </a:xfrm>
        </p:spPr>
        <p:txBody>
          <a:bodyPr>
            <a:normAutofit/>
          </a:bodyPr>
          <a:lstStyle/>
          <a:p>
            <a:r>
              <a:rPr lang="lt-LT" sz="2000" dirty="0" smtClean="0">
                <a:solidFill>
                  <a:schemeClr val="bg1"/>
                </a:solidFill>
              </a:rPr>
              <a:t>Dvasininkas ,poetas ,lietuvių grožinės literatūros</a:t>
            </a:r>
          </a:p>
          <a:p>
            <a:r>
              <a:rPr lang="lt-LT" sz="2000" dirty="0" smtClean="0">
                <a:solidFill>
                  <a:schemeClr val="bg1"/>
                </a:solidFill>
              </a:rPr>
              <a:t>pradininkas ,sukūręs pirmąjį meninį kūrinį – poemą </a:t>
            </a:r>
          </a:p>
          <a:p>
            <a:r>
              <a:rPr lang="lt-LT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„ Metai ” ,garsiausią ir reikšmingiausią mūsų literatūros istorijoje . Pasakėčių „ Lapės ir gandro </a:t>
            </a:r>
            <a:r>
              <a:rPr lang="lt-LT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čėsnis</a:t>
            </a:r>
            <a:r>
              <a:rPr lang="lt-LT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“ , „ </a:t>
            </a:r>
            <a:r>
              <a:rPr lang="lt-LT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Ąžuols</a:t>
            </a:r>
            <a:r>
              <a:rPr lang="lt-LT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 gyrpelnys ” , „Šuo didgalvis ” ,        „ Rudikis </a:t>
            </a:r>
            <a:r>
              <a:rPr lang="lt-LT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Jomarkininks</a:t>
            </a:r>
            <a:r>
              <a:rPr lang="lt-LT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” , „ Pasaka apie šūdvabalį “ ir  „ Vilks </a:t>
            </a:r>
            <a:r>
              <a:rPr lang="lt-LT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provininks</a:t>
            </a:r>
            <a:r>
              <a:rPr lang="lt-LT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“ autorius .</a:t>
            </a:r>
          </a:p>
          <a:p>
            <a:endParaRPr lang="lt-LT" sz="2000" dirty="0">
              <a:solidFill>
                <a:schemeClr val="bg1"/>
              </a:solidFill>
            </a:endParaRPr>
          </a:p>
        </p:txBody>
      </p:sp>
      <p:pic>
        <p:nvPicPr>
          <p:cNvPr id="6" name="Picture Placeholder 5"/>
          <p:cNvPicPr>
            <a:picLocks noGrp="1"/>
          </p:cNvPicPr>
          <p:nvPr>
            <p:ph type="pic" idx="1"/>
          </p:nvPr>
        </p:nvPicPr>
        <p:blipFill>
          <a:blip r:embed="rId2" cstate="print"/>
          <a:srcRect t="3704" b="3704"/>
          <a:stretch>
            <a:fillRect/>
          </a:stretch>
        </p:blipFill>
        <p:spPr bwMode="auto">
          <a:xfrm>
            <a:off x="838200" y="1066800"/>
            <a:ext cx="3810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90600" y="381000"/>
            <a:ext cx="876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800" b="1" dirty="0" smtClean="0">
                <a:solidFill>
                  <a:srgbClr val="F69F1E"/>
                </a:solidFill>
              </a:rPr>
              <a:t>Gyvenimas ir asmenybė</a:t>
            </a:r>
            <a:endParaRPr lang="lt-LT" sz="4800" b="1" dirty="0">
              <a:solidFill>
                <a:srgbClr val="F69F1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90600" y="1066800"/>
            <a:ext cx="6400800" cy="5601533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lt-LT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lt-LT" sz="1900" dirty="0" smtClean="0"/>
              <a:t>Visas Kristijono Donelaičio gyvenimas prabėgo Rytų Prūsijoje (dabartinėje Kaliningrado srityje ) .</a:t>
            </a:r>
          </a:p>
          <a:p>
            <a:pPr>
              <a:buFont typeface="Wingdings" pitchFamily="2" charset="2"/>
              <a:buChar char="q"/>
            </a:pPr>
            <a:r>
              <a:rPr lang="lt-LT" sz="1900" dirty="0" smtClean="0"/>
              <a:t>Kristijonas pasirinko kunigo kelią, bet taip pat jis buvo ir gabus mechanikas, mėgęs konstruoti barometrus, laikrodžius, šlifuoti stiklus, padarė antrąjį Prūsijoje fortepijoną, be </a:t>
            </a:r>
            <a:r>
              <a:rPr lang="lt-LT" sz="1900" dirty="0" smtClean="0"/>
              <a:t>to, </a:t>
            </a:r>
            <a:r>
              <a:rPr lang="lt-LT" sz="1900" dirty="0" smtClean="0"/>
              <a:t>domėjosi sodininkyste .</a:t>
            </a:r>
          </a:p>
          <a:p>
            <a:pPr>
              <a:buFont typeface="Wingdings" pitchFamily="2" charset="2"/>
              <a:buChar char="q"/>
            </a:pPr>
            <a:r>
              <a:rPr lang="lt-LT" sz="1900" dirty="0" smtClean="0"/>
              <a:t>1743 metų pavasarį Donelaitis buvo paskirtas Tolminkiemio parapijos pastoriumi ir ėjo šias pareigas iki mirties. </a:t>
            </a:r>
          </a:p>
          <a:p>
            <a:pPr>
              <a:buFont typeface="Wingdings" pitchFamily="2" charset="2"/>
              <a:buChar char="q"/>
            </a:pPr>
            <a:r>
              <a:rPr lang="lt-LT" sz="1900" dirty="0" smtClean="0"/>
              <a:t>Tolminkiemyje jis pastatė naują bažnyčią, mokyklą, pastorių našlių namą.</a:t>
            </a:r>
          </a:p>
          <a:p>
            <a:pPr>
              <a:buFont typeface="Wingdings" pitchFamily="2" charset="2"/>
              <a:buChar char="q"/>
            </a:pPr>
            <a:r>
              <a:rPr lang="lt-LT" sz="1900" dirty="0" smtClean="0"/>
              <a:t>Baigęs Karaliaučiaus universitetą, gebėjo eiliuoti graikų, lotynų, hebrajų, prancūzų, lietuvių ir vokiečių kalbomis, buvo gerai susipažinęs su antikine, baroko ir klasicizmo literatūra, todėl  buvo vadinamas „mokytoju“. </a:t>
            </a:r>
          </a:p>
          <a:p>
            <a:pPr>
              <a:buFont typeface="Arial" pitchFamily="34" charset="0"/>
              <a:buChar char="•"/>
            </a:pPr>
            <a:endParaRPr lang="lt-LT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lt-LT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lt-LT" sz="60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Poema „ metai”</a:t>
            </a:r>
            <a:endParaRPr lang="lt-LT" sz="60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1752600"/>
            <a:ext cx="2743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     Pirmasis lietuviškas eiliuotas kūrinys, sudarytas iš keturių dalių: „Pavasario linksmybės“, „Vasaros darbai“, „Rudenio gėrybės“ ir „Žiemos rūpesčiai“.</a:t>
            </a:r>
            <a:endParaRPr lang="lt-LT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676400"/>
            <a:ext cx="3602087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600200"/>
            <a:ext cx="3735253" cy="494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600200"/>
            <a:ext cx="3886200" cy="4773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1524000"/>
            <a:ext cx="3956304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800" b="1" dirty="0" smtClean="0">
                <a:latin typeface="Algerian" pitchFamily="82" charset="0"/>
              </a:rPr>
              <a:t>Pavadinimo  prasmė</a:t>
            </a:r>
            <a:endParaRPr lang="lt-LT" sz="4800" b="1" dirty="0">
              <a:latin typeface="Algerian" pitchFamily="82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752600"/>
            <a:ext cx="3333750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191000" y="1752600"/>
            <a:ext cx="403860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„</a:t>
            </a:r>
            <a:r>
              <a:rPr lang="lt-LT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lt-LT" sz="2600" dirty="0" smtClean="0"/>
              <a:t>Metai ” – tai lyg ratas, kuriuo kartu su gamta sukasi ir žmogus . Pavasaris ,vasara , ruduo,  </a:t>
            </a:r>
            <a:r>
              <a:rPr lang="lt-LT" sz="2600" dirty="0" smtClean="0"/>
              <a:t>žiema- </a:t>
            </a:r>
            <a:r>
              <a:rPr lang="lt-LT" sz="2600" dirty="0" smtClean="0"/>
              <a:t>kiekvienas metų laikas atsineša savo darbus , vargus ir rūpesčius, tačiau , nepaisant to, žmogui yra svarbus ir </a:t>
            </a:r>
          </a:p>
          <a:p>
            <a:r>
              <a:rPr lang="lt-LT" sz="2600" dirty="0" smtClean="0"/>
              <a:t>nepakeičiamas .</a:t>
            </a:r>
            <a:endParaRPr lang="lt-LT" sz="26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6600" b="1" dirty="0" smtClean="0"/>
              <a:t>Siužetas </a:t>
            </a:r>
            <a:endParaRPr lang="lt-LT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16"/>
            <a:ext cx="4876800" cy="4846320"/>
          </a:xfrm>
        </p:spPr>
        <p:txBody>
          <a:bodyPr/>
          <a:lstStyle/>
          <a:p>
            <a:pPr>
              <a:buNone/>
            </a:pPr>
            <a:r>
              <a:rPr lang="lt-LT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„ </a:t>
            </a:r>
            <a:r>
              <a:rPr lang="lt-LT" dirty="0" smtClean="0"/>
              <a:t>Metai “ neturi bendro siužeto :nėra veiksmo ,kuris įsibėgėja ir pasibaigia , susidūrus tarpusavyje priešingų pažiūrų ir siekių personažams .Visiškai neliečiama meilės sritis . Veiksmą į priekį varo valstiečių darbai ir reikalai, kurie keičiasi keičiantis kalendorinių metų laikams .</a:t>
            </a:r>
            <a:endParaRPr lang="lt-LT" dirty="0"/>
          </a:p>
        </p:txBody>
      </p:sp>
      <p:pic>
        <p:nvPicPr>
          <p:cNvPr id="4" name="Paveikslėlis 3" descr="Metų ištrauk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405905">
            <a:off x="4872576" y="2309236"/>
            <a:ext cx="2841324" cy="2712174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6600" b="1" dirty="0" smtClean="0"/>
              <a:t>Siužetas</a:t>
            </a:r>
            <a:endParaRPr lang="lt-LT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     Būrų gyvenimas parodomas tarsi katorga . Jų vaikai nepatiria vaikystės nerūpestingumo. Alkani ,nuskurdę būrai per dienas triūsia dvaro laukuose ,kenčia žiaurią prievartą ir smurtą .Būrai visus keturis metų laikus sunkiai dirba pono laukuose ar dvare .          Ir nesvarbu ,kad vasaros karštis svilina ar lietus </a:t>
            </a:r>
            <a:r>
              <a:rPr lang="lt-LT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„ </a:t>
            </a:r>
            <a:r>
              <a:rPr lang="lt-LT" dirty="0" smtClean="0"/>
              <a:t>daugsyk taip dirbant nugarą    prausia” . </a:t>
            </a:r>
            <a:endParaRPr lang="lt-LT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/>
              <a:t>TEMOS, PROBLEMOS</a:t>
            </a:r>
            <a:endParaRPr lang="lt-LT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3581400"/>
            <a:ext cx="5791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lt-LT" sz="2400" dirty="0" smtClean="0"/>
              <a:t>Kodėl vieni turi lenkti nugaras ir lieti prakaitą vardan kitų gerovės ?</a:t>
            </a:r>
          </a:p>
          <a:p>
            <a:pPr>
              <a:buFont typeface="Wingdings" pitchFamily="2" charset="2"/>
              <a:buChar char="v"/>
            </a:pPr>
            <a:r>
              <a:rPr lang="lt-LT" sz="2400" dirty="0" smtClean="0"/>
              <a:t>Kodėl žmogus visą gyvenimą sąžiningai atlikęs savo darbą ,dėl menko nusižengimo pasmerkiamas mirčiai ?</a:t>
            </a:r>
          </a:p>
          <a:p>
            <a:pPr>
              <a:buFont typeface="Wingdings" pitchFamily="2" charset="2"/>
              <a:buChar char="v"/>
            </a:pPr>
            <a:r>
              <a:rPr lang="lt-LT" sz="2400" dirty="0" smtClean="0"/>
              <a:t>Ar verta išsaugoti vertybes  ?</a:t>
            </a:r>
          </a:p>
          <a:p>
            <a:pPr>
              <a:buFont typeface="Wingdings" pitchFamily="2" charset="2"/>
              <a:buChar char="v"/>
            </a:pPr>
            <a:r>
              <a:rPr lang="lt-LT" sz="2400" dirty="0" smtClean="0"/>
              <a:t>Ar privalo žmogus dirbdamas kitam išlikti sąžiningas ir darbštus ?</a:t>
            </a:r>
            <a:endParaRPr lang="lt-LT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600200" y="1447800"/>
            <a:ext cx="61721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129000"/>
            </a:pPr>
            <a:r>
              <a:rPr lang="lt-LT" dirty="0" smtClean="0"/>
              <a:t>    </a:t>
            </a:r>
            <a:r>
              <a:rPr lang="lt-LT" sz="2000" dirty="0" smtClean="0"/>
              <a:t>Gamtos ir žmogaus  gyvybingumas,  </a:t>
            </a:r>
            <a:r>
              <a:rPr lang="lt-LT" sz="2000" dirty="0" err="1" smtClean="0"/>
              <a:t>XVIIIa</a:t>
            </a:r>
            <a:r>
              <a:rPr lang="lt-LT" sz="2000" dirty="0" smtClean="0"/>
              <a:t>.        Mažosios Lietuvos būrų buitis ir pasaulėžiūra  , slegiantys būrų darbai,papročių ir tradicijų saugojimas , aplinka, gamtos vaizdingumas , darbštumas  ,gyvenimo trapumas , gimtosios kalbos  saugojimas.</a:t>
            </a:r>
            <a:endParaRPr lang="lt-LT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0852" y="3810000"/>
            <a:ext cx="2983148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467600" cy="1143000"/>
          </a:xfrm>
        </p:spPr>
        <p:txBody>
          <a:bodyPr>
            <a:normAutofit/>
          </a:bodyPr>
          <a:lstStyle/>
          <a:p>
            <a:r>
              <a:rPr lang="lt-LT" sz="6000" b="1" i="1" dirty="0" smtClean="0">
                <a:solidFill>
                  <a:schemeClr val="bg2">
                    <a:lumMod val="2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PAGRINDINIAI  VEIKĖJAI</a:t>
            </a:r>
            <a:endParaRPr lang="lt-LT" sz="5400" b="1" i="1" dirty="0">
              <a:solidFill>
                <a:schemeClr val="bg2">
                  <a:lumMod val="2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1524000"/>
            <a:ext cx="7086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      Pagrindiniai K . Donelaičio  </a:t>
            </a:r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„ </a:t>
            </a:r>
            <a:r>
              <a:rPr lang="lt-LT" dirty="0" smtClean="0"/>
              <a:t>Metų “ veikėjai – aštuonioliktojo amžiaus Mažosios Lietuvos būrai . </a:t>
            </a:r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„ </a:t>
            </a:r>
            <a:r>
              <a:rPr lang="lt-LT" dirty="0" smtClean="0"/>
              <a:t>Metuose “ minimi 50 būrų ir būrių ,kurie yra lietuvių tautos atstovai – reprezentantai . Veikėjai statiški , suskirstyti į teigiamus - </a:t>
            </a:r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„ </a:t>
            </a:r>
            <a:r>
              <a:rPr lang="lt-LT" dirty="0" err="1" smtClean="0"/>
              <a:t>viežlybuosius</a:t>
            </a:r>
            <a:r>
              <a:rPr lang="lt-LT" dirty="0" smtClean="0"/>
              <a:t> “ ir</a:t>
            </a:r>
          </a:p>
          <a:p>
            <a:r>
              <a:rPr lang="lt-LT" dirty="0" smtClean="0"/>
              <a:t>neigiamus –</a:t>
            </a:r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„ </a:t>
            </a:r>
            <a:r>
              <a:rPr lang="lt-LT" dirty="0" smtClean="0"/>
              <a:t>nenaudėlius “ .</a:t>
            </a:r>
          </a:p>
          <a:p>
            <a:endParaRPr lang="lt-LT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3276600"/>
            <a:ext cx="24688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 smtClean="0">
                <a:solidFill>
                  <a:srgbClr val="214283"/>
                </a:solidFill>
              </a:rPr>
              <a:t>„ </a:t>
            </a:r>
            <a:r>
              <a:rPr lang="lt-LT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214283"/>
                </a:solidFill>
              </a:rPr>
              <a:t>Viežlybieji</a:t>
            </a:r>
            <a:r>
              <a:rPr lang="lt-LT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214283"/>
                </a:solidFill>
              </a:rPr>
              <a:t>”</a:t>
            </a:r>
            <a:endParaRPr lang="lt-LT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214283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3886200"/>
            <a:ext cx="64770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>
                <a:solidFill>
                  <a:schemeClr val="accent1">
                    <a:lumMod val="50000"/>
                  </a:schemeClr>
                </a:solidFill>
              </a:rPr>
              <a:t>Pričkus</a:t>
            </a:r>
            <a:r>
              <a:rPr lang="lt-LT" dirty="0" smtClean="0"/>
              <a:t> – veikėjas ,veikiąs visose keturiose poemos dalyse . Paklusnus dvaro tarnas ,bet ,bendraudamas su būrais ,jis nuoširdus ,paprastas .Jis rūpinasi būrų buitimi ,jų gyvenimu , pamoko naudingų dalykų .</a:t>
            </a:r>
          </a:p>
          <a:p>
            <a:endParaRPr lang="lt-LT" dirty="0" smtClean="0"/>
          </a:p>
          <a:p>
            <a:r>
              <a:rPr lang="lt-LT" sz="2000" b="1" dirty="0" smtClean="0">
                <a:solidFill>
                  <a:schemeClr val="accent1">
                    <a:lumMod val="50000"/>
                  </a:schemeClr>
                </a:solidFill>
              </a:rPr>
              <a:t>Krizas</a:t>
            </a:r>
            <a:r>
              <a:rPr lang="lt-LT" dirty="0" smtClean="0"/>
              <a:t> – linksmas ,optimistiškas ,nagingas ,darbštus , turtėjantis būras ,tinkamai laiko savo būrus ,nors ir reiklus jiems.</a:t>
            </a:r>
            <a:endParaRPr lang="lt-LT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467600" cy="1143000"/>
          </a:xfrm>
        </p:spPr>
        <p:txBody>
          <a:bodyPr>
            <a:normAutofit/>
          </a:bodyPr>
          <a:lstStyle/>
          <a:p>
            <a:r>
              <a:rPr lang="lt-LT" sz="6000" b="1" i="1" dirty="0" smtClean="0">
                <a:solidFill>
                  <a:schemeClr val="bg2">
                    <a:lumMod val="2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PAGRINDINIAI  VEIKĖJAI</a:t>
            </a:r>
            <a:endParaRPr lang="lt-LT" sz="5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1905000"/>
            <a:ext cx="26773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 smtClean="0">
                <a:solidFill>
                  <a:srgbClr val="214283"/>
                </a:solidFill>
              </a:rPr>
              <a:t>„</a:t>
            </a:r>
            <a:r>
              <a:rPr lang="lt-LT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214283"/>
                </a:solidFill>
              </a:rPr>
              <a:t> Nenaudėliai”</a:t>
            </a:r>
            <a:endParaRPr lang="lt-LT" sz="2800" dirty="0">
              <a:solidFill>
                <a:srgbClr val="214283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3124200"/>
            <a:ext cx="4320413" cy="2154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lt-LT" sz="2000" dirty="0" err="1" smtClean="0">
                <a:solidFill>
                  <a:schemeClr val="accent1">
                    <a:lumMod val="50000"/>
                  </a:schemeClr>
                </a:solidFill>
              </a:rPr>
              <a:t>Dočys</a:t>
            </a:r>
            <a:r>
              <a:rPr lang="lt-LT" dirty="0" smtClean="0"/>
              <a:t> – girtuoklis .</a:t>
            </a:r>
          </a:p>
          <a:p>
            <a:pPr>
              <a:buFont typeface="Wingdings" pitchFamily="2" charset="2"/>
              <a:buChar char="Ø"/>
            </a:pPr>
            <a:endParaRPr lang="lt-LT" dirty="0" smtClean="0"/>
          </a:p>
          <a:p>
            <a:pPr>
              <a:buFont typeface="Wingdings" pitchFamily="2" charset="2"/>
              <a:buChar char="Ø"/>
            </a:pPr>
            <a:r>
              <a:rPr lang="lt-LT" sz="2000" dirty="0" smtClean="0">
                <a:solidFill>
                  <a:schemeClr val="accent1">
                    <a:lumMod val="50000"/>
                  </a:schemeClr>
                </a:solidFill>
              </a:rPr>
              <a:t>Slunkius</a:t>
            </a:r>
            <a:r>
              <a:rPr lang="lt-LT" dirty="0" smtClean="0"/>
              <a:t> – tinginys .</a:t>
            </a:r>
          </a:p>
          <a:p>
            <a:pPr>
              <a:buFont typeface="Wingdings" pitchFamily="2" charset="2"/>
              <a:buChar char="Ø"/>
            </a:pPr>
            <a:endParaRPr lang="lt-LT" dirty="0" smtClean="0"/>
          </a:p>
          <a:p>
            <a:pPr>
              <a:buFont typeface="Wingdings" pitchFamily="2" charset="2"/>
              <a:buChar char="Ø"/>
            </a:pPr>
            <a:r>
              <a:rPr lang="lt-LT" sz="2000" dirty="0" smtClean="0">
                <a:solidFill>
                  <a:schemeClr val="accent1">
                    <a:lumMod val="50000"/>
                  </a:schemeClr>
                </a:solidFill>
              </a:rPr>
              <a:t>Pelėda</a:t>
            </a:r>
            <a:r>
              <a:rPr lang="lt-LT" dirty="0" smtClean="0"/>
              <a:t> – nevalyva .</a:t>
            </a:r>
          </a:p>
          <a:p>
            <a:pPr>
              <a:buFont typeface="Wingdings" pitchFamily="2" charset="2"/>
              <a:buChar char="Ø"/>
            </a:pPr>
            <a:endParaRPr lang="lt-LT" dirty="0" smtClean="0"/>
          </a:p>
          <a:p>
            <a:pPr>
              <a:buFont typeface="Wingdings" pitchFamily="2" charset="2"/>
              <a:buChar char="Ø"/>
            </a:pPr>
            <a:r>
              <a:rPr lang="lt-LT" sz="2000" dirty="0" err="1" smtClean="0">
                <a:solidFill>
                  <a:schemeClr val="accent1">
                    <a:lumMod val="50000"/>
                  </a:schemeClr>
                </a:solidFill>
              </a:rPr>
              <a:t>Plaučiūnas</a:t>
            </a:r>
            <a:r>
              <a:rPr lang="lt-LT" dirty="0" smtClean="0"/>
              <a:t> – bastūnas ir apsileidėlis .</a:t>
            </a:r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1524000"/>
            <a:ext cx="3257550" cy="2830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b="1" dirty="0" smtClean="0"/>
              <a:t>KŪRINIO IDĖJA, VERTYBĖS</a:t>
            </a:r>
            <a:endParaRPr lang="lt-LT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sz="3200" dirty="0" smtClean="0"/>
              <a:t>Darbštumas – viena iš labiausiai žmogų puošiančių vertybių.</a:t>
            </a:r>
          </a:p>
          <a:p>
            <a:r>
              <a:rPr lang="lt-LT" sz="3200" dirty="0" smtClean="0"/>
              <a:t>Gimtoji kalba lyg pamatas ,ant kurio statomas visas žmogaus gyvenimas.</a:t>
            </a:r>
          </a:p>
          <a:p>
            <a:r>
              <a:rPr lang="lt-LT" sz="3200" dirty="0" smtClean="0"/>
              <a:t>Būrai –papročių saugotojai bei senųjų tradicijų puoselėtojai .</a:t>
            </a:r>
          </a:p>
          <a:p>
            <a:r>
              <a:rPr lang="lt-LT" sz="3200" dirty="0" smtClean="0"/>
              <a:t>Senovė laikoma tautos grynumo   idealu .</a:t>
            </a:r>
          </a:p>
          <a:p>
            <a:r>
              <a:rPr lang="lt-LT" sz="3200" dirty="0" smtClean="0"/>
              <a:t>Gamtos ir žmogaus paralelė atskleidžia gilų susimąstymą dėl gyvenimo trapumo .</a:t>
            </a:r>
            <a:endParaRPr lang="lt-LT" sz="32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685800"/>
            <a:ext cx="5029200" cy="1143000"/>
          </a:xfrm>
        </p:spPr>
        <p:txBody>
          <a:bodyPr>
            <a:normAutofit/>
          </a:bodyPr>
          <a:lstStyle/>
          <a:p>
            <a:r>
              <a:rPr lang="lt-LT" sz="5400" b="1" dirty="0" smtClean="0">
                <a:latin typeface="Algerian" pitchFamily="82" charset="0"/>
              </a:rPr>
              <a:t>          Citatos</a:t>
            </a:r>
            <a:endParaRPr lang="lt-LT" sz="5400" b="1" dirty="0">
              <a:latin typeface="Algerian" pitchFamily="8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0" y="2590800"/>
            <a:ext cx="68580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„ </a:t>
            </a:r>
            <a:r>
              <a:rPr lang="lt-LT" dirty="0" smtClean="0"/>
              <a:t>Nes be </a:t>
            </a:r>
            <a:r>
              <a:rPr lang="lt-LT" dirty="0" err="1" smtClean="0"/>
              <a:t>trūso</a:t>
            </a:r>
            <a:r>
              <a:rPr lang="lt-LT" dirty="0" smtClean="0"/>
              <a:t> </a:t>
            </a:r>
            <a:r>
              <a:rPr lang="lt-LT" dirty="0" err="1" smtClean="0"/>
              <a:t>Dievs</a:t>
            </a:r>
            <a:r>
              <a:rPr lang="lt-LT" dirty="0" smtClean="0"/>
              <a:t> mus išmaitint nežadėjo ,</a:t>
            </a:r>
          </a:p>
          <a:p>
            <a:r>
              <a:rPr lang="lt-LT" dirty="0" smtClean="0"/>
              <a:t>O tingėdami vis ir snausdami </a:t>
            </a:r>
            <a:r>
              <a:rPr lang="lt-LT" dirty="0" err="1" smtClean="0"/>
              <a:t>sviete</a:t>
            </a:r>
            <a:r>
              <a:rPr lang="lt-LT" dirty="0" smtClean="0"/>
              <a:t> netinkam .”</a:t>
            </a:r>
          </a:p>
          <a:p>
            <a:endParaRPr lang="lt-LT" dirty="0" smtClean="0"/>
          </a:p>
          <a:p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„ </a:t>
            </a:r>
            <a:r>
              <a:rPr lang="lt-LT" dirty="0" err="1" smtClean="0"/>
              <a:t>Rods</a:t>
            </a:r>
            <a:r>
              <a:rPr lang="lt-LT" dirty="0" smtClean="0"/>
              <a:t> , - tarė Pričkus , -</a:t>
            </a:r>
            <a:r>
              <a:rPr lang="lt-LT" dirty="0" err="1" smtClean="0"/>
              <a:t>jauns</a:t>
            </a:r>
            <a:r>
              <a:rPr lang="lt-LT" dirty="0" smtClean="0"/>
              <a:t> žmogus </a:t>
            </a:r>
            <a:r>
              <a:rPr lang="lt-LT" dirty="0" err="1" smtClean="0"/>
              <a:t>durnai</a:t>
            </a:r>
            <a:r>
              <a:rPr lang="lt-LT" dirty="0" smtClean="0"/>
              <a:t> </a:t>
            </a:r>
            <a:r>
              <a:rPr lang="lt-LT" dirty="0" err="1" smtClean="0"/>
              <a:t>dūkinėdams</a:t>
            </a:r>
            <a:endParaRPr lang="lt-LT" dirty="0" smtClean="0"/>
          </a:p>
          <a:p>
            <a:r>
              <a:rPr lang="lt-LT" dirty="0" smtClean="0"/>
              <a:t>Nei sidabras </a:t>
            </a:r>
            <a:r>
              <a:rPr lang="lt-LT" dirty="0" err="1" smtClean="0"/>
              <a:t>gyvs</a:t>
            </a:r>
            <a:r>
              <a:rPr lang="lt-LT" dirty="0" smtClean="0"/>
              <a:t> stikle </a:t>
            </a:r>
            <a:r>
              <a:rPr lang="lt-LT" dirty="0" err="1" smtClean="0"/>
              <a:t>mundriai</a:t>
            </a:r>
            <a:r>
              <a:rPr lang="lt-LT" dirty="0" smtClean="0"/>
              <a:t> šokinėja</a:t>
            </a:r>
          </a:p>
          <a:p>
            <a:r>
              <a:rPr lang="lt-LT" dirty="0" smtClean="0"/>
              <a:t>Ir per daug </a:t>
            </a:r>
            <a:r>
              <a:rPr lang="lt-LT" dirty="0" err="1" smtClean="0"/>
              <a:t>durnuodams</a:t>
            </a:r>
            <a:r>
              <a:rPr lang="lt-LT" dirty="0" smtClean="0"/>
              <a:t> sau </a:t>
            </a:r>
            <a:r>
              <a:rPr lang="lt-LT" dirty="0" err="1" smtClean="0"/>
              <a:t>iškadą</a:t>
            </a:r>
            <a:r>
              <a:rPr lang="lt-LT" dirty="0" smtClean="0"/>
              <a:t> padaro .”</a:t>
            </a:r>
          </a:p>
          <a:p>
            <a:endParaRPr lang="lt-LT" dirty="0" smtClean="0"/>
          </a:p>
          <a:p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„ </a:t>
            </a:r>
            <a:r>
              <a:rPr lang="lt-LT" dirty="0" smtClean="0"/>
              <a:t>Ak! kad būt </a:t>
            </a:r>
            <a:r>
              <a:rPr lang="lt-LT" dirty="0" err="1" smtClean="0"/>
              <a:t>ilgiaus</a:t>
            </a:r>
            <a:r>
              <a:rPr lang="lt-LT" dirty="0" smtClean="0"/>
              <a:t> žiema pas mus pasilikus</a:t>
            </a:r>
          </a:p>
          <a:p>
            <a:r>
              <a:rPr lang="lt-LT" dirty="0" smtClean="0"/>
              <a:t>Ir kad vis miegot mums būtų </a:t>
            </a:r>
            <a:r>
              <a:rPr lang="lt-LT" dirty="0" err="1" smtClean="0"/>
              <a:t>sviete</a:t>
            </a:r>
            <a:r>
              <a:rPr lang="lt-LT" dirty="0" smtClean="0"/>
              <a:t> paskirta</a:t>
            </a:r>
          </a:p>
          <a:p>
            <a:r>
              <a:rPr lang="lt-LT" dirty="0" smtClean="0"/>
              <a:t>Ogi dabar ,</a:t>
            </a:r>
            <a:r>
              <a:rPr lang="lt-LT" dirty="0" err="1" smtClean="0"/>
              <a:t>žėlėk</a:t>
            </a:r>
            <a:r>
              <a:rPr lang="lt-LT" dirty="0" smtClean="0"/>
              <a:t> Dieve ! Jau vasara randas</a:t>
            </a:r>
          </a:p>
          <a:p>
            <a:r>
              <a:rPr lang="lt-LT" dirty="0" smtClean="0"/>
              <a:t>Ir darbų naštas nusitvert vėl ragina rengtis .” </a:t>
            </a:r>
          </a:p>
          <a:p>
            <a:endParaRPr lang="lt-LT" dirty="0" smtClean="0"/>
          </a:p>
          <a:p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„ </a:t>
            </a:r>
            <a:r>
              <a:rPr lang="lt-LT" dirty="0" smtClean="0"/>
              <a:t>Juk ne vis reik vargt ,ir tokios randasi dienos ,</a:t>
            </a:r>
          </a:p>
          <a:p>
            <a:r>
              <a:rPr lang="lt-LT" dirty="0" smtClean="0"/>
              <a:t>Kad ,prisivargę daug širdingai vėl pasidžiaugiam. ”</a:t>
            </a:r>
          </a:p>
          <a:p>
            <a:r>
              <a:rPr lang="lt-LT" dirty="0" smtClean="0"/>
              <a:t>(PL ,396 -397)</a:t>
            </a:r>
          </a:p>
          <a:p>
            <a:endParaRPr lang="lt-LT" dirty="0" smtClean="0"/>
          </a:p>
          <a:p>
            <a:endParaRPr lang="lt-LT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2590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28600"/>
            <a:ext cx="7239000" cy="1143000"/>
          </a:xfrm>
        </p:spPr>
        <p:txBody>
          <a:bodyPr>
            <a:normAutofit/>
          </a:bodyPr>
          <a:lstStyle/>
          <a:p>
            <a:r>
              <a:rPr lang="lt-LT" sz="40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Kūrinio aktualumas</a:t>
            </a:r>
            <a:endParaRPr lang="lt-LT" sz="40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1600200"/>
            <a:ext cx="59436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lt-LT" sz="2200" dirty="0" smtClean="0"/>
              <a:t>Poemos </a:t>
            </a:r>
            <a:r>
              <a:rPr lang="lt-LT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„ </a:t>
            </a:r>
            <a:r>
              <a:rPr lang="lt-LT" sz="2200" dirty="0" smtClean="0"/>
              <a:t>Metai “ veikėjuose</a:t>
            </a:r>
          </a:p>
          <a:p>
            <a:r>
              <a:rPr lang="lt-LT" sz="2200" dirty="0" smtClean="0"/>
              <a:t> žmogus atranda save ,</a:t>
            </a:r>
          </a:p>
          <a:p>
            <a:r>
              <a:rPr lang="lt-LT" sz="2200" dirty="0" smtClean="0"/>
              <a:t>savo pažįstamus ,kaimynus ar artimuosius.</a:t>
            </a:r>
          </a:p>
          <a:p>
            <a:pPr>
              <a:buFont typeface="Arial" pitchFamily="34" charset="0"/>
              <a:buChar char="•"/>
            </a:pPr>
            <a:r>
              <a:rPr lang="lt-LT" sz="2200" dirty="0" smtClean="0"/>
              <a:t>Dabartinę žmoniją kamuoja tos pačios </a:t>
            </a:r>
            <a:r>
              <a:rPr lang="lt-LT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„</a:t>
            </a:r>
            <a:r>
              <a:rPr lang="lt-LT" sz="2200" dirty="0" smtClean="0"/>
              <a:t>nemirštančios” ydos : girtuoklystė , pavydas, tinginiavimas ,barniai ir nesantaika.</a:t>
            </a:r>
          </a:p>
          <a:p>
            <a:pPr>
              <a:buFont typeface="Arial" pitchFamily="34" charset="0"/>
              <a:buChar char="•"/>
            </a:pPr>
            <a:r>
              <a:rPr lang="lt-LT" sz="2200" dirty="0" smtClean="0"/>
              <a:t>Ne visada su žmogumi elgiamasi taip ,kaip jis to nusipelnė .</a:t>
            </a:r>
            <a:endParaRPr lang="lt-LT" sz="2200" dirty="0"/>
          </a:p>
        </p:txBody>
      </p:sp>
      <p:pic>
        <p:nvPicPr>
          <p:cNvPr id="6" name="Pictur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4038600"/>
            <a:ext cx="2971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508760"/>
          </a:xfrm>
        </p:spPr>
        <p:txBody>
          <a:bodyPr>
            <a:noAutofit/>
          </a:bodyPr>
          <a:lstStyle/>
          <a:p>
            <a:r>
              <a:rPr lang="lt-LT" sz="4400" b="1" dirty="0" smtClean="0"/>
              <a:t>SAMPROTAVIMO RAŠINIO PAVADINIMAI :</a:t>
            </a:r>
            <a:endParaRPr lang="lt-LT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2057400"/>
            <a:ext cx="6705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lt-LT" sz="2400" dirty="0" smtClean="0"/>
              <a:t>Gimtosios kalbos svarba ir nauda žmogaus gyvenime .</a:t>
            </a:r>
          </a:p>
          <a:p>
            <a:pPr>
              <a:buFont typeface="Wingdings" pitchFamily="2" charset="2"/>
              <a:buChar char="v"/>
            </a:pPr>
            <a:r>
              <a:rPr lang="lt-LT" sz="2400" dirty="0" smtClean="0"/>
              <a:t>Žmogus ,praradęs vertybes ,tampa vertės nebeturinčia būtybe.</a:t>
            </a:r>
          </a:p>
          <a:p>
            <a:pPr>
              <a:buFont typeface="Wingdings" pitchFamily="2" charset="2"/>
              <a:buChar char="v"/>
            </a:pPr>
            <a:r>
              <a:rPr lang="lt-LT" sz="2400" dirty="0" smtClean="0"/>
              <a:t>Kada žmogus supranta ,kad yra neatsiejamas nuo gamtos ir jos dėsnių?</a:t>
            </a:r>
          </a:p>
          <a:p>
            <a:pPr>
              <a:buFont typeface="Wingdings" pitchFamily="2" charset="2"/>
              <a:buChar char="v"/>
            </a:pPr>
            <a:r>
              <a:rPr lang="lt-LT" sz="2400" dirty="0" smtClean="0"/>
              <a:t>Ar reikia žmogui  išlikti sąžiningam net ir tada ,kai gyvenimas  nesuteikia tam palankių sąlygų ?</a:t>
            </a:r>
            <a:endParaRPr lang="lt-LT" sz="24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7239000" cy="1143000"/>
          </a:xfrm>
        </p:spPr>
        <p:txBody>
          <a:bodyPr>
            <a:normAutofit/>
          </a:bodyPr>
          <a:lstStyle/>
          <a:p>
            <a:r>
              <a:rPr lang="lt-LT" sz="5400" b="1" dirty="0" smtClean="0"/>
              <a:t>APIBENDRINIMAS</a:t>
            </a:r>
            <a:endParaRPr lang="lt-LT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16"/>
            <a:ext cx="4267200" cy="4867584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       Poema </a:t>
            </a:r>
            <a:r>
              <a:rPr lang="lt-LT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„ </a:t>
            </a:r>
            <a:r>
              <a:rPr lang="lt-LT" dirty="0" smtClean="0"/>
              <a:t>Metai ” pirmasis lietuviškas eiliuotas kūrinys .Jame vyrauja romi, lietuvio charakterį atitinkanti dvasia, tauri mąstysena, kuri bodisi bet kokia neteisybe ir nedorybe, o </a:t>
            </a:r>
            <a:r>
              <a:rPr lang="lt-LT" dirty="0" smtClean="0"/>
              <a:t>aukština </a:t>
            </a:r>
            <a:r>
              <a:rPr lang="lt-LT" dirty="0" smtClean="0"/>
              <a:t>tyrą tėvynės meilę, </a:t>
            </a:r>
            <a:r>
              <a:rPr lang="lt-LT" dirty="0" smtClean="0"/>
              <a:t>dievobaimingumą </a:t>
            </a:r>
            <a:r>
              <a:rPr lang="lt-LT" dirty="0" smtClean="0"/>
              <a:t>ir darbštumą.</a:t>
            </a:r>
          </a:p>
          <a:p>
            <a:endParaRPr lang="lt-LT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2286000"/>
            <a:ext cx="22098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RT_201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2484" y="0"/>
            <a:ext cx="8494316" cy="6858000"/>
          </a:xfrm>
        </p:spPr>
      </p:pic>
      <p:sp>
        <p:nvSpPr>
          <p:cNvPr id="7" name="TextBox 6"/>
          <p:cNvSpPr txBox="1"/>
          <p:nvPr/>
        </p:nvSpPr>
        <p:spPr>
          <a:xfrm>
            <a:off x="1676400" y="1371600"/>
            <a:ext cx="53543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800" b="1" dirty="0" smtClean="0"/>
              <a:t>Ačiū už dėmesį !</a:t>
            </a:r>
            <a:endParaRPr lang="lt-LT" sz="4800" b="1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877</TotalTime>
  <Words>909</Words>
  <Application>Microsoft Office PowerPoint</Application>
  <PresentationFormat>Demonstracija ekrane (4:3)</PresentationFormat>
  <Paragraphs>82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16</vt:i4>
      </vt:variant>
    </vt:vector>
  </HeadingPairs>
  <TitlesOfParts>
    <vt:vector size="17" baseType="lpstr">
      <vt:lpstr>Opulent</vt:lpstr>
      <vt:lpstr>Skaidrė 1</vt:lpstr>
      <vt:lpstr>Kristijonas Donelaitis (1714 – 1780)</vt:lpstr>
      <vt:lpstr>Skaidrė 3</vt:lpstr>
      <vt:lpstr>Poema „ metai”</vt:lpstr>
      <vt:lpstr>Pavadinimo  prasmė</vt:lpstr>
      <vt:lpstr>Siužetas </vt:lpstr>
      <vt:lpstr>Siužetas</vt:lpstr>
      <vt:lpstr>TEMOS, PROBLEMOS</vt:lpstr>
      <vt:lpstr>PAGRINDINIAI  VEIKĖJAI</vt:lpstr>
      <vt:lpstr>PAGRINDINIAI  VEIKĖJAI</vt:lpstr>
      <vt:lpstr>KŪRINIO IDĖJA, VERTYBĖS</vt:lpstr>
      <vt:lpstr>          Citatos</vt:lpstr>
      <vt:lpstr>Kūrinio aktualumas</vt:lpstr>
      <vt:lpstr>SAMPROTAVIMO RAŠINIO PAVADINIMAI :</vt:lpstr>
      <vt:lpstr>APIBENDRINIMAS</vt:lpstr>
      <vt:lpstr>Skaidrė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Silvija</dc:creator>
  <cp:lastModifiedBy>Gimnazija4</cp:lastModifiedBy>
  <cp:revision>92</cp:revision>
  <dcterms:created xsi:type="dcterms:W3CDTF">2006-08-16T00:00:00Z</dcterms:created>
  <dcterms:modified xsi:type="dcterms:W3CDTF">2012-02-23T07:12:26Z</dcterms:modified>
</cp:coreProperties>
</file>