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Override PartName="/ppt/slides/slide11.xml" ContentType="application/vnd.openxmlformats-officedocument.presentationml.slide+xml"/>
  <Default Extension="xml" ContentType="application/xml"/>
  <Override PartName="/ppt/slides/slide9.xml" ContentType="application/vnd.openxmlformats-officedocument.presentationml.slide+xml"/>
  <Default Extension="jpeg" ContentType="image/jpeg"/>
  <Override PartName="/ppt/slides/slide25.xml" ContentType="application/vnd.openxmlformats-officedocument.presentationml.slide+xml"/>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notesSlides/notesSlide1.xml" ContentType="application/vnd.openxmlformats-officedocument.presentationml.notesSlide+xml"/>
  <Override PartName="/ppt/slides/slide18.xml" ContentType="application/vnd.openxmlformats-officedocument.presentationml.slide+xml"/>
  <Override PartName="/ppt/slides/slide23.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slides/slide16.xml" ContentType="application/vnd.openxmlformats-officedocument.presentationml.slide+xml"/>
  <Override PartName="/ppt/slides/slide21.xml" ContentType="application/vnd.openxmlformats-officedocument.presentationml.slide+xml"/>
  <Override PartName="/ppt/theme/theme2.xml" ContentType="application/vnd.openxmlformats-officedocument.them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slides/slide1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slides/slide10.xml" ContentType="application/vnd.openxmlformats-officedocument.presentationml.slide+xml"/>
  <Override PartName="/ppt/viewProps.xml" ContentType="application/vnd.openxmlformats-officedocument.presentationml.viewProps+xml"/>
  <Override PartName="/ppt/slides/slide8.xml" ContentType="application/vnd.openxmlformats-officedocument.presentationml.slide+xml"/>
  <Override PartName="/ppt/presentation.xml" ContentType="application/vnd.openxmlformats-officedocument.presentationml.presentation.main+xml"/>
  <Override PartName="/ppt/slides/slide19.xml" ContentType="application/vnd.openxmlformats-officedocument.presentationml.slide+xml"/>
  <Override PartName="/ppt/slides/slide24.xml" ContentType="application/vnd.openxmlformats-officedocument.presentationml.slide+xml"/>
  <Override PartName="/ppt/slideLayouts/slideLayout9.xml" ContentType="application/vnd.openxmlformats-officedocument.presentationml.slideLayout+xml"/>
  <Override PartName="/ppt/slideLayouts/slideLayout7.xml" ContentType="application/vnd.openxmlformats-officedocument.presentationml.slideLayout+xml"/>
  <Override PartName="/ppt/slides/slide6.xml" ContentType="application/vnd.openxmlformats-officedocument.presentationml.slide+xml"/>
  <Override PartName="/ppt/slides/slide17.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theme/theme1.xml" ContentType="application/vnd.openxmlformats-officedocument.theme+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876" r:id="rId1"/>
  </p:sldMasterIdLst>
  <p:notesMasterIdLst>
    <p:notesMasterId r:id="rId27"/>
  </p:notesMasterIdLst>
  <p:sldIdLst>
    <p:sldId id="256" r:id="rId2"/>
    <p:sldId id="257" r:id="rId3"/>
    <p:sldId id="260" r:id="rId4"/>
    <p:sldId id="276" r:id="rId5"/>
    <p:sldId id="261" r:id="rId6"/>
    <p:sldId id="266" r:id="rId7"/>
    <p:sldId id="267" r:id="rId8"/>
    <p:sldId id="274" r:id="rId9"/>
    <p:sldId id="273" r:id="rId10"/>
    <p:sldId id="262" r:id="rId11"/>
    <p:sldId id="275" r:id="rId12"/>
    <p:sldId id="258" r:id="rId13"/>
    <p:sldId id="265" r:id="rId14"/>
    <p:sldId id="268" r:id="rId15"/>
    <p:sldId id="270" r:id="rId16"/>
    <p:sldId id="279" r:id="rId17"/>
    <p:sldId id="277" r:id="rId18"/>
    <p:sldId id="269" r:id="rId19"/>
    <p:sldId id="259" r:id="rId20"/>
    <p:sldId id="263" r:id="rId21"/>
    <p:sldId id="278" r:id="rId22"/>
    <p:sldId id="264" r:id="rId23"/>
    <p:sldId id="280" r:id="rId24"/>
    <p:sldId id="271" r:id="rId25"/>
    <p:sldId id="272" r:id="rId26"/>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extLst>
    <p:ext uri="{E76CE94A-603C-4142-B9EB-6D1370010A27}">
      <p14:discardImageEditData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p14="http://schemas.microsoft.com/office/powerpoint/2010/main" xmlns:p="http://schemas.openxmlformats.org/presentationml/2006/main" xmlns:r="http://schemas.openxmlformats.org/officeDocument/2006/relationships" xmlns:a="http://schemas.openxmlformats.org/drawingml/2006/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463" autoAdjust="0"/>
    <p:restoredTop sz="94660"/>
  </p:normalViewPr>
  <p:slideViewPr>
    <p:cSldViewPr>
      <p:cViewPr varScale="1">
        <p:scale>
          <a:sx n="136" d="100"/>
          <a:sy n="136" d="100"/>
        </p:scale>
        <p:origin x="-912" y="-104"/>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notesMaster" Target="notesMasters/notesMaster1.xml"/><Relationship Id="rId28" Type="http://schemas.openxmlformats.org/officeDocument/2006/relationships/printerSettings" Target="printerSettings/printerSettings1.bin"/><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t-LT"/>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C2EF508-A982-461F-939B-F3FCB5CDFBB8}" type="datetimeFigureOut">
              <a:rPr lang="lt-LT" smtClean="0"/>
              <a:pPr/>
              <a:t>26.05.2011</a:t>
            </a:fld>
            <a:endParaRPr lang="lt-LT"/>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t-LT"/>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t-LT"/>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CC42E80-3CD5-4472-AD2F-08BA4AA4B5B2}" type="slidenum">
              <a:rPr lang="lt-LT" smtClean="0"/>
              <a:pPr/>
              <a:t>‹#›</a:t>
            </a:fld>
            <a:endParaRPr lang="lt-LT"/>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134065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9CC42E80-3CD5-4472-AD2F-08BA4AA4B5B2}" type="slidenum">
              <a:rPr lang="lt-LT" smtClean="0"/>
              <a:pPr/>
              <a:t>18</a:t>
            </a:fld>
            <a:endParaRPr lang="lt-LT"/>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5330499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7" name="Isosceles Triang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540544" y="776288"/>
            <a:ext cx="8062912" cy="1470025"/>
          </a:xfrm>
        </p:spPr>
        <p:txBody>
          <a:bodyPr anchor="b">
            <a:normAutofit/>
          </a:bodyPr>
          <a:lstStyle>
            <a:lvl1pPr algn="r">
              <a:defRPr sz="4400"/>
            </a:lvl1pPr>
          </a:lstStyle>
          <a:p>
            <a:r>
              <a:rPr kumimoji="0" lang="en-US" smtClean="0"/>
              <a:t>Click to edit Master title style</a:t>
            </a:r>
            <a:endParaRPr kumimoji="0" lang="en-US"/>
          </a:p>
        </p:txBody>
      </p:sp>
      <p:sp>
        <p:nvSpPr>
          <p:cNvPr id="9" name="Subtitle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371600" y="6012656"/>
            <a:ext cx="5791200" cy="365125"/>
          </a:xfrm>
        </p:spPr>
        <p:txBody>
          <a:bodyPr tIns="0" bIns="0" anchor="t"/>
          <a:lstStyle>
            <a:lvl1pPr algn="r">
              <a:defRPr sz="1000"/>
            </a:lvl1pPr>
          </a:lstStyle>
          <a:p>
            <a:fld id="{EF036119-EDE2-4866-8D6F-6A2131CEBFB0}" type="datetimeFigureOut">
              <a:rPr lang="lt-LT" smtClean="0"/>
              <a:pPr/>
              <a:t>26.05.2011</a:t>
            </a:fld>
            <a:endParaRPr lang="lt-LT"/>
          </a:p>
        </p:txBody>
      </p:sp>
      <p:sp>
        <p:nvSpPr>
          <p:cNvPr id="17" name="Footer Placeholder 16"/>
          <p:cNvSpPr>
            <a:spLocks noGrp="1"/>
          </p:cNvSpPr>
          <p:nvPr>
            <p:ph type="ftr" sz="quarter" idx="11"/>
          </p:nvPr>
        </p:nvSpPr>
        <p:spPr>
          <a:xfrm>
            <a:off x="1371600" y="5650704"/>
            <a:ext cx="5791200" cy="365125"/>
          </a:xfrm>
        </p:spPr>
        <p:txBody>
          <a:bodyPr tIns="0" bIns="0" anchor="b"/>
          <a:lstStyle>
            <a:lvl1pPr algn="r">
              <a:defRPr sz="1100"/>
            </a:lvl1pPr>
          </a:lstStyle>
          <a:p>
            <a:endParaRPr lang="lt-LT"/>
          </a:p>
        </p:txBody>
      </p:sp>
      <p:sp>
        <p:nvSpPr>
          <p:cNvPr id="29" name="Slide Number Placeholder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87231B8D-0B83-47F2-AAC8-087F5C12D9B3}" type="slidenum">
              <a:rPr lang="lt-LT" smtClean="0"/>
              <a:pPr/>
              <a:t>‹#›</a:t>
            </a:fld>
            <a:endParaRPr lang="lt-L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a:xfrm>
            <a:off x="457200" y="1882808"/>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791456" y="6480048"/>
            <a:ext cx="2133600" cy="301752"/>
          </a:xfrm>
        </p:spPr>
        <p:txBody>
          <a:bodyPr/>
          <a:lstStyle/>
          <a:p>
            <a:fld id="{EF036119-EDE2-4866-8D6F-6A2131CEBFB0}" type="datetimeFigureOut">
              <a:rPr lang="lt-LT" smtClean="0"/>
              <a:pPr/>
              <a:t>26.05.2011</a:t>
            </a:fld>
            <a:endParaRPr lang="lt-LT"/>
          </a:p>
        </p:txBody>
      </p:sp>
      <p:sp>
        <p:nvSpPr>
          <p:cNvPr id="5" name="Footer Placeholder 4"/>
          <p:cNvSpPr>
            <a:spLocks noGrp="1"/>
          </p:cNvSpPr>
          <p:nvPr>
            <p:ph type="ftr" sz="quarter" idx="11"/>
          </p:nvPr>
        </p:nvSpPr>
        <p:spPr>
          <a:xfrm>
            <a:off x="457200" y="6480969"/>
            <a:ext cx="4260056" cy="300831"/>
          </a:xfrm>
        </p:spPr>
        <p:txBody>
          <a:bodyPr/>
          <a:lstStyle/>
          <a:p>
            <a:endParaRPr lang="lt-LT"/>
          </a:p>
        </p:txBody>
      </p:sp>
      <p:sp>
        <p:nvSpPr>
          <p:cNvPr id="6" name="Slide Number Placeholder 5"/>
          <p:cNvSpPr>
            <a:spLocks noGrp="1"/>
          </p:cNvSpPr>
          <p:nvPr>
            <p:ph type="sldNum" sz="quarter" idx="12"/>
          </p:nvPr>
        </p:nvSpPr>
        <p:spPr/>
        <p:txBody>
          <a:bodyPr/>
          <a:lstStyle/>
          <a:p>
            <a:fld id="{87231B8D-0B83-47F2-AAC8-087F5C12D9B3}" type="slidenum">
              <a:rPr lang="lt-LT" smtClean="0"/>
              <a:pPr/>
              <a:t>‹#›</a:t>
            </a:fld>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secHead" preserve="1">
  <p:cSld name="Section Header">
    <p:bg>
      <p:bgRef idx="1002">
        <a:schemeClr val="bg1"/>
      </p:bgRef>
    </p:bg>
    <p:spTree>
      <p:nvGrpSpPr>
        <p:cNvPr id="1" name=""/>
        <p:cNvGrpSpPr/>
        <p:nvPr/>
      </p:nvGrpSpPr>
      <p:grpSpPr>
        <a:xfrm>
          <a:off x="0" y="0"/>
          <a:ext cx="0" cy="0"/>
          <a:chOff x="0" y="0"/>
          <a:chExt cx="0" cy="0"/>
        </a:xfrm>
      </p:grpSpPr>
      <p:sp>
        <p:nvSpPr>
          <p:cNvPr id="9" name="Right Triangle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Isosceles Triang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Date Placeholder 3"/>
          <p:cNvSpPr>
            <a:spLocks noGrp="1"/>
          </p:cNvSpPr>
          <p:nvPr>
            <p:ph type="dt" sz="half" idx="10"/>
          </p:nvPr>
        </p:nvSpPr>
        <p:spPr>
          <a:xfrm>
            <a:off x="6955632" y="6477000"/>
            <a:ext cx="2133600" cy="304800"/>
          </a:xfrm>
        </p:spPr>
        <p:txBody>
          <a:bodyPr/>
          <a:lstStyle/>
          <a:p>
            <a:fld id="{EF036119-EDE2-4866-8D6F-6A2131CEBFB0}" type="datetimeFigureOut">
              <a:rPr lang="lt-LT" smtClean="0"/>
              <a:pPr/>
              <a:t>26.05.2011</a:t>
            </a:fld>
            <a:endParaRPr lang="lt-LT"/>
          </a:p>
        </p:txBody>
      </p:sp>
      <p:sp>
        <p:nvSpPr>
          <p:cNvPr id="5" name="Footer Placeholder 4"/>
          <p:cNvSpPr>
            <a:spLocks noGrp="1"/>
          </p:cNvSpPr>
          <p:nvPr>
            <p:ph type="ftr" sz="quarter" idx="11"/>
          </p:nvPr>
        </p:nvSpPr>
        <p:spPr>
          <a:xfrm>
            <a:off x="2619376" y="6480969"/>
            <a:ext cx="4260056" cy="300831"/>
          </a:xfrm>
        </p:spPr>
        <p:txBody>
          <a:bodyPr/>
          <a:lstStyle/>
          <a:p>
            <a:endParaRPr lang="lt-LT"/>
          </a:p>
        </p:txBody>
      </p:sp>
      <p:sp>
        <p:nvSpPr>
          <p:cNvPr id="6" name="Slide Number Placeholder 5"/>
          <p:cNvSpPr>
            <a:spLocks noGrp="1"/>
          </p:cNvSpPr>
          <p:nvPr>
            <p:ph type="sldNum" sz="quarter" idx="12"/>
          </p:nvPr>
        </p:nvSpPr>
        <p:spPr>
          <a:xfrm>
            <a:off x="8451056" y="809624"/>
            <a:ext cx="502920" cy="300831"/>
          </a:xfrm>
        </p:spPr>
        <p:txBody>
          <a:bodyPr/>
          <a:lstStyle/>
          <a:p>
            <a:fld id="{87231B8D-0B83-47F2-AAC8-087F5C12D9B3}" type="slidenum">
              <a:rPr lang="lt-LT" smtClean="0"/>
              <a:pPr/>
              <a:t>‹#›</a:t>
            </a:fld>
            <a:endParaRPr lang="lt-LT"/>
          </a:p>
        </p:txBody>
      </p:sp>
      <p:cxnSp>
        <p:nvCxnSpPr>
          <p:cNvPr id="11" name="Straight Connector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lgn="l">
              <a:defRPr/>
            </a:lvl1p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791456" y="6480969"/>
            <a:ext cx="2133600" cy="301752"/>
          </a:xfrm>
        </p:spPr>
        <p:txBody>
          <a:bodyPr/>
          <a:lstStyle/>
          <a:p>
            <a:fld id="{EF036119-EDE2-4866-8D6F-6A2131CEBFB0}" type="datetimeFigureOut">
              <a:rPr lang="lt-LT" smtClean="0"/>
              <a:pPr/>
              <a:t>26.05.2011</a:t>
            </a:fld>
            <a:endParaRPr lang="lt-LT"/>
          </a:p>
        </p:txBody>
      </p:sp>
      <p:sp>
        <p:nvSpPr>
          <p:cNvPr id="6" name="Footer Placeholder 5"/>
          <p:cNvSpPr>
            <a:spLocks noGrp="1"/>
          </p:cNvSpPr>
          <p:nvPr>
            <p:ph type="ftr" sz="quarter" idx="11"/>
          </p:nvPr>
        </p:nvSpPr>
        <p:spPr>
          <a:xfrm>
            <a:off x="457200" y="6480969"/>
            <a:ext cx="4260056" cy="301752"/>
          </a:xfrm>
        </p:spPr>
        <p:txBody>
          <a:bodyPr/>
          <a:lstStyle/>
          <a:p>
            <a:endParaRPr lang="lt-LT"/>
          </a:p>
        </p:txBody>
      </p:sp>
      <p:sp>
        <p:nvSpPr>
          <p:cNvPr id="7" name="Slide Number Placeholder 6"/>
          <p:cNvSpPr>
            <a:spLocks noGrp="1"/>
          </p:cNvSpPr>
          <p:nvPr>
            <p:ph type="sldNum" sz="quarter" idx="12"/>
          </p:nvPr>
        </p:nvSpPr>
        <p:spPr>
          <a:xfrm>
            <a:off x="7589520" y="6480969"/>
            <a:ext cx="502920" cy="301752"/>
          </a:xfrm>
        </p:spPr>
        <p:txBody>
          <a:bodyPr/>
          <a:lstStyle/>
          <a:p>
            <a:fld id="{87231B8D-0B83-47F2-AAC8-087F5C12D9B3}" type="slidenum">
              <a:rPr lang="lt-LT" smtClean="0"/>
              <a:pPr/>
              <a:t>‹#›</a:t>
            </a:fld>
            <a:endParaRPr 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woTxTwoObj" preserve="1">
  <p:cSld name="Comparis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a:xfrm>
            <a:off x="4791456" y="6480969"/>
            <a:ext cx="2130552" cy="301752"/>
          </a:xfrm>
        </p:spPr>
        <p:txBody>
          <a:bodyPr/>
          <a:lstStyle/>
          <a:p>
            <a:fld id="{EF036119-EDE2-4866-8D6F-6A2131CEBFB0}" type="datetimeFigureOut">
              <a:rPr lang="lt-LT" smtClean="0"/>
              <a:pPr/>
              <a:t>26.05.2011</a:t>
            </a:fld>
            <a:endParaRPr lang="lt-LT"/>
          </a:p>
        </p:txBody>
      </p:sp>
      <p:sp>
        <p:nvSpPr>
          <p:cNvPr id="8" name="Footer Placeholder 7"/>
          <p:cNvSpPr>
            <a:spLocks noGrp="1"/>
          </p:cNvSpPr>
          <p:nvPr>
            <p:ph type="ftr" sz="quarter" idx="11"/>
          </p:nvPr>
        </p:nvSpPr>
        <p:spPr>
          <a:xfrm>
            <a:off x="457200" y="6480969"/>
            <a:ext cx="4261104" cy="301752"/>
          </a:xfrm>
        </p:spPr>
        <p:txBody>
          <a:bodyPr/>
          <a:lstStyle/>
          <a:p>
            <a:endParaRPr lang="lt-LT"/>
          </a:p>
        </p:txBody>
      </p:sp>
      <p:sp>
        <p:nvSpPr>
          <p:cNvPr id="9" name="Slide Number Placeholder 8"/>
          <p:cNvSpPr>
            <a:spLocks noGrp="1"/>
          </p:cNvSpPr>
          <p:nvPr>
            <p:ph type="sldNum" sz="quarter" idx="12"/>
          </p:nvPr>
        </p:nvSpPr>
        <p:spPr>
          <a:xfrm>
            <a:off x="7589520" y="6483096"/>
            <a:ext cx="502920" cy="301752"/>
          </a:xfrm>
        </p:spPr>
        <p:txBody>
          <a:bodyPr/>
          <a:lstStyle>
            <a:lvl1pPr algn="ctr">
              <a:defRPr/>
            </a:lvl1pPr>
          </a:lstStyle>
          <a:p>
            <a:fld id="{87231B8D-0B83-47F2-AAC8-087F5C12D9B3}" type="slidenum">
              <a:rPr lang="lt-LT" smtClean="0"/>
              <a:pPr/>
              <a:t>‹#›</a:t>
            </a:fld>
            <a:endParaRPr lang="lt-LT"/>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F036119-EDE2-4866-8D6F-6A2131CEBFB0}" type="datetimeFigureOut">
              <a:rPr lang="lt-LT" smtClean="0"/>
              <a:pPr/>
              <a:t>26.05.2011</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87231B8D-0B83-47F2-AAC8-087F5C12D9B3}" type="slidenum">
              <a:rPr lang="lt-LT" smtClean="0"/>
              <a:pPr/>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91456" y="6480969"/>
            <a:ext cx="2133600" cy="301752"/>
          </a:xfrm>
        </p:spPr>
        <p:txBody>
          <a:bodyPr/>
          <a:lstStyle/>
          <a:p>
            <a:fld id="{EF036119-EDE2-4866-8D6F-6A2131CEBFB0}" type="datetimeFigureOut">
              <a:rPr lang="lt-LT" smtClean="0"/>
              <a:pPr/>
              <a:t>26.05.2011</a:t>
            </a:fld>
            <a:endParaRPr lang="lt-LT"/>
          </a:p>
        </p:txBody>
      </p:sp>
      <p:sp>
        <p:nvSpPr>
          <p:cNvPr id="3" name="Footer Placeholder 2"/>
          <p:cNvSpPr>
            <a:spLocks noGrp="1"/>
          </p:cNvSpPr>
          <p:nvPr>
            <p:ph type="ftr" sz="quarter" idx="11"/>
          </p:nvPr>
        </p:nvSpPr>
        <p:spPr>
          <a:xfrm>
            <a:off x="457200" y="6481890"/>
            <a:ext cx="4260056" cy="300831"/>
          </a:xfrm>
        </p:spPr>
        <p:txBody>
          <a:bodyPr/>
          <a:lstStyle/>
          <a:p>
            <a:endParaRPr lang="lt-LT"/>
          </a:p>
        </p:txBody>
      </p:sp>
      <p:sp>
        <p:nvSpPr>
          <p:cNvPr id="4" name="Slide Number Placeholder 3"/>
          <p:cNvSpPr>
            <a:spLocks noGrp="1"/>
          </p:cNvSpPr>
          <p:nvPr>
            <p:ph type="sldNum" sz="quarter" idx="12"/>
          </p:nvPr>
        </p:nvSpPr>
        <p:spPr>
          <a:xfrm>
            <a:off x="7589520" y="6480969"/>
            <a:ext cx="502920" cy="301752"/>
          </a:xfrm>
        </p:spPr>
        <p:txBody>
          <a:bodyPr/>
          <a:lstStyle/>
          <a:p>
            <a:fld id="{87231B8D-0B83-47F2-AAC8-087F5C12D9B3}" type="slidenum">
              <a:rPr lang="lt-LT" smtClean="0"/>
              <a:pPr/>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objTx" preserve="1">
  <p:cSld name="Content with Capti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278976" y="6556248"/>
            <a:ext cx="2133600" cy="301752"/>
          </a:xfrm>
        </p:spPr>
        <p:txBody>
          <a:bodyPr/>
          <a:lstStyle>
            <a:lvl1pPr>
              <a:defRPr sz="900"/>
            </a:lvl1pPr>
          </a:lstStyle>
          <a:p>
            <a:fld id="{EF036119-EDE2-4866-8D6F-6A2131CEBFB0}" type="datetimeFigureOut">
              <a:rPr lang="lt-LT" smtClean="0"/>
              <a:pPr/>
              <a:t>26.05.2011</a:t>
            </a:fld>
            <a:endParaRPr lang="lt-LT"/>
          </a:p>
        </p:txBody>
      </p:sp>
      <p:sp>
        <p:nvSpPr>
          <p:cNvPr id="6" name="Footer Placeholder 5"/>
          <p:cNvSpPr>
            <a:spLocks noGrp="1"/>
          </p:cNvSpPr>
          <p:nvPr>
            <p:ph type="ftr" sz="quarter" idx="11"/>
          </p:nvPr>
        </p:nvSpPr>
        <p:spPr>
          <a:xfrm>
            <a:off x="1135856" y="6556248"/>
            <a:ext cx="5143120" cy="301752"/>
          </a:xfrm>
        </p:spPr>
        <p:txBody>
          <a:bodyPr/>
          <a:lstStyle>
            <a:lvl1pPr>
              <a:defRPr sz="900"/>
            </a:lvl1pPr>
          </a:lstStyle>
          <a:p>
            <a:endParaRPr lang="lt-LT"/>
          </a:p>
        </p:txBody>
      </p:sp>
      <p:sp>
        <p:nvSpPr>
          <p:cNvPr id="7" name="Slide Number Placeholder 6"/>
          <p:cNvSpPr>
            <a:spLocks noGrp="1"/>
          </p:cNvSpPr>
          <p:nvPr>
            <p:ph type="sldNum" sz="quarter" idx="12"/>
          </p:nvPr>
        </p:nvSpPr>
        <p:spPr>
          <a:xfrm>
            <a:off x="8410576" y="6556248"/>
            <a:ext cx="502920" cy="301752"/>
          </a:xfrm>
        </p:spPr>
        <p:txBody>
          <a:bodyPr/>
          <a:lstStyle>
            <a:lvl1pPr>
              <a:defRPr sz="900"/>
            </a:lvl1pPr>
          </a:lstStyle>
          <a:p>
            <a:fld id="{87231B8D-0B83-47F2-AAC8-087F5C12D9B3}" type="slidenum">
              <a:rPr lang="lt-LT" smtClean="0"/>
              <a:pPr/>
              <a:t>‹#›</a:t>
            </a:fld>
            <a:endParaRPr lang="lt-LT"/>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6108192" y="6556248"/>
            <a:ext cx="2103120" cy="301752"/>
          </a:xfrm>
        </p:spPr>
        <p:txBody>
          <a:bodyPr/>
          <a:lstStyle>
            <a:lvl1pPr>
              <a:defRPr sz="900"/>
            </a:lvl1pPr>
          </a:lstStyle>
          <a:p>
            <a:fld id="{EF036119-EDE2-4866-8D6F-6A2131CEBFB0}" type="datetimeFigureOut">
              <a:rPr lang="lt-LT" smtClean="0"/>
              <a:pPr/>
              <a:t>26.05.2011</a:t>
            </a:fld>
            <a:endParaRPr lang="lt-LT"/>
          </a:p>
        </p:txBody>
      </p:sp>
      <p:sp>
        <p:nvSpPr>
          <p:cNvPr id="6" name="Footer Placeholder 5"/>
          <p:cNvSpPr>
            <a:spLocks noGrp="1"/>
          </p:cNvSpPr>
          <p:nvPr>
            <p:ph type="ftr" sz="quarter" idx="11"/>
          </p:nvPr>
        </p:nvSpPr>
        <p:spPr>
          <a:xfrm>
            <a:off x="1170432" y="6557169"/>
            <a:ext cx="4948072" cy="301752"/>
          </a:xfrm>
        </p:spPr>
        <p:txBody>
          <a:bodyPr/>
          <a:lstStyle>
            <a:lvl1pPr>
              <a:defRPr sz="900"/>
            </a:lvl1pPr>
          </a:lstStyle>
          <a:p>
            <a:endParaRPr lang="lt-LT"/>
          </a:p>
        </p:txBody>
      </p:sp>
      <p:sp>
        <p:nvSpPr>
          <p:cNvPr id="7" name="Slide Number Placeholder 6"/>
          <p:cNvSpPr>
            <a:spLocks noGrp="1"/>
          </p:cNvSpPr>
          <p:nvPr>
            <p:ph type="sldNum" sz="quarter" idx="12"/>
          </p:nvPr>
        </p:nvSpPr>
        <p:spPr>
          <a:xfrm>
            <a:off x="8217192" y="6556248"/>
            <a:ext cx="365760" cy="301752"/>
          </a:xfrm>
        </p:spPr>
        <p:txBody>
          <a:bodyPr/>
          <a:lstStyle>
            <a:lvl1pPr algn="ctr">
              <a:defRPr sz="900"/>
            </a:lvl1pPr>
          </a:lstStyle>
          <a:p>
            <a:fld id="{87231B8D-0B83-47F2-AAC8-087F5C12D9B3}" type="slidenum">
              <a:rPr lang="lt-LT" smtClean="0"/>
              <a:pPr/>
              <a:t>‹#›</a:t>
            </a:fld>
            <a:endParaRPr lang="lt-LT"/>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F036119-EDE2-4866-8D6F-6A2131CEBFB0}" type="datetimeFigureOut">
              <a:rPr lang="lt-LT" smtClean="0"/>
              <a:pPr/>
              <a:t>26.05.2011</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87231B8D-0B83-47F2-AAC8-087F5C12D9B3}" type="slidenum">
              <a:rPr lang="lt-LT" smtClean="0"/>
              <a:pPr/>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81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F036119-EDE2-4866-8D6F-6A2131CEBFB0}" type="datetimeFigureOut">
              <a:rPr lang="lt-LT" smtClean="0"/>
              <a:pPr/>
              <a:t>26.05.2011</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87231B8D-0B83-47F2-AAC8-087F5C12D9B3}" type="slidenum">
              <a:rPr lang="lt-LT" smtClean="0"/>
              <a:pPr/>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2">
        <a:schemeClr val="bg2"/>
      </p:bgRef>
    </p:bg>
    <p:spTree>
      <p:nvGrpSpPr>
        <p:cNvPr id="1" name=""/>
        <p:cNvGrpSpPr/>
        <p:nvPr/>
      </p:nvGrpSpPr>
      <p:grpSpPr>
        <a:xfrm>
          <a:off x="0" y="0"/>
          <a:ext cx="0" cy="0"/>
          <a:chOff x="0" y="0"/>
          <a:chExt cx="0" cy="0"/>
        </a:xfrm>
      </p:grpSpPr>
      <p:sp>
        <p:nvSpPr>
          <p:cNvPr id="11" name="Right Triangle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Straight Connector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7494"/>
            <a:ext cx="8229600" cy="1399032"/>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EF036119-EDE2-4866-8D6F-6A2131CEBFB0}" type="datetimeFigureOut">
              <a:rPr lang="lt-LT" smtClean="0"/>
              <a:pPr/>
              <a:t>26.05.2011</a:t>
            </a:fld>
            <a:endParaRPr lang="lt-LT"/>
          </a:p>
        </p:txBody>
      </p:sp>
      <p:sp>
        <p:nvSpPr>
          <p:cNvPr id="3" name="Footer Placeholder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lt-LT"/>
          </a:p>
        </p:txBody>
      </p:sp>
      <p:sp>
        <p:nvSpPr>
          <p:cNvPr id="23" name="Slide Number Placeholder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87231B8D-0B83-47F2-AAC8-087F5C12D9B3}" type="slidenum">
              <a:rPr lang="lt-LT" smtClean="0"/>
              <a:pPr/>
              <a:t>‹#›</a:t>
            </a:fld>
            <a:endParaRPr lang="lt-LT"/>
          </a:p>
        </p:txBody>
      </p:sp>
    </p:spTree>
  </p:cSld>
  <p:clrMap bg1="dk1" tx1="lt1" bg2="dk2" tx2="lt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971600" y="4437112"/>
            <a:ext cx="7560840" cy="2160240"/>
          </a:xfrm>
        </p:spPr>
        <p:txBody>
          <a:bodyPr>
            <a:normAutofit fontScale="90000"/>
          </a:bodyPr>
          <a:lstStyle/>
          <a:p>
            <a:pPr algn="ctr"/>
            <a:r>
              <a:rPr lang="lt-LT" sz="8000" b="1" i="1" dirty="0" smtClean="0">
                <a:latin typeface="Times New Roman" pitchFamily="18" charset="0"/>
                <a:cs typeface="Times New Roman" pitchFamily="18" charset="0"/>
              </a:rPr>
              <a:t>Šatrijos Raganos kūryba</a:t>
            </a:r>
            <a:r>
              <a:rPr lang="lt-LT" sz="6600" b="1" i="1" dirty="0" smtClean="0">
                <a:latin typeface="Times New Roman" pitchFamily="18" charset="0"/>
                <a:cs typeface="Times New Roman" pitchFamily="18" charset="0"/>
              </a:rPr>
              <a:t/>
            </a:r>
            <a:br>
              <a:rPr lang="lt-LT" sz="6600" b="1" i="1" dirty="0" smtClean="0">
                <a:latin typeface="Times New Roman" pitchFamily="18" charset="0"/>
                <a:cs typeface="Times New Roman" pitchFamily="18" charset="0"/>
              </a:rPr>
            </a:br>
            <a:r>
              <a:rPr lang="en-US" sz="6600" b="1" i="1" dirty="0" smtClean="0">
                <a:latin typeface="Times New Roman" pitchFamily="18" charset="0"/>
                <a:cs typeface="Times New Roman" pitchFamily="18" charset="0"/>
              </a:rPr>
              <a:t/>
            </a:r>
            <a:br>
              <a:rPr lang="en-US" sz="6600" b="1" i="1" dirty="0" smtClean="0">
                <a:latin typeface="Times New Roman" pitchFamily="18" charset="0"/>
                <a:cs typeface="Times New Roman" pitchFamily="18" charset="0"/>
              </a:rPr>
            </a:br>
            <a:r>
              <a:rPr lang="lt-LT" sz="6600" b="1" i="1" dirty="0" smtClean="0">
                <a:latin typeface="Times New Roman" pitchFamily="18" charset="0"/>
                <a:cs typeface="Times New Roman" pitchFamily="18" charset="0"/>
              </a:rPr>
              <a:t>               </a:t>
            </a:r>
            <a:r>
              <a:rPr lang="lt-LT" sz="3200" b="1" i="1" dirty="0" smtClean="0">
                <a:latin typeface="Times New Roman" pitchFamily="18" charset="0"/>
                <a:cs typeface="Times New Roman" pitchFamily="18" charset="0"/>
              </a:rPr>
              <a:t>Darbą </a:t>
            </a:r>
            <a:r>
              <a:rPr lang="lt-LT" sz="3200" b="1" i="1" dirty="0" smtClean="0">
                <a:latin typeface="Times New Roman" pitchFamily="18" charset="0"/>
                <a:cs typeface="Times New Roman" pitchFamily="18" charset="0"/>
              </a:rPr>
              <a:t>atliko   </a:t>
            </a:r>
            <a:br>
              <a:rPr lang="lt-LT" sz="3200" b="1" i="1" dirty="0" smtClean="0">
                <a:latin typeface="Times New Roman" pitchFamily="18" charset="0"/>
                <a:cs typeface="Times New Roman" pitchFamily="18" charset="0"/>
              </a:rPr>
            </a:br>
            <a:r>
              <a:rPr lang="lt-LT" sz="3200" b="1" i="1" dirty="0" smtClean="0">
                <a:latin typeface="Times New Roman" pitchFamily="18" charset="0"/>
                <a:cs typeface="Times New Roman" pitchFamily="18" charset="0"/>
              </a:rPr>
              <a:t>                                     Agnė Bidlauskaitė</a:t>
            </a:r>
            <a:br>
              <a:rPr lang="lt-LT" sz="3200" b="1" i="1" dirty="0" smtClean="0">
                <a:latin typeface="Times New Roman" pitchFamily="18" charset="0"/>
                <a:cs typeface="Times New Roman" pitchFamily="18" charset="0"/>
              </a:rPr>
            </a:br>
            <a:r>
              <a:rPr lang="en-US" sz="3200" b="1" i="1" dirty="0" smtClean="0">
                <a:latin typeface="Times New Roman" pitchFamily="18" charset="0"/>
                <a:cs typeface="Times New Roman" pitchFamily="18" charset="0"/>
              </a:rPr>
              <a:t>       </a:t>
            </a:r>
            <a:r>
              <a:rPr lang="en-US" sz="3200" b="1" i="1" dirty="0" smtClean="0">
                <a:latin typeface="Times New Roman" pitchFamily="18" charset="0"/>
                <a:cs typeface="Times New Roman" pitchFamily="18" charset="0"/>
              </a:rPr>
              <a:t>                            </a:t>
            </a:r>
            <a:r>
              <a:rPr lang="en-US" sz="3200" b="1" i="1" baseline="30000" dirty="0" smtClean="0">
                <a:latin typeface="Times New Roman" pitchFamily="18" charset="0"/>
                <a:cs typeface="Times New Roman" pitchFamily="18" charset="0"/>
              </a:rPr>
              <a:t> </a:t>
            </a:r>
            <a:r>
              <a:rPr lang="en-US" sz="3200" b="1" i="1" baseline="30000" dirty="0" err="1" smtClean="0">
                <a:latin typeface="Times New Roman" pitchFamily="18" charset="0"/>
                <a:cs typeface="Times New Roman" pitchFamily="18" charset="0"/>
              </a:rPr>
              <a:t>Utenos</a:t>
            </a:r>
            <a:r>
              <a:rPr lang="en-US" sz="3200" b="1" i="1" baseline="30000" dirty="0" smtClean="0">
                <a:latin typeface="Times New Roman" pitchFamily="18" charset="0"/>
                <a:cs typeface="Times New Roman" pitchFamily="18" charset="0"/>
              </a:rPr>
              <a:t> SAULĖS </a:t>
            </a:r>
            <a:r>
              <a:rPr lang="en-US" sz="3200" b="1" i="1" baseline="30000" dirty="0" err="1" smtClean="0">
                <a:latin typeface="Times New Roman" pitchFamily="18" charset="0"/>
                <a:cs typeface="Times New Roman" pitchFamily="18" charset="0"/>
              </a:rPr>
              <a:t>gimnazija</a:t>
            </a:r>
            <a:endParaRPr lang="lt-LT" sz="6600" b="1" i="1" baseline="30000" dirty="0">
              <a:latin typeface="Times New Roman" pitchFamily="18" charset="0"/>
              <a:cs typeface="Times New Roman" pitchFamily="18"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164755548"/>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spd="med" p14:dur="700">
        <p:fade/>
      </p:transition>
    </mc:Choice>
    <mc:Fallback>
      <mp:transition xmlns:mp="http://schemas.microsoft.com/office/mac/powerpoint/2008/main" spd="med"/>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467544" y="1484784"/>
            <a:ext cx="4038600" cy="4525963"/>
          </a:xfrm>
        </p:spPr>
        <p:txBody>
          <a:bodyPr>
            <a:normAutofit fontScale="92500"/>
          </a:bodyPr>
          <a:lstStyle/>
          <a:p>
            <a:pPr marL="64008" indent="0">
              <a:buNone/>
            </a:pPr>
            <a:r>
              <a:rPr lang="lt-LT" i="1" dirty="0">
                <a:latin typeface="Times New Roman" pitchFamily="18" charset="0"/>
                <a:cs typeface="Times New Roman" pitchFamily="18" charset="0"/>
              </a:rPr>
              <a:t>Marija Pečkauskaitė – Šatrijos Ragana, XX </a:t>
            </a:r>
            <a:r>
              <a:rPr lang="lt-LT" i="1" dirty="0" err="1">
                <a:latin typeface="Times New Roman" pitchFamily="18" charset="0"/>
                <a:cs typeface="Times New Roman" pitchFamily="18" charset="0"/>
              </a:rPr>
              <a:t>a</a:t>
            </a:r>
            <a:r>
              <a:rPr lang="lt-LT" i="1" dirty="0">
                <a:latin typeface="Times New Roman" pitchFamily="18" charset="0"/>
                <a:cs typeface="Times New Roman" pitchFamily="18" charset="0"/>
              </a:rPr>
              <a:t>. pradžios rašytoja, – didžiosios moterų literatūros bangos dalis. Idealistinės – romantinės pasaulėjautos, krikščioniškos pasaulėžiūros kūrėja</a:t>
            </a:r>
            <a:r>
              <a:rPr lang="lt-LT" i="1" dirty="0" smtClean="0">
                <a:latin typeface="Times New Roman" pitchFamily="18" charset="0"/>
                <a:cs typeface="Times New Roman" pitchFamily="18" charset="0"/>
              </a:rPr>
              <a:t>.</a:t>
            </a:r>
          </a:p>
          <a:p>
            <a:pPr marL="64008" indent="0">
              <a:buNone/>
            </a:pPr>
            <a:endParaRPr lang="lt-LT" i="1" dirty="0">
              <a:latin typeface="Times New Roman" pitchFamily="18" charset="0"/>
              <a:cs typeface="Times New Roman" pitchFamily="18" charset="0"/>
            </a:endParaRPr>
          </a:p>
          <a:p>
            <a:pPr marL="64008" indent="0">
              <a:buNone/>
            </a:pPr>
            <a:r>
              <a:rPr lang="lt-LT" i="1" dirty="0" smtClean="0">
                <a:latin typeface="Times New Roman" pitchFamily="18" charset="0"/>
                <a:cs typeface="Times New Roman" pitchFamily="18" charset="0"/>
              </a:rPr>
              <a:t>Žymiausi rašytojos kūriniai – apysaka ,,Sename dvare‘‘ ir apsakymas ,,</a:t>
            </a:r>
            <a:r>
              <a:rPr lang="lt-LT" i="1" dirty="0" err="1" smtClean="0">
                <a:latin typeface="Times New Roman" pitchFamily="18" charset="0"/>
                <a:cs typeface="Times New Roman" pitchFamily="18" charset="0"/>
              </a:rPr>
              <a:t>Irkos</a:t>
            </a:r>
            <a:r>
              <a:rPr lang="lt-LT" i="1" dirty="0" smtClean="0">
                <a:latin typeface="Times New Roman" pitchFamily="18" charset="0"/>
                <a:cs typeface="Times New Roman" pitchFamily="18" charset="0"/>
              </a:rPr>
              <a:t> tragedija‘‘.</a:t>
            </a:r>
            <a:endParaRPr lang="lt-LT" i="1" dirty="0">
              <a:latin typeface="Times New Roman" pitchFamily="18" charset="0"/>
              <a:cs typeface="Times New Roman" pitchFamily="18" charset="0"/>
            </a:endParaRPr>
          </a:p>
        </p:txBody>
      </p:sp>
      <p:pic>
        <p:nvPicPr>
          <p:cNvPr id="7" name="Content Placeholder 6"/>
          <p:cNvPicPr>
            <a:picLocks noGrp="1" noChangeAspect="1"/>
          </p:cNvPicPr>
          <p:nvPr>
            <p:ph sz="half" idx="2"/>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860032" y="1628800"/>
            <a:ext cx="3312368" cy="4032448"/>
          </a:xfrm>
        </p:spPr>
      </p:pic>
      <p:sp>
        <p:nvSpPr>
          <p:cNvPr id="2" name="TextBox 1"/>
          <p:cNvSpPr txBox="1"/>
          <p:nvPr/>
        </p:nvSpPr>
        <p:spPr>
          <a:xfrm>
            <a:off x="5724128" y="5877272"/>
            <a:ext cx="1872208" cy="461665"/>
          </a:xfrm>
          <a:prstGeom prst="rect">
            <a:avLst/>
          </a:prstGeom>
          <a:noFill/>
        </p:spPr>
        <p:txBody>
          <a:bodyPr wrap="square" rtlCol="0">
            <a:spAutoFit/>
          </a:bodyPr>
          <a:lstStyle/>
          <a:p>
            <a:r>
              <a:rPr lang="en-US" sz="2400" dirty="0" smtClean="0"/>
              <a:t>(</a:t>
            </a:r>
            <a:r>
              <a:rPr lang="en-US" sz="2400" dirty="0" smtClean="0">
                <a:latin typeface="Times New Roman" pitchFamily="18" charset="0"/>
                <a:cs typeface="Times New Roman" pitchFamily="18" charset="0"/>
              </a:rPr>
              <a:t>1877-1930)</a:t>
            </a:r>
            <a:endParaRPr lang="lt-LT" sz="2400"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794995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pPr algn="ctr"/>
            <a:r>
              <a:rPr lang="lt-LT" sz="5400" dirty="0" smtClean="0">
                <a:latin typeface="Times New Roman" pitchFamily="18" charset="0"/>
                <a:cs typeface="Times New Roman" pitchFamily="18" charset="0"/>
              </a:rPr>
              <a:t>Kūrybos bruožai</a:t>
            </a:r>
            <a:endParaRPr lang="lt-LT" sz="5400" dirty="0">
              <a:latin typeface="Times New Roman" pitchFamily="18" charset="0"/>
              <a:cs typeface="Times New Roman" pitchFamily="18" charset="0"/>
            </a:endParaRPr>
          </a:p>
        </p:txBody>
      </p:sp>
      <p:sp>
        <p:nvSpPr>
          <p:cNvPr id="8" name="Content Placeholder 7"/>
          <p:cNvSpPr>
            <a:spLocks noGrp="1"/>
          </p:cNvSpPr>
          <p:nvPr>
            <p:ph idx="1"/>
          </p:nvPr>
        </p:nvSpPr>
        <p:spPr/>
        <p:txBody>
          <a:bodyPr>
            <a:normAutofit fontScale="92500" lnSpcReduction="10000"/>
          </a:bodyPr>
          <a:lstStyle/>
          <a:p>
            <a:pPr>
              <a:buFont typeface="Wingdings" pitchFamily="2" charset="2"/>
              <a:buChar char="Ø"/>
            </a:pPr>
            <a:r>
              <a:rPr lang="lt-LT" dirty="0"/>
              <a:t> </a:t>
            </a:r>
            <a:r>
              <a:rPr lang="lt-LT" dirty="0">
                <a:latin typeface="Times New Roman" pitchFamily="18" charset="0"/>
                <a:cs typeface="Times New Roman" pitchFamily="18" charset="0"/>
              </a:rPr>
              <a:t>Jos apsakymų ir apysakų herojai globoja našlaičius, lanko ligonius, stengiasi mylėti žmones ne žodžiais, o darbais</a:t>
            </a:r>
            <a:r>
              <a:rPr lang="lt-LT" dirty="0" smtClean="0">
                <a:latin typeface="Times New Roman" pitchFamily="18" charset="0"/>
                <a:cs typeface="Times New Roman" pitchFamily="18" charset="0"/>
              </a:rPr>
              <a:t>.</a:t>
            </a:r>
          </a:p>
          <a:p>
            <a:pPr>
              <a:buFont typeface="Wingdings" pitchFamily="2" charset="2"/>
              <a:buChar char="Ø"/>
            </a:pPr>
            <a:r>
              <a:rPr lang="lt-LT" dirty="0" smtClean="0">
                <a:latin typeface="Times New Roman" pitchFamily="18" charset="0"/>
                <a:cs typeface="Times New Roman" pitchFamily="18" charset="0"/>
              </a:rPr>
              <a:t> </a:t>
            </a:r>
            <a:r>
              <a:rPr lang="lt-LT" dirty="0">
                <a:latin typeface="Times New Roman" pitchFamily="18" charset="0"/>
                <a:cs typeface="Times New Roman" pitchFamily="18" charset="0"/>
              </a:rPr>
              <a:t>Aukštino veiklius, ištvermingus, sumanius, kitiems padedančius ir pasiaukojančius personažus</a:t>
            </a:r>
            <a:r>
              <a:rPr lang="lt-LT" dirty="0" smtClean="0">
                <a:latin typeface="Times New Roman" pitchFamily="18" charset="0"/>
                <a:cs typeface="Times New Roman" pitchFamily="18" charset="0"/>
              </a:rPr>
              <a:t>.</a:t>
            </a:r>
          </a:p>
          <a:p>
            <a:pPr>
              <a:buFont typeface="Wingdings" pitchFamily="2" charset="2"/>
              <a:buChar char="Ø"/>
            </a:pPr>
            <a:r>
              <a:rPr lang="lt-LT" dirty="0" smtClean="0">
                <a:latin typeface="Times New Roman" pitchFamily="18" charset="0"/>
                <a:cs typeface="Times New Roman" pitchFamily="18" charset="0"/>
              </a:rPr>
              <a:t> </a:t>
            </a:r>
            <a:r>
              <a:rPr lang="lt-LT" dirty="0">
                <a:latin typeface="Times New Roman" pitchFamily="18" charset="0"/>
                <a:cs typeface="Times New Roman" pitchFamily="18" charset="0"/>
              </a:rPr>
              <a:t>Kūrybos centrą sudaro </a:t>
            </a:r>
            <a:r>
              <a:rPr lang="lt-LT" dirty="0" smtClean="0">
                <a:latin typeface="Times New Roman" pitchFamily="18" charset="0"/>
                <a:cs typeface="Times New Roman" pitchFamily="18" charset="0"/>
              </a:rPr>
              <a:t>liaudies </a:t>
            </a:r>
            <a:r>
              <a:rPr lang="lt-LT" dirty="0">
                <a:latin typeface="Times New Roman" pitchFamily="18" charset="0"/>
                <a:cs typeface="Times New Roman" pitchFamily="18" charset="0"/>
              </a:rPr>
              <a:t>išminties, dvasinės brandos, mokslo ir šviesos teigimas. </a:t>
            </a:r>
            <a:endParaRPr lang="lt-LT" dirty="0" smtClean="0">
              <a:latin typeface="Times New Roman" pitchFamily="18" charset="0"/>
              <a:cs typeface="Times New Roman" pitchFamily="18" charset="0"/>
            </a:endParaRPr>
          </a:p>
          <a:p>
            <a:pPr>
              <a:buFont typeface="Wingdings" pitchFamily="2" charset="2"/>
              <a:buChar char="Ø"/>
            </a:pPr>
            <a:r>
              <a:rPr lang="lt-LT" dirty="0" smtClean="0">
                <a:latin typeface="Times New Roman" pitchFamily="18" charset="0"/>
                <a:cs typeface="Times New Roman" pitchFamily="18" charset="0"/>
              </a:rPr>
              <a:t>Rašytojos </a:t>
            </a:r>
            <a:r>
              <a:rPr lang="lt-LT" dirty="0">
                <a:latin typeface="Times New Roman" pitchFamily="18" charset="0"/>
                <a:cs typeface="Times New Roman" pitchFamily="18" charset="0"/>
              </a:rPr>
              <a:t>idealas – taurus, gyvenąs ne vien sau, pabrėžtinai religingas individas</a:t>
            </a:r>
            <a:r>
              <a:rPr lang="lt-LT" dirty="0" smtClean="0">
                <a:latin typeface="Times New Roman" pitchFamily="18" charset="0"/>
                <a:cs typeface="Times New Roman" pitchFamily="18" charset="0"/>
              </a:rPr>
              <a:t>.</a:t>
            </a:r>
            <a:endParaRPr lang="lt-LT" dirty="0"/>
          </a:p>
          <a:p>
            <a:pPr>
              <a:buFont typeface="Wingdings" pitchFamily="2" charset="2"/>
              <a:buChar char="Ø"/>
            </a:pPr>
            <a:r>
              <a:rPr lang="lt-LT" dirty="0" smtClean="0">
                <a:latin typeface="Times New Roman" pitchFamily="18" charset="0"/>
                <a:cs typeface="Times New Roman" pitchFamily="18" charset="0"/>
              </a:rPr>
              <a:t>Kūryboje </a:t>
            </a:r>
            <a:r>
              <a:rPr lang="en-US" dirty="0" smtClean="0">
                <a:latin typeface="Times New Roman" pitchFamily="18" charset="0"/>
                <a:cs typeface="Times New Roman" pitchFamily="18" charset="0"/>
              </a:rPr>
              <a:t>da</a:t>
            </a:r>
            <a:r>
              <a:rPr lang="lt-LT" dirty="0" err="1" smtClean="0">
                <a:latin typeface="Times New Roman" pitchFamily="18" charset="0"/>
                <a:cs typeface="Times New Roman" pitchFamily="18" charset="0"/>
              </a:rPr>
              <a:t>žniau</a:t>
            </a:r>
            <a:r>
              <a:rPr lang="lt-LT" dirty="0" smtClean="0">
                <a:latin typeface="Times New Roman" pitchFamily="18" charset="0"/>
                <a:cs typeface="Times New Roman" pitchFamily="18" charset="0"/>
              </a:rPr>
              <a:t> </a:t>
            </a:r>
            <a:r>
              <a:rPr lang="lt-LT" dirty="0">
                <a:latin typeface="Times New Roman" pitchFamily="18" charset="0"/>
                <a:cs typeface="Times New Roman" pitchFamily="18" charset="0"/>
              </a:rPr>
              <a:t>akcentuojamas atskiras žmogus.</a:t>
            </a:r>
          </a:p>
          <a:p>
            <a:pPr>
              <a:buFont typeface="Wingdings" pitchFamily="2" charset="2"/>
              <a:buChar char="Ø"/>
            </a:pPr>
            <a:endParaRPr lang="lt-LT" dirty="0"/>
          </a:p>
          <a:p>
            <a:pPr>
              <a:buFont typeface="Wingdings" pitchFamily="2" charset="2"/>
              <a:buChar char="Ø"/>
            </a:pPr>
            <a:endParaRPr lang="lt-LT"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464993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lt-LT" sz="4800" dirty="0" smtClean="0">
                <a:latin typeface="Times New Roman" pitchFamily="18" charset="0"/>
                <a:cs typeface="Times New Roman" pitchFamily="18" charset="0"/>
              </a:rPr>
              <a:t>Stilius</a:t>
            </a:r>
            <a:endParaRPr lang="lt-LT" sz="4800"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64008" indent="0">
              <a:buNone/>
            </a:pPr>
            <a:r>
              <a:rPr lang="lt-LT" dirty="0"/>
              <a:t> 	</a:t>
            </a:r>
            <a:r>
              <a:rPr lang="lt-LT" dirty="0" smtClean="0">
                <a:latin typeface="Times New Roman" pitchFamily="18" charset="0"/>
                <a:cs typeface="Times New Roman" pitchFamily="18" charset="0"/>
              </a:rPr>
              <a:t>Šatrijos Raganos stilius </a:t>
            </a:r>
            <a:r>
              <a:rPr lang="lt-LT" dirty="0">
                <a:latin typeface="Times New Roman" pitchFamily="18" charset="0"/>
                <a:cs typeface="Times New Roman" pitchFamily="18" charset="0"/>
              </a:rPr>
              <a:t>įvairus, šakotas: </a:t>
            </a:r>
            <a:r>
              <a:rPr lang="lt-LT" dirty="0" smtClean="0">
                <a:latin typeface="Times New Roman" pitchFamily="18" charset="0"/>
                <a:cs typeface="Times New Roman" pitchFamily="18" charset="0"/>
              </a:rPr>
              <a:t>pakilus, romantinis, </a:t>
            </a:r>
            <a:r>
              <a:rPr lang="lt-LT" dirty="0">
                <a:latin typeface="Times New Roman" pitchFamily="18" charset="0"/>
                <a:cs typeface="Times New Roman" pitchFamily="18" charset="0"/>
              </a:rPr>
              <a:t>apibendrintas simbolistinis, </a:t>
            </a:r>
            <a:r>
              <a:rPr lang="lt-LT" dirty="0" smtClean="0">
                <a:latin typeface="Times New Roman" pitchFamily="18" charset="0"/>
                <a:cs typeface="Times New Roman" pitchFamily="18" charset="0"/>
              </a:rPr>
              <a:t>realistinis. Kartais </a:t>
            </a:r>
            <a:r>
              <a:rPr lang="lt-LT" dirty="0">
                <a:latin typeface="Times New Roman" pitchFamily="18" charset="0"/>
                <a:cs typeface="Times New Roman" pitchFamily="18" charset="0"/>
              </a:rPr>
              <a:t>pasirodo ironija, sarkazmas</a:t>
            </a:r>
            <a:r>
              <a:rPr lang="lt-LT" dirty="0" smtClean="0">
                <a:latin typeface="Times New Roman" pitchFamily="18" charset="0"/>
                <a:cs typeface="Times New Roman" pitchFamily="18" charset="0"/>
              </a:rPr>
              <a:t>. Rašytoja teigia, jog gyvenimas yra sunkus, tačiau prasmingas, vertas meilės, pasiaukojimo, tikėjimo.</a:t>
            </a:r>
          </a:p>
          <a:p>
            <a:pPr marL="64008" indent="0">
              <a:buNone/>
            </a:pPr>
            <a:r>
              <a:rPr lang="lt-LT" dirty="0">
                <a:latin typeface="Times New Roman" pitchFamily="18" charset="0"/>
                <a:cs typeface="Times New Roman" pitchFamily="18" charset="0"/>
              </a:rPr>
              <a:t>	</a:t>
            </a:r>
            <a:r>
              <a:rPr lang="lt-LT" dirty="0" smtClean="0">
                <a:latin typeface="Times New Roman" pitchFamily="18" charset="0"/>
                <a:cs typeface="Times New Roman" pitchFamily="18" charset="0"/>
              </a:rPr>
              <a:t>Literatūrinį pasakojimą Šatrijos Ragana praturtino naujais būdais: dienoraščio, užrašų forma, praeities ir dabarties sampynomis. </a:t>
            </a:r>
            <a:endParaRPr lang="lt-LT" dirty="0">
              <a:latin typeface="Times New Roman" pitchFamily="18" charset="0"/>
              <a:cs typeface="Times New Roman" pitchFamily="18" charset="0"/>
            </a:endParaRPr>
          </a:p>
          <a:p>
            <a:pPr marL="64008" indent="0">
              <a:buNone/>
            </a:pPr>
            <a:endParaRPr lang="lt-LT" dirty="0"/>
          </a:p>
          <a:p>
            <a:pPr marL="64008" indent="0">
              <a:buNone/>
            </a:pPr>
            <a:endParaRPr lang="lt-LT"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7545319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80728"/>
            <a:ext cx="8229600" cy="4896544"/>
          </a:xfrm>
        </p:spPr>
        <p:txBody>
          <a:bodyPr>
            <a:normAutofit/>
          </a:bodyPr>
          <a:lstStyle/>
          <a:p>
            <a:pPr algn="ctr"/>
            <a:r>
              <a:rPr lang="lt-LT" sz="4400" i="1" dirty="0">
                <a:latin typeface="Times New Roman" pitchFamily="18" charset="0"/>
                <a:cs typeface="Times New Roman" pitchFamily="18" charset="0"/>
              </a:rPr>
              <a:t>Apysaka </a:t>
            </a:r>
            <a:r>
              <a:rPr lang="lt-LT" sz="4400" b="1" i="1" dirty="0" smtClean="0">
                <a:latin typeface="Times New Roman" pitchFamily="18" charset="0"/>
                <a:cs typeface="Times New Roman" pitchFamily="18" charset="0"/>
              </a:rPr>
              <a:t>,,Sename </a:t>
            </a:r>
            <a:r>
              <a:rPr lang="lt-LT" sz="4400" b="1" i="1" dirty="0">
                <a:latin typeface="Times New Roman" pitchFamily="18" charset="0"/>
                <a:cs typeface="Times New Roman" pitchFamily="18" charset="0"/>
              </a:rPr>
              <a:t>dvare‘‘ </a:t>
            </a:r>
            <a:r>
              <a:rPr lang="lt-LT" sz="4400" i="1" dirty="0">
                <a:latin typeface="Times New Roman" pitchFamily="18" charset="0"/>
                <a:cs typeface="Times New Roman" pitchFamily="18" charset="0"/>
              </a:rPr>
              <a:t>yra svarbiausias Šatrijos Raganos kūrinys, parašytas gyvenimo pabaigoje, turint nemažą gyvenimo, jo apmąstymo patirtį.</a:t>
            </a:r>
            <a:br>
              <a:rPr lang="lt-LT" sz="4400" i="1" dirty="0">
                <a:latin typeface="Times New Roman" pitchFamily="18" charset="0"/>
                <a:cs typeface="Times New Roman" pitchFamily="18" charset="0"/>
              </a:rPr>
            </a:br>
            <a:endParaRPr lang="lt-LT" i="1"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1154067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dirty="0" err="1" smtClean="0">
                <a:latin typeface="Times New Roman" pitchFamily="18" charset="0"/>
                <a:cs typeface="Times New Roman" pitchFamily="18" charset="0"/>
              </a:rPr>
              <a:t>Epigrafas</a:t>
            </a:r>
            <a:endParaRPr lang="lt-LT" sz="54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marL="64008" indent="0">
              <a:buNone/>
            </a:pPr>
            <a:r>
              <a:rPr lang="lt-LT" sz="3200" dirty="0" smtClean="0">
                <a:latin typeface="Times New Roman" pitchFamily="18" charset="0"/>
                <a:cs typeface="Times New Roman" pitchFamily="18" charset="0"/>
              </a:rPr>
              <a:t>Kūrinys pradedamas V.Getės žodžiais: ,,Visa, kas praeina, simbolis tėra‘‘. Pirmoji frazės pusė teigia, kad gyvenimas yra trumpas, o kita – kad jis amžinas, reikšmingas. Žinoma, jog simbolis yra amžinas, svarbus ženklas. Tačiau tai galima suvokti ir priešingai. Simbolis yra tai, kas praeina, netenka savo realumo. Atmintis išryškina svarbiausius momentus, kurie įgyja simbolinę, apibendrintą prasmę.</a:t>
            </a:r>
            <a:endParaRPr lang="lt-LT" sz="3200" dirty="0">
              <a:latin typeface="Times New Roman" pitchFamily="18" charset="0"/>
              <a:cs typeface="Times New Roman" pitchFamily="18"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2966733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lt-LT" sz="5400" dirty="0" smtClean="0">
                <a:latin typeface="Times New Roman" pitchFamily="18" charset="0"/>
                <a:cs typeface="Times New Roman" pitchFamily="18" charset="0"/>
              </a:rPr>
              <a:t>Pasakojimo ypatumai</a:t>
            </a:r>
            <a:endParaRPr lang="lt-LT" sz="54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marL="64008" indent="0">
              <a:buNone/>
            </a:pPr>
            <a:r>
              <a:rPr lang="lt-LT" dirty="0" smtClean="0">
                <a:latin typeface="Times New Roman" pitchFamily="18" charset="0"/>
                <a:cs typeface="Times New Roman" pitchFamily="18" charset="0"/>
              </a:rPr>
              <a:t>	Apysakoje pasakojama dviem balsais: Irutės ir </a:t>
            </a:r>
            <a:r>
              <a:rPr lang="lt-LT" dirty="0" err="1" smtClean="0">
                <a:latin typeface="Times New Roman" pitchFamily="18" charset="0"/>
                <a:cs typeface="Times New Roman" pitchFamily="18" charset="0"/>
              </a:rPr>
              <a:t>mamatės</a:t>
            </a:r>
            <a:r>
              <a:rPr lang="lt-LT" dirty="0" smtClean="0">
                <a:latin typeface="Times New Roman" pitchFamily="18" charset="0"/>
                <a:cs typeface="Times New Roman" pitchFamily="18" charset="0"/>
              </a:rPr>
              <a:t>. Pasakojimo energija kyla iš atsiminimo, praradimo, gailesčio.</a:t>
            </a:r>
          </a:p>
          <a:p>
            <a:pPr marL="64008" indent="0">
              <a:buNone/>
            </a:pPr>
            <a:r>
              <a:rPr lang="lt-LT" dirty="0" smtClean="0">
                <a:latin typeface="Times New Roman" pitchFamily="18" charset="0"/>
                <a:cs typeface="Times New Roman" pitchFamily="18" charset="0"/>
              </a:rPr>
              <a:t>	Kompozicija kuriama pagal emocinius impulsus, vidinę patirtį. Į pasaulį žvelgiama ne tik amžinybės požiūriu, tačiau ir poetiškai: </a:t>
            </a:r>
            <a:r>
              <a:rPr lang="lt-LT" dirty="0" err="1" smtClean="0">
                <a:latin typeface="Times New Roman" pitchFamily="18" charset="0"/>
                <a:cs typeface="Times New Roman" pitchFamily="18" charset="0"/>
              </a:rPr>
              <a:t>mamatė</a:t>
            </a:r>
            <a:r>
              <a:rPr lang="lt-LT" dirty="0" smtClean="0">
                <a:latin typeface="Times New Roman" pitchFamily="18" charset="0"/>
                <a:cs typeface="Times New Roman" pitchFamily="18" charset="0"/>
              </a:rPr>
              <a:t> ieško grožio ir geba jį surasti. </a:t>
            </a:r>
          </a:p>
          <a:p>
            <a:pPr marL="64008" indent="0">
              <a:buNone/>
            </a:pPr>
            <a:r>
              <a:rPr lang="lt-LT" dirty="0" smtClean="0">
                <a:latin typeface="Times New Roman" pitchFamily="18" charset="0"/>
                <a:cs typeface="Times New Roman" pitchFamily="18" charset="0"/>
              </a:rPr>
              <a:t>	Savitumo apysakai suteikia tai, jog dabartis apie kurią kalbama, yra ir praeitis. Pasakotoja žino, kas jau praėję, mirę, bet atsimenama lyg būtų gyvi. </a:t>
            </a:r>
            <a:endParaRPr lang="lt-LT" dirty="0">
              <a:latin typeface="Times New Roman" pitchFamily="18" charset="0"/>
              <a:cs typeface="Times New Roman" pitchFamily="18"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8411023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dirty="0" err="1" smtClean="0">
                <a:latin typeface="Times New Roman" pitchFamily="18" charset="0"/>
                <a:cs typeface="Times New Roman" pitchFamily="18" charset="0"/>
              </a:rPr>
              <a:t>Temos</a:t>
            </a:r>
            <a:endParaRPr lang="lt-LT" sz="6000"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lt-LT" sz="3600" dirty="0" smtClean="0">
                <a:latin typeface="Times New Roman" pitchFamily="18" charset="0"/>
                <a:cs typeface="Times New Roman" pitchFamily="18" charset="0"/>
              </a:rPr>
              <a:t>Vaiko pasaulis</a:t>
            </a:r>
            <a:endParaRPr lang="en-US" sz="3600" dirty="0" smtClean="0">
              <a:latin typeface="Times New Roman" pitchFamily="18" charset="0"/>
              <a:cs typeface="Times New Roman" pitchFamily="18" charset="0"/>
            </a:endParaRPr>
          </a:p>
          <a:p>
            <a:pPr>
              <a:buFont typeface="Wingdings" pitchFamily="2" charset="2"/>
              <a:buChar char="Ø"/>
            </a:pPr>
            <a:r>
              <a:rPr lang="lt-LT" sz="3600" dirty="0" smtClean="0">
                <a:latin typeface="Times New Roman" pitchFamily="18" charset="0"/>
                <a:cs typeface="Times New Roman" pitchFamily="18" charset="0"/>
              </a:rPr>
              <a:t>Kalbos, tautiškumo išsaugojimas</a:t>
            </a:r>
          </a:p>
          <a:p>
            <a:pPr>
              <a:buFont typeface="Wingdings" pitchFamily="2" charset="2"/>
              <a:buChar char="Ø"/>
            </a:pPr>
            <a:r>
              <a:rPr lang="lt-LT" sz="3600" dirty="0" smtClean="0">
                <a:latin typeface="Times New Roman" pitchFamily="18" charset="0"/>
                <a:cs typeface="Times New Roman" pitchFamily="18" charset="0"/>
              </a:rPr>
              <a:t>Tėvų ir vaikų santykiai</a:t>
            </a:r>
          </a:p>
          <a:p>
            <a:pPr>
              <a:buFont typeface="Wingdings" pitchFamily="2" charset="2"/>
              <a:buChar char="Ø"/>
            </a:pPr>
            <a:r>
              <a:rPr lang="lt-LT" sz="3600" dirty="0" smtClean="0">
                <a:latin typeface="Times New Roman" pitchFamily="18" charset="0"/>
                <a:cs typeface="Times New Roman" pitchFamily="18" charset="0"/>
              </a:rPr>
              <a:t>Mirties reikšmė</a:t>
            </a:r>
          </a:p>
          <a:p>
            <a:pPr>
              <a:buFont typeface="Wingdings" pitchFamily="2" charset="2"/>
              <a:buChar char="Ø"/>
            </a:pPr>
            <a:endParaRPr lang="lt-LT" dirty="0" smtClean="0">
              <a:latin typeface="Times New Roman" pitchFamily="18" charset="0"/>
              <a:cs typeface="Times New Roman" pitchFamily="18" charset="0"/>
            </a:endParaRPr>
          </a:p>
          <a:p>
            <a:pPr>
              <a:buFont typeface="Wingdings" pitchFamily="2" charset="2"/>
              <a:buChar char="Ø"/>
            </a:pPr>
            <a:endParaRPr lang="lt-LT" dirty="0">
              <a:latin typeface="Times New Roman" pitchFamily="18" charset="0"/>
              <a:cs typeface="Times New Roman" pitchFamily="18"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820213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lt-LT" sz="5400" dirty="0" smtClean="0">
                <a:latin typeface="Times New Roman" pitchFamily="18" charset="0"/>
                <a:cs typeface="Times New Roman" pitchFamily="18" charset="0"/>
              </a:rPr>
              <a:t>Problemos</a:t>
            </a:r>
            <a:endParaRPr lang="lt-LT" sz="5400"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64008" indent="0">
              <a:buNone/>
            </a:pPr>
            <a:r>
              <a:rPr lang="lt-LT" dirty="0" smtClean="0">
                <a:latin typeface="Times New Roman" pitchFamily="18" charset="0"/>
                <a:cs typeface="Times New Roman" pitchFamily="18" charset="0"/>
              </a:rPr>
              <a:t>	</a:t>
            </a:r>
            <a:r>
              <a:rPr lang="lt-LT" sz="3200" dirty="0" smtClean="0">
                <a:latin typeface="Times New Roman" pitchFamily="18" charset="0"/>
                <a:cs typeface="Times New Roman" pitchFamily="18" charset="0"/>
              </a:rPr>
              <a:t>Apysakoje aptariami ir svarstomi įvairūs ir svarbūs klausimai. Tai - </a:t>
            </a:r>
            <a:r>
              <a:rPr lang="lt-LT" sz="3200" dirty="0">
                <a:latin typeface="Times New Roman" pitchFamily="18" charset="0"/>
                <a:cs typeface="Times New Roman" pitchFamily="18" charset="0"/>
              </a:rPr>
              <a:t>ž</a:t>
            </a:r>
            <a:r>
              <a:rPr lang="lt-LT" sz="3200" dirty="0" smtClean="0">
                <a:latin typeface="Times New Roman" pitchFamily="18" charset="0"/>
                <a:cs typeface="Times New Roman" pitchFamily="18" charset="0"/>
              </a:rPr>
              <a:t>mogaus būtis</a:t>
            </a:r>
            <a:r>
              <a:rPr lang="lt-LT" sz="3200" dirty="0">
                <a:latin typeface="Times New Roman" pitchFamily="18" charset="0"/>
                <a:cs typeface="Times New Roman" pitchFamily="18" charset="0"/>
              </a:rPr>
              <a:t>, </a:t>
            </a:r>
            <a:r>
              <a:rPr lang="lt-LT" sz="3200" dirty="0" smtClean="0">
                <a:latin typeface="Times New Roman" pitchFamily="18" charset="0"/>
                <a:cs typeface="Times New Roman" pitchFamily="18" charset="0"/>
              </a:rPr>
              <a:t>transcendencija, klausiama, kas yra gyvenimas bei mirtis, kokia turi būti </a:t>
            </a:r>
            <a:r>
              <a:rPr lang="lt-LT" sz="3200" dirty="0">
                <a:latin typeface="Times New Roman" pitchFamily="18" charset="0"/>
                <a:cs typeface="Times New Roman" pitchFamily="18" charset="0"/>
              </a:rPr>
              <a:t>tauta, kalba, kultūra, koks jų ryšys su atskiru žmogumi</a:t>
            </a:r>
            <a:r>
              <a:rPr lang="lt-LT" sz="3200" dirty="0" smtClean="0">
                <a:latin typeface="Times New Roman" pitchFamily="18" charset="0"/>
                <a:cs typeface="Times New Roman" pitchFamily="18" charset="0"/>
              </a:rPr>
              <a:t>. </a:t>
            </a:r>
            <a:endParaRPr lang="lt-LT" sz="3200" dirty="0">
              <a:latin typeface="Times New Roman" pitchFamily="18" charset="0"/>
              <a:cs typeface="Times New Roman" pitchFamily="18"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0832134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lt-LT" sz="5400" dirty="0" smtClean="0">
                <a:latin typeface="Times New Roman" pitchFamily="18" charset="0"/>
                <a:cs typeface="Times New Roman" pitchFamily="18" charset="0"/>
              </a:rPr>
              <a:t>Kūrinio erdvė</a:t>
            </a:r>
            <a:endParaRPr lang="lt-LT" sz="54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marL="64008" indent="0">
              <a:buNone/>
            </a:pPr>
            <a:r>
              <a:rPr lang="lt-LT" sz="2000" dirty="0" smtClean="0">
                <a:latin typeface="Times New Roman" pitchFamily="18" charset="0"/>
                <a:cs typeface="Times New Roman" pitchFamily="18" charset="0"/>
              </a:rPr>
              <a:t>	</a:t>
            </a:r>
            <a:r>
              <a:rPr lang="lt-LT" sz="2400" dirty="0" smtClean="0">
                <a:latin typeface="Times New Roman" pitchFamily="18" charset="0"/>
                <a:cs typeface="Times New Roman" pitchFamily="18" charset="0"/>
              </a:rPr>
              <a:t>Lietuvių literatūroje dažniausiai vyrauja neigiamas požiūris į dvarą, nes jame kalbama svetima kalba, ponai yra nejautrūs ir savanaudžiai, nesilaikoma moralės normų. Toks požiūris susiformavo dar baudžiavos laikais, jis ryškiai atsispindi Žemaitės, Lazdynų Pelėdos kūryboje. </a:t>
            </a:r>
            <a:r>
              <a:rPr lang="lt-LT" sz="2400" b="1" dirty="0" smtClean="0">
                <a:latin typeface="Times New Roman" pitchFamily="18" charset="0"/>
                <a:cs typeface="Times New Roman" pitchFamily="18" charset="0"/>
              </a:rPr>
              <a:t>Šatrijos Ragana į dvarą žvelgė kitaip: tik iš jo sklido knygos ir rašto šviesa, žmonės sulaukdavo paramos, pagalbos. Rašydama ,,Sename dvare‘‘ ji rėmėsi prarasto Užvenčių dvaro pavyzdžiu. Kūrinyje rašytoja dažniausiai vaizdavo dvarą, jo aplinką, didelį dėmesį skyrė detalėms.</a:t>
            </a:r>
            <a:endParaRPr lang="lt-LT" sz="2400" b="1" dirty="0">
              <a:latin typeface="Times New Roman" pitchFamily="18" charset="0"/>
              <a:cs typeface="Times New Roman" pitchFamily="18"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8176953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lt-LT" sz="4800" dirty="0" smtClean="0">
                <a:latin typeface="Times New Roman" pitchFamily="18" charset="0"/>
                <a:cs typeface="Times New Roman" pitchFamily="18" charset="0"/>
              </a:rPr>
              <a:t>Veikėjų įvairumas</a:t>
            </a:r>
            <a:endParaRPr lang="lt-LT" sz="48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20000"/>
          </a:bodyPr>
          <a:lstStyle/>
          <a:p>
            <a:pPr marL="64008" indent="0">
              <a:buNone/>
            </a:pPr>
            <a:r>
              <a:rPr lang="lt-LT" dirty="0" smtClean="0"/>
              <a:t>	</a:t>
            </a:r>
            <a:r>
              <a:rPr lang="lt-LT" dirty="0" smtClean="0">
                <a:latin typeface="Times New Roman" pitchFamily="18" charset="0"/>
                <a:cs typeface="Times New Roman" pitchFamily="18" charset="0"/>
              </a:rPr>
              <a:t>„</a:t>
            </a:r>
            <a:r>
              <a:rPr lang="lt-LT" dirty="0">
                <a:latin typeface="Times New Roman" pitchFamily="18" charset="0"/>
                <a:cs typeface="Times New Roman" pitchFamily="18" charset="0"/>
              </a:rPr>
              <a:t>Sename </a:t>
            </a:r>
            <a:r>
              <a:rPr lang="lt-LT" dirty="0" err="1" smtClean="0">
                <a:latin typeface="Times New Roman" pitchFamily="18" charset="0"/>
                <a:cs typeface="Times New Roman" pitchFamily="18" charset="0"/>
              </a:rPr>
              <a:t>dvar</a:t>
            </a:r>
            <a:r>
              <a:rPr lang="en-US" dirty="0" smtClean="0">
                <a:latin typeface="Times New Roman" pitchFamily="18" charset="0"/>
                <a:cs typeface="Times New Roman" pitchFamily="18" charset="0"/>
              </a:rPr>
              <a:t>e’’</a:t>
            </a:r>
            <a:r>
              <a:rPr lang="lt-LT" dirty="0" smtClean="0">
                <a:latin typeface="Times New Roman" pitchFamily="18" charset="0"/>
                <a:cs typeface="Times New Roman" pitchFamily="18" charset="0"/>
              </a:rPr>
              <a:t> pastebima spalvinga </a:t>
            </a:r>
            <a:r>
              <a:rPr lang="lt-LT" dirty="0">
                <a:latin typeface="Times New Roman" pitchFamily="18" charset="0"/>
                <a:cs typeface="Times New Roman" pitchFamily="18" charset="0"/>
              </a:rPr>
              <a:t>žmonių visumą: </a:t>
            </a:r>
            <a:r>
              <a:rPr lang="lt-LT" dirty="0" smtClean="0">
                <a:latin typeface="Times New Roman" pitchFamily="18" charset="0"/>
                <a:cs typeface="Times New Roman" pitchFamily="18" charset="0"/>
              </a:rPr>
              <a:t>bajorai, paprasti sodiečiai, </a:t>
            </a:r>
            <a:r>
              <a:rPr lang="lt-LT" dirty="0">
                <a:latin typeface="Times New Roman" pitchFamily="18" charset="0"/>
                <a:cs typeface="Times New Roman" pitchFamily="18" charset="0"/>
              </a:rPr>
              <a:t>dvaro </a:t>
            </a:r>
            <a:r>
              <a:rPr lang="lt-LT" dirty="0" smtClean="0">
                <a:latin typeface="Times New Roman" pitchFamily="18" charset="0"/>
                <a:cs typeface="Times New Roman" pitchFamily="18" charset="0"/>
              </a:rPr>
              <a:t>tarnautojai, vaikai. Vaizduojamas įprastas jų gyvenimas, </a:t>
            </a:r>
            <a:r>
              <a:rPr lang="lt-LT" dirty="0" err="1">
                <a:latin typeface="Times New Roman" pitchFamily="18" charset="0"/>
                <a:cs typeface="Times New Roman" pitchFamily="18" charset="0"/>
              </a:rPr>
              <a:t>į</a:t>
            </a:r>
            <a:r>
              <a:rPr lang="lt-LT" dirty="0" err="1" smtClean="0">
                <a:latin typeface="Times New Roman" pitchFamily="18" charset="0"/>
                <a:cs typeface="Times New Roman" pitchFamily="18" charset="0"/>
              </a:rPr>
              <a:t>simintinesni</a:t>
            </a:r>
            <a:r>
              <a:rPr lang="lt-LT" dirty="0" smtClean="0">
                <a:latin typeface="Times New Roman" pitchFamily="18" charset="0"/>
                <a:cs typeface="Times New Roman" pitchFamily="18" charset="0"/>
              </a:rPr>
              <a:t> įvykiai - vestuvės</a:t>
            </a:r>
            <a:r>
              <a:rPr lang="lt-LT" dirty="0">
                <a:latin typeface="Times New Roman" pitchFamily="18" charset="0"/>
                <a:cs typeface="Times New Roman" pitchFamily="18" charset="0"/>
              </a:rPr>
              <a:t>, mažos </a:t>
            </a:r>
            <a:r>
              <a:rPr lang="lt-LT" dirty="0" smtClean="0">
                <a:latin typeface="Times New Roman" pitchFamily="18" charset="0"/>
                <a:cs typeface="Times New Roman" pitchFamily="18" charset="0"/>
              </a:rPr>
              <a:t>mergaitės </a:t>
            </a:r>
            <a:r>
              <a:rPr lang="lt-LT" dirty="0">
                <a:latin typeface="Times New Roman" pitchFamily="18" charset="0"/>
                <a:cs typeface="Times New Roman" pitchFamily="18" charset="0"/>
              </a:rPr>
              <a:t>mirtis, svečių apsilankymai. </a:t>
            </a:r>
            <a:endParaRPr lang="lt-LT" dirty="0" smtClean="0">
              <a:latin typeface="Times New Roman" pitchFamily="18" charset="0"/>
              <a:cs typeface="Times New Roman" pitchFamily="18" charset="0"/>
            </a:endParaRPr>
          </a:p>
          <a:p>
            <a:pPr marL="64008" indent="0">
              <a:buNone/>
            </a:pPr>
            <a:r>
              <a:rPr lang="lt-LT" dirty="0">
                <a:latin typeface="Times New Roman" pitchFamily="18" charset="0"/>
                <a:cs typeface="Times New Roman" pitchFamily="18" charset="0"/>
              </a:rPr>
              <a:t>	</a:t>
            </a:r>
            <a:r>
              <a:rPr lang="lt-LT" dirty="0" smtClean="0">
                <a:latin typeface="Times New Roman" pitchFamily="18" charset="0"/>
                <a:cs typeface="Times New Roman" pitchFamily="18" charset="0"/>
              </a:rPr>
              <a:t>Pagrindinius </a:t>
            </a:r>
            <a:r>
              <a:rPr lang="lt-LT" dirty="0">
                <a:latin typeface="Times New Roman" pitchFamily="18" charset="0"/>
                <a:cs typeface="Times New Roman" pitchFamily="18" charset="0"/>
              </a:rPr>
              <a:t>veikėjus rašytoja kuria </a:t>
            </a:r>
            <a:r>
              <a:rPr lang="lt-LT" dirty="0" smtClean="0">
                <a:latin typeface="Times New Roman" pitchFamily="18" charset="0"/>
                <a:cs typeface="Times New Roman" pitchFamily="18" charset="0"/>
              </a:rPr>
              <a:t>atsižvelgdama į svarbumą. </a:t>
            </a:r>
            <a:r>
              <a:rPr lang="lt-LT" dirty="0">
                <a:latin typeface="Times New Roman" pitchFamily="18" charset="0"/>
                <a:cs typeface="Times New Roman" pitchFamily="18" charset="0"/>
              </a:rPr>
              <a:t>Antraeiliai veikėjai pasirenkami </a:t>
            </a:r>
            <a:r>
              <a:rPr lang="lt-LT" dirty="0" smtClean="0">
                <a:latin typeface="Times New Roman" pitchFamily="18" charset="0"/>
                <a:cs typeface="Times New Roman" pitchFamily="18" charset="0"/>
              </a:rPr>
              <a:t>pagal įdomumą – jie turi tam tikrų savybių, kurios padeda išsiskirti. (</a:t>
            </a:r>
            <a:r>
              <a:rPr lang="lt-LT" dirty="0" err="1" smtClean="0">
                <a:latin typeface="Times New Roman" pitchFamily="18" charset="0"/>
                <a:cs typeface="Times New Roman" pitchFamily="18" charset="0"/>
              </a:rPr>
              <a:t>Pvz</a:t>
            </a:r>
            <a:r>
              <a:rPr lang="lt-LT" dirty="0" smtClean="0">
                <a:latin typeface="Times New Roman" pitchFamily="18" charset="0"/>
                <a:cs typeface="Times New Roman" pitchFamily="18" charset="0"/>
              </a:rPr>
              <a:t>: du besiginčijantys valstiečiai, kurie nepasidalina </a:t>
            </a:r>
            <a:r>
              <a:rPr lang="lt-LT" dirty="0">
                <a:latin typeface="Times New Roman" pitchFamily="18" charset="0"/>
                <a:cs typeface="Times New Roman" pitchFamily="18" charset="0"/>
              </a:rPr>
              <a:t>bičių </a:t>
            </a:r>
            <a:r>
              <a:rPr lang="lt-LT" dirty="0" smtClean="0">
                <a:latin typeface="Times New Roman" pitchFamily="18" charset="0"/>
                <a:cs typeface="Times New Roman" pitchFamily="18" charset="0"/>
              </a:rPr>
              <a:t>spiečiaus, pasakas sekanti bei verpianti močiutė, </a:t>
            </a:r>
            <a:r>
              <a:rPr lang="lt-LT" dirty="0" err="1" smtClean="0">
                <a:latin typeface="Times New Roman" pitchFamily="18" charset="0"/>
                <a:cs typeface="Times New Roman" pitchFamily="18" charset="0"/>
              </a:rPr>
              <a:t>knygnešis</a:t>
            </a:r>
            <a:r>
              <a:rPr lang="lt-LT" dirty="0" smtClean="0">
                <a:latin typeface="Times New Roman" pitchFamily="18" charset="0"/>
                <a:cs typeface="Times New Roman" pitchFamily="18" charset="0"/>
              </a:rPr>
              <a:t> </a:t>
            </a:r>
            <a:r>
              <a:rPr lang="lt-LT" dirty="0" err="1" smtClean="0">
                <a:latin typeface="Times New Roman" pitchFamily="18" charset="0"/>
                <a:cs typeface="Times New Roman" pitchFamily="18" charset="0"/>
              </a:rPr>
              <a:t>Levanarda</a:t>
            </a:r>
            <a:r>
              <a:rPr lang="lt-LT" dirty="0" smtClean="0">
                <a:latin typeface="Times New Roman" pitchFamily="18" charset="0"/>
                <a:cs typeface="Times New Roman" pitchFamily="18" charset="0"/>
              </a:rPr>
              <a:t>, išduodantis veiksmo laiką).</a:t>
            </a:r>
            <a:endParaRPr lang="lt-LT" dirty="0">
              <a:latin typeface="Times New Roman" pitchFamily="18" charset="0"/>
              <a:cs typeface="Times New Roman" pitchFamily="18"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0482782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ctr"/>
            <a:r>
              <a:rPr lang="lt-LT" sz="5400" dirty="0" smtClean="0">
                <a:latin typeface="Times New Roman" pitchFamily="18" charset="0"/>
                <a:cs typeface="Times New Roman" pitchFamily="18" charset="0"/>
              </a:rPr>
              <a:t>Veikėjai</a:t>
            </a:r>
            <a:r>
              <a:rPr lang="en-US" sz="5400" dirty="0" smtClean="0">
                <a:latin typeface="Times New Roman" pitchFamily="18" charset="0"/>
                <a:cs typeface="Times New Roman" pitchFamily="18" charset="0"/>
              </a:rPr>
              <a:t> (1)</a:t>
            </a:r>
            <a:endParaRPr lang="lt-LT" sz="5400" dirty="0">
              <a:latin typeface="Times New Roman" pitchFamily="18" charset="0"/>
              <a:cs typeface="Times New Roman" pitchFamily="18" charset="0"/>
            </a:endParaRPr>
          </a:p>
        </p:txBody>
      </p:sp>
      <p:sp>
        <p:nvSpPr>
          <p:cNvPr id="6" name="Content Placeholder 5"/>
          <p:cNvSpPr>
            <a:spLocks noGrp="1"/>
          </p:cNvSpPr>
          <p:nvPr>
            <p:ph idx="1"/>
          </p:nvPr>
        </p:nvSpPr>
        <p:spPr/>
        <p:txBody>
          <a:bodyPr>
            <a:normAutofit/>
          </a:bodyPr>
          <a:lstStyle/>
          <a:p>
            <a:pPr lvl="1">
              <a:buFont typeface="Wingdings" pitchFamily="2" charset="2"/>
              <a:buChar char="Ø"/>
            </a:pPr>
            <a:r>
              <a:rPr lang="lt-LT" dirty="0" smtClean="0">
                <a:latin typeface="Times New Roman" pitchFamily="18" charset="0"/>
                <a:cs typeface="Times New Roman" pitchFamily="18" charset="0"/>
              </a:rPr>
              <a:t>Pagrindinė veikėja yra mama Marija, tačiau apysakoje ją apibūdina švelnus žodis ,,</a:t>
            </a:r>
            <a:r>
              <a:rPr lang="lt-LT" dirty="0" err="1" smtClean="0">
                <a:latin typeface="Times New Roman" pitchFamily="18" charset="0"/>
                <a:cs typeface="Times New Roman" pitchFamily="18" charset="0"/>
              </a:rPr>
              <a:t>mamatė</a:t>
            </a:r>
            <a:r>
              <a:rPr lang="lt-LT" dirty="0" smtClean="0">
                <a:latin typeface="Times New Roman" pitchFamily="18" charset="0"/>
                <a:cs typeface="Times New Roman" pitchFamily="18" charset="0"/>
              </a:rPr>
              <a:t>‘‘. Ji – dvaro ponia, trijų mažų vaikų motina, mokytoja, vargšų globėja, padėjėja. </a:t>
            </a:r>
            <a:r>
              <a:rPr lang="lt-LT" dirty="0" err="1" smtClean="0">
                <a:latin typeface="Times New Roman" pitchFamily="18" charset="0"/>
                <a:cs typeface="Times New Roman" pitchFamily="18" charset="0"/>
              </a:rPr>
              <a:t>Mamatė</a:t>
            </a:r>
            <a:r>
              <a:rPr lang="lt-LT" dirty="0" smtClean="0">
                <a:latin typeface="Times New Roman" pitchFamily="18" charset="0"/>
                <a:cs typeface="Times New Roman" pitchFamily="18" charset="0"/>
              </a:rPr>
              <a:t> vaizduojama kaip gėris ir grožis – visuomet rūpestinga, užtarianti, meniškos sielos, taikaus būdo.</a:t>
            </a:r>
          </a:p>
          <a:p>
            <a:pPr lvl="1">
              <a:buFont typeface="Wingdings" pitchFamily="2" charset="2"/>
              <a:buChar char="Ø"/>
            </a:pPr>
            <a:r>
              <a:rPr lang="lt-LT" dirty="0" smtClean="0">
                <a:latin typeface="Times New Roman" pitchFamily="18" charset="0"/>
                <a:cs typeface="Times New Roman" pitchFamily="18" charset="0"/>
              </a:rPr>
              <a:t>Liudvikas – šeimos galva, </a:t>
            </a:r>
            <a:r>
              <a:rPr lang="lt-LT" dirty="0" err="1" smtClean="0">
                <a:latin typeface="Times New Roman" pitchFamily="18" charset="0"/>
                <a:cs typeface="Times New Roman" pitchFamily="18" charset="0"/>
              </a:rPr>
              <a:t>mamatės</a:t>
            </a:r>
            <a:r>
              <a:rPr lang="lt-LT" dirty="0" smtClean="0">
                <a:latin typeface="Times New Roman" pitchFamily="18" charset="0"/>
                <a:cs typeface="Times New Roman" pitchFamily="18" charset="0"/>
              </a:rPr>
              <a:t> vyras. Jis visiškai kontrastingas savo žmonai, kadangi yra griežtas, tvirtos nuomonės, priekabus, neobjektyvus, tačiau nori užtikrinti ateitį vaikams. Liudvikas dažnai pykstasi su Marija, nenusileidžia ir neatsižvelgia į jos nuomonę.  </a:t>
            </a:r>
          </a:p>
          <a:p>
            <a:pPr lvl="1">
              <a:buFont typeface="Wingdings" pitchFamily="2" charset="2"/>
              <a:buChar char="Ø"/>
            </a:pPr>
            <a:endParaRPr lang="en-US" dirty="0" smtClean="0">
              <a:latin typeface="Times New Roman" pitchFamily="18" charset="0"/>
              <a:cs typeface="Times New Roman" pitchFamily="18" charset="0"/>
            </a:endParaRPr>
          </a:p>
          <a:p>
            <a:pPr lvl="1">
              <a:buFont typeface="Wingdings" pitchFamily="2" charset="2"/>
              <a:buChar char="Ø"/>
            </a:pPr>
            <a:endParaRPr lang="lt-LT" dirty="0">
              <a:latin typeface="Times New Roman" pitchFamily="18" charset="0"/>
              <a:cs typeface="Times New Roman" pitchFamily="18"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265941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lt-LT" sz="5400" dirty="0" smtClean="0">
                <a:latin typeface="Times New Roman" pitchFamily="18" charset="0"/>
                <a:cs typeface="Times New Roman" pitchFamily="18" charset="0"/>
              </a:rPr>
              <a:t>Veikėjai (</a:t>
            </a:r>
            <a:r>
              <a:rPr lang="en-US" sz="5400" dirty="0" smtClean="0">
                <a:latin typeface="Times New Roman" pitchFamily="18" charset="0"/>
                <a:cs typeface="Times New Roman" pitchFamily="18" charset="0"/>
              </a:rPr>
              <a:t>2)</a:t>
            </a:r>
            <a:endParaRPr lang="lt-LT" sz="5400"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lt-LT" dirty="0" smtClean="0">
                <a:latin typeface="Times New Roman" pitchFamily="18" charset="0"/>
                <a:cs typeface="Times New Roman" pitchFamily="18" charset="0"/>
              </a:rPr>
              <a:t>Irusia – pasakotojos antrininkė, kurios įspūdžiai sudaro didžiąją pasakojimo dalį. Mergaitė švelni, geraširdė, draugiška. Irusia labai myli mamą, nori, jog ji būtų laiminga ir niekada nepamirštų dukros. </a:t>
            </a:r>
          </a:p>
          <a:p>
            <a:pPr>
              <a:buFont typeface="Wingdings" pitchFamily="2" charset="2"/>
              <a:buChar char="Ø"/>
            </a:pPr>
            <a:r>
              <a:rPr lang="lt-LT" dirty="0" smtClean="0">
                <a:latin typeface="Times New Roman" pitchFamily="18" charset="0"/>
                <a:cs typeface="Times New Roman" pitchFamily="18" charset="0"/>
              </a:rPr>
              <a:t>Bobutė – paprasta, tarmiškai kalbanti moteris, kurios pagrindiniai užsiėmimai – verpimas ir pasakų sekimas. Tai senolei suteikia </a:t>
            </a:r>
            <a:r>
              <a:rPr lang="lt-LT" dirty="0" err="1" smtClean="0">
                <a:latin typeface="Times New Roman" pitchFamily="18" charset="0"/>
                <a:cs typeface="Times New Roman" pitchFamily="18" charset="0"/>
              </a:rPr>
              <a:t>magiškumo</a:t>
            </a:r>
            <a:r>
              <a:rPr lang="lt-LT" dirty="0" smtClean="0">
                <a:latin typeface="Times New Roman" pitchFamily="18" charset="0"/>
                <a:cs typeface="Times New Roman" pitchFamily="18" charset="0"/>
              </a:rPr>
              <a:t>.</a:t>
            </a:r>
          </a:p>
          <a:p>
            <a:pPr>
              <a:buFont typeface="Wingdings" pitchFamily="2" charset="2"/>
              <a:buChar char="Ø"/>
            </a:pPr>
            <a:endParaRPr lang="lt-LT" dirty="0">
              <a:latin typeface="Times New Roman" pitchFamily="18" charset="0"/>
              <a:cs typeface="Times New Roman" pitchFamily="18"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6018509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lt-LT" sz="5400" dirty="0" smtClean="0">
                <a:latin typeface="Times New Roman" pitchFamily="18" charset="0"/>
                <a:cs typeface="Times New Roman" pitchFamily="18" charset="0"/>
              </a:rPr>
              <a:t>Veikėjai (</a:t>
            </a:r>
            <a:r>
              <a:rPr lang="en-US" sz="5400" dirty="0" smtClean="0">
                <a:latin typeface="Times New Roman" pitchFamily="18" charset="0"/>
                <a:cs typeface="Times New Roman" pitchFamily="18" charset="0"/>
              </a:rPr>
              <a:t>3)</a:t>
            </a:r>
            <a:endParaRPr lang="lt-LT" sz="5400"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lt-LT" dirty="0" smtClean="0"/>
              <a:t> </a:t>
            </a:r>
            <a:r>
              <a:rPr lang="lt-LT" dirty="0" smtClean="0">
                <a:latin typeface="Times New Roman" pitchFamily="18" charset="0"/>
                <a:cs typeface="Times New Roman" pitchFamily="18" charset="0"/>
              </a:rPr>
              <a:t>Ponas</a:t>
            </a:r>
            <a:r>
              <a:rPr lang="lt-LT" dirty="0" smtClean="0"/>
              <a:t> </a:t>
            </a:r>
            <a:r>
              <a:rPr lang="lt-LT" dirty="0" smtClean="0">
                <a:latin typeface="Times New Roman" pitchFamily="18" charset="0"/>
                <a:cs typeface="Times New Roman" pitchFamily="18" charset="0"/>
              </a:rPr>
              <a:t>Jonavičius – meniškos sielos žmogus, turintis daug bendro su </a:t>
            </a:r>
            <a:r>
              <a:rPr lang="lt-LT" dirty="0" err="1" smtClean="0">
                <a:latin typeface="Times New Roman" pitchFamily="18" charset="0"/>
                <a:cs typeface="Times New Roman" pitchFamily="18" charset="0"/>
              </a:rPr>
              <a:t>mamate</a:t>
            </a:r>
            <a:r>
              <a:rPr lang="lt-LT" dirty="0" smtClean="0">
                <a:latin typeface="Times New Roman" pitchFamily="18" charset="0"/>
                <a:cs typeface="Times New Roman" pitchFamily="18" charset="0"/>
              </a:rPr>
              <a:t>. Jis patriotiškas, paslaptingas, romantiškas vyras, jaučiantis šiltus jausmus Marijai.</a:t>
            </a:r>
          </a:p>
          <a:p>
            <a:pPr>
              <a:buFont typeface="Wingdings" pitchFamily="2" charset="2"/>
              <a:buChar char="Ø"/>
            </a:pPr>
            <a:r>
              <a:rPr lang="lt-LT" dirty="0">
                <a:latin typeface="Times New Roman" pitchFamily="18" charset="0"/>
                <a:cs typeface="Times New Roman" pitchFamily="18" charset="0"/>
              </a:rPr>
              <a:t> </a:t>
            </a:r>
            <a:r>
              <a:rPr lang="lt-LT" dirty="0" smtClean="0">
                <a:latin typeface="Times New Roman" pitchFamily="18" charset="0"/>
                <a:cs typeface="Times New Roman" pitchFamily="18" charset="0"/>
              </a:rPr>
              <a:t>Teta </a:t>
            </a:r>
            <a:r>
              <a:rPr lang="lt-LT" dirty="0" err="1" smtClean="0">
                <a:latin typeface="Times New Roman" pitchFamily="18" charset="0"/>
                <a:cs typeface="Times New Roman" pitchFamily="18" charset="0"/>
              </a:rPr>
              <a:t>Karusė</a:t>
            </a:r>
            <a:r>
              <a:rPr lang="lt-LT" dirty="0" smtClean="0">
                <a:latin typeface="Times New Roman" pitchFamily="18" charset="0"/>
                <a:cs typeface="Times New Roman" pitchFamily="18" charset="0"/>
              </a:rPr>
              <a:t> – išdidi, mėgstanti pasipuikuoti, ieškanti  naudos moteris. </a:t>
            </a:r>
          </a:p>
          <a:p>
            <a:pPr>
              <a:buFont typeface="Wingdings" pitchFamily="2" charset="2"/>
              <a:buChar char="Ø"/>
            </a:pPr>
            <a:r>
              <a:rPr lang="lt-LT" dirty="0" smtClean="0">
                <a:latin typeface="Times New Roman" pitchFamily="18" charset="0"/>
                <a:cs typeface="Times New Roman" pitchFamily="18" charset="0"/>
              </a:rPr>
              <a:t>Boleslovas – </a:t>
            </a:r>
            <a:r>
              <a:rPr lang="lt-LT" dirty="0" err="1" smtClean="0">
                <a:latin typeface="Times New Roman" pitchFamily="18" charset="0"/>
                <a:cs typeface="Times New Roman" pitchFamily="18" charset="0"/>
              </a:rPr>
              <a:t>Karusės</a:t>
            </a:r>
            <a:r>
              <a:rPr lang="lt-LT" dirty="0" smtClean="0">
                <a:latin typeface="Times New Roman" pitchFamily="18" charset="0"/>
                <a:cs typeface="Times New Roman" pitchFamily="18" charset="0"/>
              </a:rPr>
              <a:t> vyras, pagyrūnas ir nevykęs medžiotojas.</a:t>
            </a:r>
            <a:endParaRPr lang="lt-LT"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0478567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latin typeface="Times New Roman" pitchFamily="18" charset="0"/>
                <a:cs typeface="Times New Roman" pitchFamily="18" charset="0"/>
              </a:rPr>
              <a:t>Mamos ir dukros santykiai</a:t>
            </a:r>
            <a:endParaRPr lang="lt-LT"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pPr marL="64008" indent="0">
              <a:buNone/>
            </a:pPr>
            <a:r>
              <a:rPr lang="lt-LT" dirty="0" smtClean="0">
                <a:latin typeface="Times New Roman" pitchFamily="18" charset="0"/>
                <a:cs typeface="Times New Roman" pitchFamily="18" charset="0"/>
              </a:rPr>
              <a:t>	</a:t>
            </a:r>
            <a:r>
              <a:rPr lang="lt-LT" dirty="0" err="1" smtClean="0">
                <a:latin typeface="Times New Roman" pitchFamily="18" charset="0"/>
                <a:cs typeface="Times New Roman" pitchFamily="18" charset="0"/>
              </a:rPr>
              <a:t>Mamatė</a:t>
            </a:r>
            <a:r>
              <a:rPr lang="lt-LT" dirty="0" smtClean="0">
                <a:latin typeface="Times New Roman" pitchFamily="18" charset="0"/>
                <a:cs typeface="Times New Roman" pitchFamily="18" charset="0"/>
              </a:rPr>
              <a:t> </a:t>
            </a:r>
            <a:r>
              <a:rPr lang="lt-LT" dirty="0">
                <a:latin typeface="Times New Roman" pitchFamily="18" charset="0"/>
                <a:cs typeface="Times New Roman" pitchFamily="18" charset="0"/>
              </a:rPr>
              <a:t>ir duktė (Irutė) priklauso smulkiųjų Žemaitijos bajorų šeimai, gyvenančiai nedideliame dvare</a:t>
            </a:r>
            <a:r>
              <a:rPr lang="lt-LT" dirty="0" smtClean="0">
                <a:latin typeface="Times New Roman" pitchFamily="18" charset="0"/>
                <a:cs typeface="Times New Roman" pitchFamily="18" charset="0"/>
              </a:rPr>
              <a:t>. </a:t>
            </a:r>
            <a:r>
              <a:rPr lang="lt-LT" dirty="0">
                <a:latin typeface="Times New Roman" pitchFamily="18" charset="0"/>
                <a:cs typeface="Times New Roman" pitchFamily="18" charset="0"/>
              </a:rPr>
              <a:t>Tokia aplinka sudaro sąlygas atskleisti subtilų motinos ir dukters bendravimo grožį. Irusios ir </a:t>
            </a:r>
            <a:r>
              <a:rPr lang="lt-LT" dirty="0" smtClean="0">
                <a:latin typeface="Times New Roman" pitchFamily="18" charset="0"/>
                <a:cs typeface="Times New Roman" pitchFamily="18" charset="0"/>
              </a:rPr>
              <a:t>mamos santykiai </a:t>
            </a:r>
            <a:r>
              <a:rPr lang="lt-LT" dirty="0">
                <a:latin typeface="Times New Roman" pitchFamily="18" charset="0"/>
                <a:cs typeface="Times New Roman" pitchFamily="18" charset="0"/>
              </a:rPr>
              <a:t>paremti meile, draugyste, tarpusavio pasitikėjimu bei rūpesčiu. Irutė negali nuo jos atsitraukti, yra labai prisirišusi</a:t>
            </a:r>
            <a:r>
              <a:rPr lang="lt-LT" dirty="0" smtClean="0">
                <a:latin typeface="Times New Roman" pitchFamily="18" charset="0"/>
                <a:cs typeface="Times New Roman" pitchFamily="18" charset="0"/>
              </a:rPr>
              <a:t>, </a:t>
            </a:r>
            <a:r>
              <a:rPr lang="lt-LT" dirty="0">
                <a:latin typeface="Times New Roman" pitchFamily="18" charset="0"/>
                <a:cs typeface="Times New Roman" pitchFamily="18" charset="0"/>
              </a:rPr>
              <a:t>žavisi, jaučia džiaugsmą būdama su </a:t>
            </a:r>
            <a:r>
              <a:rPr lang="lt-LT" dirty="0" smtClean="0">
                <a:latin typeface="Times New Roman" pitchFamily="18" charset="0"/>
                <a:cs typeface="Times New Roman" pitchFamily="18" charset="0"/>
              </a:rPr>
              <a:t>ja, </a:t>
            </a:r>
            <a:r>
              <a:rPr lang="lt-LT" dirty="0">
                <a:latin typeface="Times New Roman" pitchFamily="18" charset="0"/>
                <a:cs typeface="Times New Roman" pitchFamily="18" charset="0"/>
              </a:rPr>
              <a:t>nusiramina motinos apkabinta. </a:t>
            </a:r>
            <a:r>
              <a:rPr lang="lt-LT" dirty="0" smtClean="0">
                <a:latin typeface="Times New Roman" pitchFamily="18" charset="0"/>
                <a:cs typeface="Times New Roman" pitchFamily="18" charset="0"/>
              </a:rPr>
              <a:t>Mergaitė </a:t>
            </a:r>
            <a:r>
              <a:rPr lang="lt-LT" dirty="0">
                <a:latin typeface="Times New Roman" pitchFamily="18" charset="0"/>
                <a:cs typeface="Times New Roman" pitchFamily="18" charset="0"/>
              </a:rPr>
              <a:t>nepalieka motinos </a:t>
            </a:r>
            <a:r>
              <a:rPr lang="lt-LT" dirty="0" smtClean="0">
                <a:latin typeface="Times New Roman" pitchFamily="18" charset="0"/>
                <a:cs typeface="Times New Roman" pitchFamily="18" charset="0"/>
              </a:rPr>
              <a:t>net </a:t>
            </a:r>
            <a:r>
              <a:rPr lang="lt-LT" dirty="0">
                <a:latin typeface="Times New Roman" pitchFamily="18" charset="0"/>
                <a:cs typeface="Times New Roman" pitchFamily="18" charset="0"/>
              </a:rPr>
              <a:t>jai apžiūrint ligonius, dirbant buities darbus, susitinkant su draugais ar keliaujant po kaimą.</a:t>
            </a:r>
          </a:p>
          <a:p>
            <a:pPr marL="64008" indent="0">
              <a:buNone/>
            </a:pPr>
            <a:endParaRPr lang="lt-LT" dirty="0">
              <a:latin typeface="Times New Roman" pitchFamily="18" charset="0"/>
              <a:cs typeface="Times New Roman" pitchFamily="18" charset="0"/>
            </a:endParaRPr>
          </a:p>
          <a:p>
            <a:pPr marL="64008" indent="0">
              <a:buNone/>
            </a:pPr>
            <a:endParaRPr lang="lt-LT" dirty="0">
              <a:latin typeface="Times New Roman" pitchFamily="18" charset="0"/>
              <a:cs typeface="Times New Roman" pitchFamily="18"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9226616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latin typeface="Times New Roman" pitchFamily="18" charset="0"/>
                <a:cs typeface="Times New Roman" pitchFamily="18" charset="0"/>
              </a:rPr>
              <a:t>Žvilgsnis į pasaulį</a:t>
            </a:r>
            <a:endParaRPr lang="lt-LT"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64008" indent="0">
              <a:buNone/>
            </a:pPr>
            <a:r>
              <a:rPr lang="lt-LT" dirty="0" smtClean="0">
                <a:latin typeface="Times New Roman" pitchFamily="18" charset="0"/>
                <a:cs typeface="Times New Roman" pitchFamily="18" charset="0"/>
              </a:rPr>
              <a:t>	</a:t>
            </a:r>
            <a:r>
              <a:rPr lang="lt-LT" dirty="0" err="1" smtClean="0">
                <a:latin typeface="Times New Roman" pitchFamily="18" charset="0"/>
                <a:cs typeface="Times New Roman" pitchFamily="18" charset="0"/>
              </a:rPr>
              <a:t>Mamatė</a:t>
            </a:r>
            <a:r>
              <a:rPr lang="lt-LT" dirty="0" smtClean="0">
                <a:latin typeface="Times New Roman" pitchFamily="18" charset="0"/>
                <a:cs typeface="Times New Roman" pitchFamily="18" charset="0"/>
              </a:rPr>
              <a:t> pasaulį </a:t>
            </a:r>
            <a:r>
              <a:rPr lang="lt-LT" dirty="0">
                <a:latin typeface="Times New Roman" pitchFamily="18" charset="0"/>
                <a:cs typeface="Times New Roman" pitchFamily="18" charset="0"/>
              </a:rPr>
              <a:t>suvokia ir mato tokį, koks </a:t>
            </a:r>
            <a:r>
              <a:rPr lang="lt-LT" dirty="0" smtClean="0">
                <a:latin typeface="Times New Roman" pitchFamily="18" charset="0"/>
                <a:cs typeface="Times New Roman" pitchFamily="18" charset="0"/>
              </a:rPr>
              <a:t>jis yra </a:t>
            </a:r>
            <a:r>
              <a:rPr lang="lt-LT" dirty="0">
                <a:latin typeface="Times New Roman" pitchFamily="18" charset="0"/>
                <a:cs typeface="Times New Roman" pitchFamily="18" charset="0"/>
              </a:rPr>
              <a:t>iš </a:t>
            </a:r>
            <a:r>
              <a:rPr lang="lt-LT" dirty="0" smtClean="0">
                <a:latin typeface="Times New Roman" pitchFamily="18" charset="0"/>
                <a:cs typeface="Times New Roman" pitchFamily="18" charset="0"/>
              </a:rPr>
              <a:t>tikrųjų: </a:t>
            </a:r>
            <a:r>
              <a:rPr lang="lt-LT" dirty="0">
                <a:latin typeface="Times New Roman" pitchFamily="18" charset="0"/>
                <a:cs typeface="Times New Roman" pitchFamily="18" charset="0"/>
              </a:rPr>
              <a:t>negailestingas, žiaurus, </a:t>
            </a:r>
            <a:r>
              <a:rPr lang="lt-LT" dirty="0" smtClean="0">
                <a:latin typeface="Times New Roman" pitchFamily="18" charset="0"/>
                <a:cs typeface="Times New Roman" pitchFamily="18" charset="0"/>
              </a:rPr>
              <a:t>tačiau ieško </a:t>
            </a:r>
            <a:r>
              <a:rPr lang="lt-LT" dirty="0">
                <a:latin typeface="Times New Roman" pitchFamily="18" charset="0"/>
                <a:cs typeface="Times New Roman" pitchFamily="18" charset="0"/>
              </a:rPr>
              <a:t>grožio, </a:t>
            </a:r>
            <a:r>
              <a:rPr lang="lt-LT" dirty="0" smtClean="0">
                <a:latin typeface="Times New Roman" pitchFamily="18" charset="0"/>
                <a:cs typeface="Times New Roman" pitchFamily="18" charset="0"/>
              </a:rPr>
              <a:t>bando jį perteikti ir parodyti vaikams.  </a:t>
            </a:r>
            <a:endParaRPr lang="lt-LT" dirty="0">
              <a:latin typeface="Times New Roman" pitchFamily="18" charset="0"/>
              <a:cs typeface="Times New Roman" pitchFamily="18" charset="0"/>
            </a:endParaRPr>
          </a:p>
          <a:p>
            <a:pPr marL="64008" indent="0">
              <a:buNone/>
            </a:pPr>
            <a:r>
              <a:rPr lang="lt-LT" dirty="0" smtClean="0">
                <a:latin typeface="Times New Roman" pitchFamily="18" charset="0"/>
                <a:cs typeface="Times New Roman" pitchFamily="18" charset="0"/>
              </a:rPr>
              <a:t>	Irutė </a:t>
            </a:r>
            <a:r>
              <a:rPr lang="lt-LT" dirty="0">
                <a:latin typeface="Times New Roman" pitchFamily="18" charset="0"/>
                <a:cs typeface="Times New Roman" pitchFamily="18" charset="0"/>
              </a:rPr>
              <a:t>dar nieko neanalizuoja, ji tik naiviai mato, kas vyksta, bet gilesnių išvadų nedaro.</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8589564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lt-LT" sz="4800" dirty="0" smtClean="0">
                <a:latin typeface="Times New Roman" pitchFamily="18" charset="0"/>
                <a:cs typeface="Times New Roman" pitchFamily="18" charset="0"/>
              </a:rPr>
              <a:t>Išvados</a:t>
            </a:r>
            <a:endParaRPr lang="lt-LT" sz="48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882808"/>
            <a:ext cx="8075240" cy="4572000"/>
          </a:xfrm>
        </p:spPr>
        <p:txBody>
          <a:bodyPr/>
          <a:lstStyle/>
          <a:p>
            <a:pPr marL="64008" indent="0">
              <a:buNone/>
            </a:pPr>
            <a:r>
              <a:rPr lang="lt-LT" dirty="0">
                <a:latin typeface="Times New Roman" pitchFamily="18" charset="0"/>
                <a:cs typeface="Times New Roman" pitchFamily="18" charset="0"/>
              </a:rPr>
              <a:t>	</a:t>
            </a:r>
            <a:r>
              <a:rPr lang="lt-LT" dirty="0" smtClean="0">
                <a:latin typeface="Times New Roman" pitchFamily="18" charset="0"/>
                <a:cs typeface="Times New Roman" pitchFamily="18" charset="0"/>
              </a:rPr>
              <a:t>Apysaka </a:t>
            </a:r>
            <a:r>
              <a:rPr lang="lt-LT" dirty="0">
                <a:latin typeface="Times New Roman" pitchFamily="18" charset="0"/>
                <a:cs typeface="Times New Roman" pitchFamily="18" charset="0"/>
              </a:rPr>
              <a:t>,,Sename dvare‘‘ – viena iš </a:t>
            </a:r>
            <a:r>
              <a:rPr lang="lt-LT" dirty="0" err="1">
                <a:latin typeface="Times New Roman" pitchFamily="18" charset="0"/>
                <a:cs typeface="Times New Roman" pitchFamily="18" charset="0"/>
              </a:rPr>
              <a:t>įsimintiniausių</a:t>
            </a:r>
            <a:r>
              <a:rPr lang="lt-LT" dirty="0">
                <a:latin typeface="Times New Roman" pitchFamily="18" charset="0"/>
                <a:cs typeface="Times New Roman" pitchFamily="18" charset="0"/>
              </a:rPr>
              <a:t> bei daugiausiai temų ,,</a:t>
            </a:r>
            <a:r>
              <a:rPr lang="lt-LT" dirty="0" smtClean="0">
                <a:latin typeface="Times New Roman" pitchFamily="18" charset="0"/>
                <a:cs typeface="Times New Roman" pitchFamily="18" charset="0"/>
              </a:rPr>
              <a:t>apimantis</a:t>
            </a:r>
            <a:r>
              <a:rPr lang="lt-LT" dirty="0">
                <a:latin typeface="Times New Roman" pitchFamily="18" charset="0"/>
                <a:cs typeface="Times New Roman" pitchFamily="18" charset="0"/>
              </a:rPr>
              <a:t>‘‘ kūrinys</a:t>
            </a:r>
            <a:r>
              <a:rPr lang="lt-LT" dirty="0" smtClean="0">
                <a:latin typeface="Times New Roman" pitchFamily="18" charset="0"/>
                <a:cs typeface="Times New Roman" pitchFamily="18" charset="0"/>
              </a:rPr>
              <a:t>. Jį sudaro mažos </a:t>
            </a:r>
            <a:r>
              <a:rPr lang="lt-LT" dirty="0">
                <a:latin typeface="Times New Roman" pitchFamily="18" charset="0"/>
                <a:cs typeface="Times New Roman" pitchFamily="18" charset="0"/>
              </a:rPr>
              <a:t>mergaitės atsiminimai apie gražią ir daug gyvenimiškos patirties suteikusią vaikystę, kurią prisiminti skatina ryškus </a:t>
            </a:r>
            <a:r>
              <a:rPr lang="lt-LT" dirty="0" err="1">
                <a:latin typeface="Times New Roman" pitchFamily="18" charset="0"/>
                <a:cs typeface="Times New Roman" pitchFamily="18" charset="0"/>
              </a:rPr>
              <a:t>mamatės</a:t>
            </a:r>
            <a:r>
              <a:rPr lang="lt-LT" dirty="0">
                <a:latin typeface="Times New Roman" pitchFamily="18" charset="0"/>
                <a:cs typeface="Times New Roman" pitchFamily="18" charset="0"/>
              </a:rPr>
              <a:t> Marijos </a:t>
            </a:r>
            <a:r>
              <a:rPr lang="lt-LT" dirty="0" smtClean="0">
                <a:latin typeface="Times New Roman" pitchFamily="18" charset="0"/>
                <a:cs typeface="Times New Roman" pitchFamily="18" charset="0"/>
              </a:rPr>
              <a:t>paveikslas. Šiame</a:t>
            </a:r>
            <a:r>
              <a:rPr lang="lt-LT" dirty="0">
                <a:latin typeface="Times New Roman" pitchFamily="18" charset="0"/>
                <a:cs typeface="Times New Roman" pitchFamily="18" charset="0"/>
              </a:rPr>
              <a:t> </a:t>
            </a:r>
            <a:r>
              <a:rPr lang="lt-LT" dirty="0" smtClean="0">
                <a:latin typeface="Times New Roman" pitchFamily="18" charset="0"/>
                <a:cs typeface="Times New Roman" pitchFamily="18" charset="0"/>
              </a:rPr>
              <a:t>kūrinyje yra </a:t>
            </a:r>
            <a:r>
              <a:rPr lang="lt-LT" dirty="0" err="1" smtClean="0">
                <a:latin typeface="Times New Roman" pitchFamily="18" charset="0"/>
                <a:cs typeface="Times New Roman" pitchFamily="18" charset="0"/>
              </a:rPr>
              <a:t>autobiografiškų</a:t>
            </a:r>
            <a:r>
              <a:rPr lang="lt-LT" dirty="0" smtClean="0">
                <a:latin typeface="Times New Roman" pitchFamily="18" charset="0"/>
                <a:cs typeface="Times New Roman" pitchFamily="18" charset="0"/>
              </a:rPr>
              <a:t> detalių, kurios suteikia tikroviškumo įspūdį, atskleidžia rašytojos jausmus. </a:t>
            </a:r>
            <a:endParaRPr lang="lt-LT" dirty="0">
              <a:latin typeface="Times New Roman" pitchFamily="18" charset="0"/>
              <a:cs typeface="Times New Roman" pitchFamily="18"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22731946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lt-LT" sz="5400" dirty="0" smtClean="0">
                <a:latin typeface="Times New Roman" pitchFamily="18" charset="0"/>
                <a:cs typeface="Times New Roman" pitchFamily="18" charset="0"/>
              </a:rPr>
              <a:t>Novelė ,,</a:t>
            </a:r>
            <a:r>
              <a:rPr lang="lt-LT" sz="5400" dirty="0" err="1" smtClean="0">
                <a:latin typeface="Times New Roman" pitchFamily="18" charset="0"/>
                <a:cs typeface="Times New Roman" pitchFamily="18" charset="0"/>
              </a:rPr>
              <a:t>Irkos</a:t>
            </a:r>
            <a:r>
              <a:rPr lang="lt-LT" sz="5400" dirty="0" smtClean="0">
                <a:latin typeface="Times New Roman" pitchFamily="18" charset="0"/>
                <a:cs typeface="Times New Roman" pitchFamily="18" charset="0"/>
              </a:rPr>
              <a:t> tragedija‘‘</a:t>
            </a:r>
            <a:endParaRPr lang="lt-LT" sz="5400"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lt-LT" sz="3200" dirty="0" smtClean="0">
                <a:latin typeface="Times New Roman" pitchFamily="18" charset="0"/>
                <a:cs typeface="Times New Roman" pitchFamily="18" charset="0"/>
              </a:rPr>
              <a:t>Šiame kūrinyje svarbiausią vietą užima nusivylęs vaikas ir sudužęs jo pasaulis.</a:t>
            </a:r>
          </a:p>
          <a:p>
            <a:pPr>
              <a:buFont typeface="Wingdings" pitchFamily="2" charset="2"/>
              <a:buChar char="Ø"/>
            </a:pPr>
            <a:r>
              <a:rPr lang="lt-LT" sz="3200" dirty="0" smtClean="0">
                <a:latin typeface="Times New Roman" pitchFamily="18" charset="0"/>
                <a:cs typeface="Times New Roman" pitchFamily="18" charset="0"/>
              </a:rPr>
              <a:t> Aiškiai pabrėžiama skirtingai suvokiama suaugusių ir vaikų pasaulio samprata. </a:t>
            </a:r>
          </a:p>
          <a:p>
            <a:pPr>
              <a:buFont typeface="Wingdings" pitchFamily="2" charset="2"/>
              <a:buChar char="Ø"/>
            </a:pPr>
            <a:r>
              <a:rPr lang="lt-LT" sz="3200" dirty="0" smtClean="0">
                <a:latin typeface="Times New Roman" pitchFamily="18" charset="0"/>
                <a:cs typeface="Times New Roman" pitchFamily="18" charset="0"/>
              </a:rPr>
              <a:t>Ryškus nepilnos, iširusios šeimos paveikslas</a:t>
            </a:r>
            <a:r>
              <a:rPr lang="lt-LT" dirty="0" smtClean="0">
                <a:latin typeface="Times New Roman" pitchFamily="18" charset="0"/>
                <a:cs typeface="Times New Roman" pitchFamily="18" charset="0"/>
              </a:rPr>
              <a:t>.</a:t>
            </a:r>
          </a:p>
          <a:p>
            <a:pPr marL="64008" indent="0">
              <a:buNone/>
            </a:pPr>
            <a:endParaRPr lang="lt-LT" dirty="0">
              <a:latin typeface="Times New Roman" pitchFamily="18" charset="0"/>
              <a:cs typeface="Times New Roman" pitchFamily="18"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8385667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08720"/>
            <a:ext cx="8229600" cy="5546088"/>
          </a:xfrm>
        </p:spPr>
        <p:txBody>
          <a:bodyPr>
            <a:normAutofit fontScale="85000" lnSpcReduction="10000"/>
          </a:bodyPr>
          <a:lstStyle/>
          <a:p>
            <a:pPr marL="64008" indent="0">
              <a:buNone/>
            </a:pPr>
            <a:r>
              <a:rPr lang="en-US" dirty="0" smtClean="0">
                <a:latin typeface="Times New Roman" pitchFamily="18" charset="0"/>
                <a:cs typeface="Times New Roman" pitchFamily="18" charset="0"/>
              </a:rPr>
              <a:t>	</a:t>
            </a:r>
            <a:r>
              <a:rPr lang="lt-LT" dirty="0" smtClean="0">
                <a:latin typeface="Times New Roman" pitchFamily="18" charset="0"/>
                <a:cs typeface="Times New Roman" pitchFamily="18" charset="0"/>
              </a:rPr>
              <a:t>Novelėje </a:t>
            </a:r>
            <a:r>
              <a:rPr lang="lt-LT" b="1" dirty="0" smtClean="0">
                <a:latin typeface="Times New Roman" pitchFamily="18" charset="0"/>
                <a:cs typeface="Times New Roman" pitchFamily="18" charset="0"/>
              </a:rPr>
              <a:t>,,</a:t>
            </a:r>
            <a:r>
              <a:rPr lang="lt-LT" b="1" dirty="0" err="1" smtClean="0">
                <a:latin typeface="Times New Roman" pitchFamily="18" charset="0"/>
                <a:cs typeface="Times New Roman" pitchFamily="18" charset="0"/>
              </a:rPr>
              <a:t>Irkos</a:t>
            </a:r>
            <a:r>
              <a:rPr lang="lt-LT" b="1" dirty="0" smtClean="0">
                <a:latin typeface="Times New Roman" pitchFamily="18" charset="0"/>
                <a:cs typeface="Times New Roman" pitchFamily="18" charset="0"/>
              </a:rPr>
              <a:t> </a:t>
            </a:r>
            <a:r>
              <a:rPr lang="lt-LT" b="1" dirty="0">
                <a:latin typeface="Times New Roman" pitchFamily="18" charset="0"/>
                <a:cs typeface="Times New Roman" pitchFamily="18" charset="0"/>
              </a:rPr>
              <a:t>tragedija”</a:t>
            </a:r>
            <a:r>
              <a:rPr lang="lt-LT" dirty="0">
                <a:latin typeface="Times New Roman" pitchFamily="18" charset="0"/>
                <a:cs typeface="Times New Roman" pitchFamily="18" charset="0"/>
              </a:rPr>
              <a:t> Šatrijos Ragana rašo apie mažą septynerių metų </a:t>
            </a:r>
            <a:r>
              <a:rPr lang="lt-LT" dirty="0" smtClean="0">
                <a:latin typeface="Times New Roman" pitchFamily="18" charset="0"/>
                <a:cs typeface="Times New Roman" pitchFamily="18" charset="0"/>
              </a:rPr>
              <a:t>mergaitę, kuri gyvendama </a:t>
            </a:r>
            <a:r>
              <a:rPr lang="lt-LT" dirty="0">
                <a:latin typeface="Times New Roman" pitchFamily="18" charset="0"/>
                <a:cs typeface="Times New Roman" pitchFamily="18" charset="0"/>
              </a:rPr>
              <a:t>apsupta idealios </a:t>
            </a:r>
            <a:r>
              <a:rPr lang="lt-LT" dirty="0" smtClean="0">
                <a:latin typeface="Times New Roman" pitchFamily="18" charset="0"/>
                <a:cs typeface="Times New Roman" pitchFamily="18" charset="0"/>
              </a:rPr>
              <a:t>buities jaučiasi nelaiminga, </a:t>
            </a:r>
            <a:r>
              <a:rPr lang="lt-LT" dirty="0">
                <a:latin typeface="Times New Roman" pitchFamily="18" charset="0"/>
                <a:cs typeface="Times New Roman" pitchFamily="18" charset="0"/>
              </a:rPr>
              <a:t>nusivylusi. Jos mama daug dirba, namo grįžta tik vakare ir labai mažai bendrauja su savo dukra. Kiekvieną vakarą, sulaukus mamos, </a:t>
            </a:r>
            <a:r>
              <a:rPr lang="lt-LT" dirty="0" err="1">
                <a:latin typeface="Times New Roman" pitchFamily="18" charset="0"/>
                <a:cs typeface="Times New Roman" pitchFamily="18" charset="0"/>
              </a:rPr>
              <a:t>Irka</a:t>
            </a:r>
            <a:r>
              <a:rPr lang="lt-LT" dirty="0">
                <a:latin typeface="Times New Roman" pitchFamily="18" charset="0"/>
                <a:cs typeface="Times New Roman" pitchFamily="18" charset="0"/>
              </a:rPr>
              <a:t> bėga jos pasitikti, </a:t>
            </a:r>
            <a:r>
              <a:rPr lang="lt-LT" dirty="0" smtClean="0">
                <a:latin typeface="Times New Roman" pitchFamily="18" charset="0"/>
                <a:cs typeface="Times New Roman" pitchFamily="18" charset="0"/>
              </a:rPr>
              <a:t>pasakoja  </a:t>
            </a:r>
            <a:r>
              <a:rPr lang="lt-LT" dirty="0">
                <a:latin typeface="Times New Roman" pitchFamily="18" charset="0"/>
                <a:cs typeface="Times New Roman" pitchFamily="18" charset="0"/>
              </a:rPr>
              <a:t>išgyvenimus ir džiaugsmus, patirtus per dieną</a:t>
            </a:r>
            <a:r>
              <a:rPr lang="lt-LT" dirty="0" smtClean="0">
                <a:latin typeface="Times New Roman" pitchFamily="18" charset="0"/>
                <a:cs typeface="Times New Roman" pitchFamily="18" charset="0"/>
              </a:rPr>
              <a:t>. Tačiau mama </a:t>
            </a:r>
            <a:r>
              <a:rPr lang="lt-LT" dirty="0">
                <a:latin typeface="Times New Roman" pitchFamily="18" charset="0"/>
                <a:cs typeface="Times New Roman" pitchFamily="18" charset="0"/>
              </a:rPr>
              <a:t>retai jos </a:t>
            </a:r>
            <a:r>
              <a:rPr lang="lt-LT" dirty="0" smtClean="0">
                <a:latin typeface="Times New Roman" pitchFamily="18" charset="0"/>
                <a:cs typeface="Times New Roman" pitchFamily="18" charset="0"/>
              </a:rPr>
              <a:t>klausosi, nes atvažiuoja ponas </a:t>
            </a:r>
            <a:r>
              <a:rPr lang="lt-LT" dirty="0">
                <a:latin typeface="Times New Roman" pitchFamily="18" charset="0"/>
                <a:cs typeface="Times New Roman" pitchFamily="18" charset="0"/>
              </a:rPr>
              <a:t>Gurskis, ir jai reikia </a:t>
            </a:r>
            <a:r>
              <a:rPr lang="lt-LT" dirty="0" smtClean="0">
                <a:latin typeface="Times New Roman" pitchFamily="18" charset="0"/>
                <a:cs typeface="Times New Roman" pitchFamily="18" charset="0"/>
              </a:rPr>
              <a:t>pasiruošti. Prieš miegą </a:t>
            </a:r>
            <a:r>
              <a:rPr lang="lt-LT" dirty="0" err="1" smtClean="0">
                <a:latin typeface="Times New Roman" pitchFamily="18" charset="0"/>
                <a:cs typeface="Times New Roman" pitchFamily="18" charset="0"/>
              </a:rPr>
              <a:t>Irka</a:t>
            </a:r>
            <a:r>
              <a:rPr lang="lt-LT" dirty="0" smtClean="0">
                <a:latin typeface="Times New Roman" pitchFamily="18" charset="0"/>
                <a:cs typeface="Times New Roman" pitchFamily="18" charset="0"/>
              </a:rPr>
              <a:t> visuomet meldžiasi ir tikisi, jog nemalonaus svečio nebeteks sutikti. Galiausiai mergaitė  </a:t>
            </a:r>
            <a:r>
              <a:rPr lang="lt-LT" dirty="0">
                <a:latin typeface="Times New Roman" pitchFamily="18" charset="0"/>
                <a:cs typeface="Times New Roman" pitchFamily="18" charset="0"/>
              </a:rPr>
              <a:t>nusivilia savo </a:t>
            </a:r>
            <a:r>
              <a:rPr lang="lt-LT" dirty="0" smtClean="0">
                <a:latin typeface="Times New Roman" pitchFamily="18" charset="0"/>
                <a:cs typeface="Times New Roman" pitchFamily="18" charset="0"/>
              </a:rPr>
              <a:t>mama, tad nusprendžia keliauti į Kauną. Kelyje </a:t>
            </a:r>
            <a:r>
              <a:rPr lang="lt-LT" dirty="0">
                <a:latin typeface="Times New Roman" pitchFamily="18" charset="0"/>
                <a:cs typeface="Times New Roman" pitchFamily="18" charset="0"/>
              </a:rPr>
              <a:t>nepažįstama </a:t>
            </a:r>
            <a:r>
              <a:rPr lang="lt-LT" dirty="0" smtClean="0">
                <a:latin typeface="Times New Roman" pitchFamily="18" charset="0"/>
                <a:cs typeface="Times New Roman" pitchFamily="18" charset="0"/>
              </a:rPr>
              <a:t>moteris </a:t>
            </a:r>
            <a:r>
              <a:rPr lang="lt-LT" dirty="0">
                <a:latin typeface="Times New Roman" pitchFamily="18" charset="0"/>
                <a:cs typeface="Times New Roman" pitchFamily="18" charset="0"/>
              </a:rPr>
              <a:t>padeda jai nuvažiuoti pas tėvą. </a:t>
            </a:r>
            <a:r>
              <a:rPr lang="lt-LT" dirty="0" smtClean="0">
                <a:latin typeface="Times New Roman" pitchFamily="18" charset="0"/>
                <a:cs typeface="Times New Roman" pitchFamily="18" charset="0"/>
              </a:rPr>
              <a:t>Deja, bet ir ten </a:t>
            </a:r>
            <a:r>
              <a:rPr lang="lt-LT" dirty="0" err="1">
                <a:latin typeface="Times New Roman" pitchFamily="18" charset="0"/>
                <a:cs typeface="Times New Roman" pitchFamily="18" charset="0"/>
              </a:rPr>
              <a:t>Irkos</a:t>
            </a:r>
            <a:r>
              <a:rPr lang="lt-LT" dirty="0">
                <a:latin typeface="Times New Roman" pitchFamily="18" charset="0"/>
                <a:cs typeface="Times New Roman" pitchFamily="18" charset="0"/>
              </a:rPr>
              <a:t> </a:t>
            </a:r>
            <a:r>
              <a:rPr lang="lt-LT" dirty="0" smtClean="0">
                <a:latin typeface="Times New Roman" pitchFamily="18" charset="0"/>
                <a:cs typeface="Times New Roman" pitchFamily="18" charset="0"/>
              </a:rPr>
              <a:t>laukia nusivylimas – tėvas taip pat turi antrą pusę. Mergaitei tai didžiulis smūgis ir tragedija, nes prarado </a:t>
            </a:r>
            <a:r>
              <a:rPr lang="lt-LT" dirty="0">
                <a:latin typeface="Times New Roman" pitchFamily="18" charset="0"/>
                <a:cs typeface="Times New Roman" pitchFamily="18" charset="0"/>
              </a:rPr>
              <a:t>abi savo atramas – tėvus.</a:t>
            </a:r>
          </a:p>
          <a:p>
            <a:pPr marL="64008" indent="0">
              <a:buNone/>
            </a:pPr>
            <a:endParaRPr lang="lt-LT" dirty="0">
              <a:latin typeface="Times New Roman" pitchFamily="18" charset="0"/>
              <a:cs typeface="Times New Roman" pitchFamily="18" charset="0"/>
            </a:endParaRPr>
          </a:p>
          <a:p>
            <a:pPr marL="64008" indent="0">
              <a:buNone/>
            </a:pPr>
            <a:endParaRPr lang="lt-LT" dirty="0">
              <a:latin typeface="Times New Roman" pitchFamily="18" charset="0"/>
              <a:cs typeface="Times New Roman" pitchFamily="18" charset="0"/>
            </a:endParaRPr>
          </a:p>
          <a:p>
            <a:pPr marL="64008" indent="0">
              <a:buNone/>
            </a:pPr>
            <a:endParaRPr lang="lt-LT" dirty="0">
              <a:latin typeface="Times New Roman" pitchFamily="18" charset="0"/>
              <a:cs typeface="Times New Roman" pitchFamily="18"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89783541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lt-LT" sz="5400" dirty="0" smtClean="0">
                <a:latin typeface="Times New Roman" pitchFamily="18" charset="0"/>
                <a:cs typeface="Times New Roman" pitchFamily="18" charset="0"/>
              </a:rPr>
              <a:t>Veikėjai</a:t>
            </a:r>
            <a:endParaRPr lang="lt-LT" sz="5400"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lt-LT" b="1" dirty="0" err="1">
                <a:solidFill>
                  <a:schemeClr val="bg2">
                    <a:lumMod val="20000"/>
                    <a:lumOff val="80000"/>
                  </a:schemeClr>
                </a:solidFill>
                <a:latin typeface="Times New Roman" pitchFamily="18" charset="0"/>
                <a:cs typeface="Times New Roman" pitchFamily="18" charset="0"/>
              </a:rPr>
              <a:t>Irka</a:t>
            </a:r>
            <a:r>
              <a:rPr lang="lt-LT" dirty="0">
                <a:solidFill>
                  <a:schemeClr val="bg2">
                    <a:lumMod val="20000"/>
                    <a:lumOff val="80000"/>
                  </a:schemeClr>
                </a:solidFill>
                <a:latin typeface="Times New Roman" pitchFamily="18" charset="0"/>
                <a:cs typeface="Times New Roman" pitchFamily="18" charset="0"/>
              </a:rPr>
              <a:t> – maža, </a:t>
            </a:r>
            <a:r>
              <a:rPr lang="lt-LT" dirty="0" smtClean="0">
                <a:solidFill>
                  <a:schemeClr val="bg2">
                    <a:lumMod val="20000"/>
                    <a:lumOff val="80000"/>
                  </a:schemeClr>
                </a:solidFill>
                <a:latin typeface="Times New Roman" pitchFamily="18" charset="0"/>
                <a:cs typeface="Times New Roman" pitchFamily="18" charset="0"/>
              </a:rPr>
              <a:t>protinga, jautrią sielą turinti </a:t>
            </a:r>
            <a:r>
              <a:rPr lang="lt-LT" dirty="0">
                <a:solidFill>
                  <a:schemeClr val="bg2">
                    <a:lumMod val="20000"/>
                    <a:lumOff val="80000"/>
                  </a:schemeClr>
                </a:solidFill>
                <a:latin typeface="Times New Roman" pitchFamily="18" charset="0"/>
                <a:cs typeface="Times New Roman" pitchFamily="18" charset="0"/>
              </a:rPr>
              <a:t>mergaitė. </a:t>
            </a:r>
            <a:r>
              <a:rPr lang="lt-LT" dirty="0" smtClean="0">
                <a:solidFill>
                  <a:schemeClr val="bg2">
                    <a:lumMod val="20000"/>
                    <a:lumOff val="80000"/>
                  </a:schemeClr>
                </a:solidFill>
                <a:latin typeface="Times New Roman" pitchFamily="18" charset="0"/>
                <a:cs typeface="Times New Roman" pitchFamily="18" charset="0"/>
              </a:rPr>
              <a:t>Ji nuoširdi ir rūpestinga, </a:t>
            </a:r>
            <a:r>
              <a:rPr lang="lt-LT" dirty="0">
                <a:solidFill>
                  <a:schemeClr val="bg2">
                    <a:lumMod val="20000"/>
                    <a:lumOff val="80000"/>
                  </a:schemeClr>
                </a:solidFill>
                <a:latin typeface="Times New Roman" pitchFamily="18" charset="0"/>
                <a:cs typeface="Times New Roman" pitchFamily="18" charset="0"/>
              </a:rPr>
              <a:t>visą dieną žaidžia su savo </a:t>
            </a:r>
            <a:r>
              <a:rPr lang="lt-LT" dirty="0" smtClean="0">
                <a:solidFill>
                  <a:schemeClr val="bg2">
                    <a:lumMod val="20000"/>
                    <a:lumOff val="80000"/>
                  </a:schemeClr>
                </a:solidFill>
                <a:latin typeface="Times New Roman" pitchFamily="18" charset="0"/>
                <a:cs typeface="Times New Roman" pitchFamily="18" charset="0"/>
              </a:rPr>
              <a:t>lėlėmis, jas prižiūri. </a:t>
            </a:r>
          </a:p>
          <a:p>
            <a:pPr>
              <a:buFont typeface="Wingdings" pitchFamily="2" charset="2"/>
              <a:buChar char="Ø"/>
            </a:pPr>
            <a:r>
              <a:rPr lang="lt-LT" b="1" dirty="0" smtClean="0">
                <a:solidFill>
                  <a:schemeClr val="bg2">
                    <a:lumMod val="20000"/>
                    <a:lumOff val="80000"/>
                  </a:schemeClr>
                </a:solidFill>
                <a:latin typeface="Times New Roman" pitchFamily="18" charset="0"/>
                <a:cs typeface="Times New Roman" pitchFamily="18" charset="0"/>
              </a:rPr>
              <a:t>Mama Sofija</a:t>
            </a:r>
            <a:r>
              <a:rPr lang="lt-LT" dirty="0" smtClean="0">
                <a:solidFill>
                  <a:schemeClr val="bg2">
                    <a:lumMod val="20000"/>
                    <a:lumOff val="80000"/>
                  </a:schemeClr>
                </a:solidFill>
                <a:latin typeface="Times New Roman" pitchFamily="18" charset="0"/>
                <a:cs typeface="Times New Roman" pitchFamily="18" charset="0"/>
              </a:rPr>
              <a:t> </a:t>
            </a:r>
            <a:r>
              <a:rPr lang="lt-LT" dirty="0">
                <a:solidFill>
                  <a:schemeClr val="bg2">
                    <a:lumMod val="20000"/>
                    <a:lumOff val="80000"/>
                  </a:schemeClr>
                </a:solidFill>
                <a:latin typeface="Times New Roman" pitchFamily="18" charset="0"/>
                <a:cs typeface="Times New Roman" pitchFamily="18" charset="0"/>
              </a:rPr>
              <a:t>daug dirba, namo grįžta tik vakare ir labai mažai </a:t>
            </a:r>
            <a:r>
              <a:rPr lang="lt-LT" dirty="0" smtClean="0">
                <a:solidFill>
                  <a:schemeClr val="bg2">
                    <a:lumMod val="20000"/>
                    <a:lumOff val="80000"/>
                  </a:schemeClr>
                </a:solidFill>
                <a:latin typeface="Times New Roman" pitchFamily="18" charset="0"/>
                <a:cs typeface="Times New Roman" pitchFamily="18" charset="0"/>
              </a:rPr>
              <a:t>bendrauja </a:t>
            </a:r>
            <a:r>
              <a:rPr lang="lt-LT" dirty="0">
                <a:solidFill>
                  <a:schemeClr val="bg2">
                    <a:lumMod val="20000"/>
                    <a:lumOff val="80000"/>
                  </a:schemeClr>
                </a:solidFill>
                <a:latin typeface="Times New Roman" pitchFamily="18" charset="0"/>
                <a:cs typeface="Times New Roman" pitchFamily="18" charset="0"/>
              </a:rPr>
              <a:t>su savo dukra</a:t>
            </a:r>
            <a:r>
              <a:rPr lang="lt-LT" dirty="0" smtClean="0">
                <a:solidFill>
                  <a:schemeClr val="bg2">
                    <a:lumMod val="20000"/>
                    <a:lumOff val="80000"/>
                  </a:schemeClr>
                </a:solidFill>
                <a:latin typeface="Times New Roman" pitchFamily="18" charset="0"/>
                <a:cs typeface="Times New Roman" pitchFamily="18" charset="0"/>
              </a:rPr>
              <a:t>.</a:t>
            </a:r>
          </a:p>
          <a:p>
            <a:pPr>
              <a:buFont typeface="Wingdings" pitchFamily="2" charset="2"/>
              <a:buChar char="Ø"/>
            </a:pPr>
            <a:r>
              <a:rPr lang="lt-LT" b="1" dirty="0" smtClean="0">
                <a:solidFill>
                  <a:schemeClr val="bg2">
                    <a:lumMod val="20000"/>
                    <a:lumOff val="80000"/>
                  </a:schemeClr>
                </a:solidFill>
                <a:latin typeface="Times New Roman" pitchFamily="18" charset="0"/>
                <a:cs typeface="Times New Roman" pitchFamily="18" charset="0"/>
              </a:rPr>
              <a:t>Gurskis</a:t>
            </a:r>
            <a:r>
              <a:rPr lang="lt-LT" dirty="0" smtClean="0">
                <a:solidFill>
                  <a:schemeClr val="bg2">
                    <a:lumMod val="20000"/>
                    <a:lumOff val="80000"/>
                  </a:schemeClr>
                </a:solidFill>
                <a:latin typeface="Times New Roman" pitchFamily="18" charset="0"/>
                <a:cs typeface="Times New Roman" pitchFamily="18" charset="0"/>
              </a:rPr>
              <a:t> – </a:t>
            </a:r>
            <a:r>
              <a:rPr lang="lt-LT" dirty="0" err="1" smtClean="0">
                <a:solidFill>
                  <a:schemeClr val="bg2">
                    <a:lumMod val="20000"/>
                    <a:lumOff val="80000"/>
                  </a:schemeClr>
                </a:solidFill>
                <a:latin typeface="Times New Roman" pitchFamily="18" charset="0"/>
                <a:cs typeface="Times New Roman" pitchFamily="18" charset="0"/>
              </a:rPr>
              <a:t>Irkos</a:t>
            </a:r>
            <a:r>
              <a:rPr lang="lt-LT" dirty="0" smtClean="0">
                <a:solidFill>
                  <a:schemeClr val="bg2">
                    <a:lumMod val="20000"/>
                    <a:lumOff val="80000"/>
                  </a:schemeClr>
                </a:solidFill>
                <a:latin typeface="Times New Roman" pitchFamily="18" charset="0"/>
                <a:cs typeface="Times New Roman" pitchFamily="18" charset="0"/>
              </a:rPr>
              <a:t> mamos draugas, kuris dažnai lankosi jų namuose. Jis jaučia simpatiją Sofijai, tačiau nemėgsta mergaitės.</a:t>
            </a:r>
          </a:p>
          <a:p>
            <a:pPr>
              <a:buFont typeface="Wingdings" pitchFamily="2" charset="2"/>
              <a:buChar char="Ø"/>
            </a:pPr>
            <a:endParaRPr lang="lt-LT" dirty="0">
              <a:solidFill>
                <a:schemeClr val="bg2">
                  <a:lumMod val="20000"/>
                  <a:lumOff val="80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35861179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lt-LT" sz="5400" dirty="0" smtClean="0">
                <a:latin typeface="Times New Roman" pitchFamily="18" charset="0"/>
                <a:cs typeface="Times New Roman" pitchFamily="18" charset="0"/>
              </a:rPr>
              <a:t>Temos</a:t>
            </a:r>
            <a:endParaRPr lang="lt-LT" sz="5400"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lt-LT" sz="3600" dirty="0" smtClean="0">
                <a:latin typeface="Times New Roman" pitchFamily="18" charset="0"/>
                <a:cs typeface="Times New Roman" pitchFamily="18" charset="0"/>
              </a:rPr>
              <a:t>Nepilna šeima</a:t>
            </a:r>
          </a:p>
          <a:p>
            <a:pPr>
              <a:buFont typeface="Wingdings" pitchFamily="2" charset="2"/>
              <a:buChar char="Ø"/>
            </a:pPr>
            <a:r>
              <a:rPr lang="lt-LT" sz="3600" dirty="0" smtClean="0">
                <a:latin typeface="Times New Roman" pitchFamily="18" charset="0"/>
                <a:cs typeface="Times New Roman" pitchFamily="18" charset="0"/>
              </a:rPr>
              <a:t>Nelaimingas, atstumtas vaikas</a:t>
            </a:r>
          </a:p>
          <a:p>
            <a:pPr>
              <a:buFont typeface="Wingdings" pitchFamily="2" charset="2"/>
              <a:buChar char="Ø"/>
            </a:pPr>
            <a:r>
              <a:rPr lang="lt-LT" sz="3600" dirty="0" smtClean="0">
                <a:latin typeface="Times New Roman" pitchFamily="18" charset="0"/>
                <a:cs typeface="Times New Roman" pitchFamily="18" charset="0"/>
              </a:rPr>
              <a:t>Šalti tarpusavio santykiai</a:t>
            </a:r>
          </a:p>
          <a:p>
            <a:pPr>
              <a:buFont typeface="Wingdings" pitchFamily="2" charset="2"/>
              <a:buChar char="Ø"/>
            </a:pPr>
            <a:r>
              <a:rPr lang="lt-LT" sz="3600" dirty="0" smtClean="0">
                <a:latin typeface="Times New Roman" pitchFamily="18" charset="0"/>
                <a:cs typeface="Times New Roman" pitchFamily="18" charset="0"/>
              </a:rPr>
              <a:t>Išdavystė</a:t>
            </a:r>
          </a:p>
          <a:p>
            <a:pPr>
              <a:buFont typeface="Wingdings" pitchFamily="2" charset="2"/>
              <a:buChar char="Ø"/>
            </a:pPr>
            <a:endParaRPr lang="lt-LT" dirty="0">
              <a:latin typeface="Times New Roman" pitchFamily="18" charset="0"/>
              <a:cs typeface="Times New Roman" pitchFamily="18"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9012861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lt-LT" sz="4800" dirty="0" smtClean="0">
                <a:latin typeface="Times New Roman" pitchFamily="18" charset="0"/>
                <a:cs typeface="Times New Roman" pitchFamily="18" charset="0"/>
              </a:rPr>
              <a:t>Problemos</a:t>
            </a:r>
            <a:endParaRPr lang="lt-LT" sz="48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a:bodyPr>
          <a:lstStyle/>
          <a:p>
            <a:pPr>
              <a:buFont typeface="Wingdings" pitchFamily="2" charset="2"/>
              <a:buChar char="Ø"/>
            </a:pPr>
            <a:r>
              <a:rPr lang="lt-LT" dirty="0">
                <a:latin typeface="Times New Roman" pitchFamily="18" charset="0"/>
                <a:cs typeface="Times New Roman" pitchFamily="18" charset="0"/>
              </a:rPr>
              <a:t>Pagrindinė novelės problema – </a:t>
            </a:r>
            <a:r>
              <a:rPr lang="lt-LT" dirty="0" err="1">
                <a:latin typeface="Times New Roman" pitchFamily="18" charset="0"/>
                <a:cs typeface="Times New Roman" pitchFamily="18" charset="0"/>
              </a:rPr>
              <a:t>Irkos</a:t>
            </a:r>
            <a:r>
              <a:rPr lang="lt-LT" dirty="0">
                <a:latin typeface="Times New Roman" pitchFamily="18" charset="0"/>
                <a:cs typeface="Times New Roman" pitchFamily="18" charset="0"/>
              </a:rPr>
              <a:t> </a:t>
            </a:r>
            <a:r>
              <a:rPr lang="lt-LT" b="1" dirty="0" smtClean="0">
                <a:latin typeface="Times New Roman" pitchFamily="18" charset="0"/>
                <a:cs typeface="Times New Roman" pitchFamily="18" charset="0"/>
              </a:rPr>
              <a:t>vienatvė</a:t>
            </a:r>
            <a:r>
              <a:rPr lang="lt-LT" dirty="0" smtClean="0">
                <a:latin typeface="Times New Roman" pitchFamily="18" charset="0"/>
                <a:cs typeface="Times New Roman" pitchFamily="18" charset="0"/>
              </a:rPr>
              <a:t>. </a:t>
            </a:r>
            <a:r>
              <a:rPr lang="lt-LT" dirty="0">
                <a:latin typeface="Times New Roman" pitchFamily="18" charset="0"/>
                <a:cs typeface="Times New Roman" pitchFamily="18" charset="0"/>
              </a:rPr>
              <a:t>Ji jaučiasi nesaugi savo pačios namuose, nes jos namai nėra tikri. Ji gyvena tik su mama, nes tėvai išsiskyrę. </a:t>
            </a:r>
            <a:endParaRPr lang="lt-LT" dirty="0" smtClean="0">
              <a:latin typeface="Times New Roman" pitchFamily="18" charset="0"/>
              <a:cs typeface="Times New Roman" pitchFamily="18" charset="0"/>
            </a:endParaRPr>
          </a:p>
          <a:p>
            <a:pPr>
              <a:buFont typeface="Wingdings" pitchFamily="2" charset="2"/>
              <a:buChar char="Ø"/>
            </a:pPr>
            <a:r>
              <a:rPr lang="lt-LT" b="1" dirty="0" smtClean="0">
                <a:latin typeface="Times New Roman" pitchFamily="18" charset="0"/>
                <a:cs typeface="Times New Roman" pitchFamily="18" charset="0"/>
              </a:rPr>
              <a:t>Išardytas namų jaukumas</a:t>
            </a:r>
            <a:r>
              <a:rPr lang="lt-LT" dirty="0" smtClean="0">
                <a:latin typeface="Times New Roman" pitchFamily="18" charset="0"/>
                <a:cs typeface="Times New Roman" pitchFamily="18" charset="0"/>
              </a:rPr>
              <a:t>. Mama </a:t>
            </a:r>
            <a:r>
              <a:rPr lang="lt-LT" dirty="0">
                <a:latin typeface="Times New Roman" pitchFamily="18" charset="0"/>
                <a:cs typeface="Times New Roman" pitchFamily="18" charset="0"/>
              </a:rPr>
              <a:t>nesirūpina, </a:t>
            </a:r>
            <a:r>
              <a:rPr lang="lt-LT" dirty="0" smtClean="0">
                <a:latin typeface="Times New Roman" pitchFamily="18" charset="0"/>
                <a:cs typeface="Times New Roman" pitchFamily="18" charset="0"/>
              </a:rPr>
              <a:t>negloboja septynerių metų dukros. Vienintelė mergaitės paguoda - šuo </a:t>
            </a:r>
            <a:r>
              <a:rPr lang="lt-LT" dirty="0" err="1">
                <a:latin typeface="Times New Roman" pitchFamily="18" charset="0"/>
                <a:cs typeface="Times New Roman" pitchFamily="18" charset="0"/>
              </a:rPr>
              <a:t>Džim</a:t>
            </a:r>
            <a:r>
              <a:rPr lang="lt-LT" dirty="0">
                <a:latin typeface="Times New Roman" pitchFamily="18" charset="0"/>
                <a:cs typeface="Times New Roman" pitchFamily="18" charset="0"/>
              </a:rPr>
              <a:t>. </a:t>
            </a:r>
            <a:endParaRPr lang="lt-LT" dirty="0" smtClean="0">
              <a:latin typeface="Times New Roman" pitchFamily="18" charset="0"/>
              <a:cs typeface="Times New Roman" pitchFamily="18" charset="0"/>
            </a:endParaRPr>
          </a:p>
          <a:p>
            <a:pPr>
              <a:buFont typeface="Wingdings" pitchFamily="2" charset="2"/>
              <a:buChar char="Ø"/>
            </a:pPr>
            <a:r>
              <a:rPr lang="lt-LT" b="1" dirty="0" smtClean="0">
                <a:latin typeface="Times New Roman" pitchFamily="18" charset="0"/>
                <a:cs typeface="Times New Roman" pitchFamily="18" charset="0"/>
              </a:rPr>
              <a:t>Nesusitaikymas su tikrove</a:t>
            </a:r>
            <a:r>
              <a:rPr lang="lt-LT" dirty="0" smtClean="0">
                <a:latin typeface="Times New Roman" pitchFamily="18" charset="0"/>
                <a:cs typeface="Times New Roman" pitchFamily="18" charset="0"/>
              </a:rPr>
              <a:t>. </a:t>
            </a:r>
            <a:r>
              <a:rPr lang="lt-LT" dirty="0" err="1" smtClean="0">
                <a:latin typeface="Times New Roman" pitchFamily="18" charset="0"/>
                <a:cs typeface="Times New Roman" pitchFamily="18" charset="0"/>
              </a:rPr>
              <a:t>Irka</a:t>
            </a:r>
            <a:r>
              <a:rPr lang="lt-LT" dirty="0" smtClean="0">
                <a:latin typeface="Times New Roman" pitchFamily="18" charset="0"/>
                <a:cs typeface="Times New Roman" pitchFamily="18" charset="0"/>
              </a:rPr>
              <a:t> nenori </a:t>
            </a:r>
            <a:r>
              <a:rPr lang="lt-LT" dirty="0">
                <a:latin typeface="Times New Roman" pitchFamily="18" charset="0"/>
                <a:cs typeface="Times New Roman" pitchFamily="18" charset="0"/>
              </a:rPr>
              <a:t>tikėti, kad stebuklingasis pasakų pasaulis iš tiesų </a:t>
            </a:r>
            <a:r>
              <a:rPr lang="lt-LT" dirty="0" smtClean="0">
                <a:latin typeface="Times New Roman" pitchFamily="18" charset="0"/>
                <a:cs typeface="Times New Roman" pitchFamily="18" charset="0"/>
              </a:rPr>
              <a:t>neegzistuoja, tad dažnai kalbasi su žvaigždėmis, ieško paguodos.</a:t>
            </a:r>
            <a:endParaRPr lang="lt-LT" dirty="0">
              <a:latin typeface="Times New Roman" pitchFamily="18" charset="0"/>
              <a:cs typeface="Times New Roman" pitchFamily="18"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28851855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lt-LT" sz="5400" dirty="0" smtClean="0">
                <a:latin typeface="Times New Roman" pitchFamily="18" charset="0"/>
                <a:cs typeface="Times New Roman" pitchFamily="18" charset="0"/>
              </a:rPr>
              <a:t>Novelės erdvė</a:t>
            </a:r>
            <a:endParaRPr lang="lt-LT" sz="5400"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64008" indent="0">
              <a:buNone/>
            </a:pPr>
            <a:r>
              <a:rPr lang="lt-LT" dirty="0" smtClean="0">
                <a:latin typeface="Times New Roman" pitchFamily="18" charset="0"/>
                <a:cs typeface="Times New Roman" pitchFamily="18" charset="0"/>
              </a:rPr>
              <a:t>	Novelėje ,,</a:t>
            </a:r>
            <a:r>
              <a:rPr lang="lt-LT" dirty="0" err="1" smtClean="0">
                <a:latin typeface="Times New Roman" pitchFamily="18" charset="0"/>
                <a:cs typeface="Times New Roman" pitchFamily="18" charset="0"/>
              </a:rPr>
              <a:t>Irkos</a:t>
            </a:r>
            <a:r>
              <a:rPr lang="lt-LT" dirty="0" smtClean="0">
                <a:latin typeface="Times New Roman" pitchFamily="18" charset="0"/>
                <a:cs typeface="Times New Roman" pitchFamily="18" charset="0"/>
              </a:rPr>
              <a:t> tragedija‘‘ erdvė yra kintanti. Iš pat pradžių tai sodyba, kurią supa maloni aplinka. Namai tvarkingi, juose nieko netrūksta, tačiau </a:t>
            </a:r>
            <a:r>
              <a:rPr lang="lt-LT" dirty="0" err="1" smtClean="0">
                <a:latin typeface="Times New Roman" pitchFamily="18" charset="0"/>
                <a:cs typeface="Times New Roman" pitchFamily="18" charset="0"/>
              </a:rPr>
              <a:t>Irkai</a:t>
            </a:r>
            <a:r>
              <a:rPr lang="lt-LT" dirty="0" smtClean="0">
                <a:latin typeface="Times New Roman" pitchFamily="18" charset="0"/>
                <a:cs typeface="Times New Roman" pitchFamily="18" charset="0"/>
              </a:rPr>
              <a:t> jie nejaukūs, nemalonūs. Kintant vidinei būsenai, mergaitė nusprendžia juos palikti, keliauti pas tėtį</a:t>
            </a:r>
            <a:r>
              <a:rPr lang="lt-LT" dirty="0">
                <a:latin typeface="Times New Roman" pitchFamily="18" charset="0"/>
                <a:cs typeface="Times New Roman" pitchFamily="18" charset="0"/>
              </a:rPr>
              <a:t>.</a:t>
            </a:r>
            <a:r>
              <a:rPr lang="lt-LT" dirty="0" smtClean="0">
                <a:latin typeface="Times New Roman" pitchFamily="18" charset="0"/>
                <a:cs typeface="Times New Roman" pitchFamily="18" charset="0"/>
              </a:rPr>
              <a:t> </a:t>
            </a:r>
            <a:r>
              <a:rPr lang="lt-LT" dirty="0">
                <a:latin typeface="Times New Roman" pitchFamily="18" charset="0"/>
                <a:cs typeface="Times New Roman" pitchFamily="18" charset="0"/>
              </a:rPr>
              <a:t>E</a:t>
            </a:r>
            <a:r>
              <a:rPr lang="lt-LT" dirty="0" smtClean="0">
                <a:latin typeface="Times New Roman" pitchFamily="18" charset="0"/>
                <a:cs typeface="Times New Roman" pitchFamily="18" charset="0"/>
              </a:rPr>
              <a:t>rdvė praplatėja – vaizduojama kelionė traukiniu, Kaunas, galiausiai ir tėčio būstas. </a:t>
            </a:r>
            <a:endParaRPr lang="lt-LT" dirty="0">
              <a:latin typeface="Times New Roman" pitchFamily="18" charset="0"/>
              <a:cs typeface="Times New Roman" pitchFamily="18"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99551329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latin typeface="Times New Roman" pitchFamily="18" charset="0"/>
                <a:cs typeface="Times New Roman" pitchFamily="18" charset="0"/>
              </a:rPr>
              <a:t>Išvados</a:t>
            </a:r>
            <a:endParaRPr lang="lt-LT"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marL="64008" indent="0">
              <a:buNone/>
            </a:pPr>
            <a:r>
              <a:rPr lang="lt-LT" dirty="0" smtClean="0">
                <a:latin typeface="Times New Roman" pitchFamily="18" charset="0"/>
                <a:cs typeface="Times New Roman" pitchFamily="18" charset="0"/>
              </a:rPr>
              <a:t>	Kūrinyje ,,</a:t>
            </a:r>
            <a:r>
              <a:rPr lang="lt-LT" dirty="0" err="1" smtClean="0">
                <a:latin typeface="Times New Roman" pitchFamily="18" charset="0"/>
                <a:cs typeface="Times New Roman" pitchFamily="18" charset="0"/>
              </a:rPr>
              <a:t>Irkos</a:t>
            </a:r>
            <a:r>
              <a:rPr lang="lt-LT" dirty="0" smtClean="0">
                <a:latin typeface="Times New Roman" pitchFamily="18" charset="0"/>
                <a:cs typeface="Times New Roman" pitchFamily="18" charset="0"/>
              </a:rPr>
              <a:t> tragedija‘‘ vaizduojama situacija</a:t>
            </a:r>
            <a:r>
              <a:rPr lang="lt-LT" dirty="0">
                <a:latin typeface="Times New Roman" pitchFamily="18" charset="0"/>
                <a:cs typeface="Times New Roman" pitchFamily="18" charset="0"/>
              </a:rPr>
              <a:t>, </a:t>
            </a:r>
            <a:r>
              <a:rPr lang="lt-LT" dirty="0" smtClean="0">
                <a:latin typeface="Times New Roman" pitchFamily="18" charset="0"/>
                <a:cs typeface="Times New Roman" pitchFamily="18" charset="0"/>
              </a:rPr>
              <a:t>kuomet </a:t>
            </a:r>
            <a:r>
              <a:rPr lang="lt-LT" dirty="0">
                <a:latin typeface="Times New Roman" pitchFamily="18" charset="0"/>
                <a:cs typeface="Times New Roman" pitchFamily="18" charset="0"/>
              </a:rPr>
              <a:t>dėl tėvų problemų nukenčia vaikai. Tėvai </a:t>
            </a:r>
            <a:r>
              <a:rPr lang="lt-LT" dirty="0" smtClean="0">
                <a:latin typeface="Times New Roman" pitchFamily="18" charset="0"/>
                <a:cs typeface="Times New Roman" pitchFamily="18" charset="0"/>
              </a:rPr>
              <a:t>skiriasi</a:t>
            </a:r>
            <a:r>
              <a:rPr lang="lt-LT" dirty="0">
                <a:latin typeface="Times New Roman" pitchFamily="18" charset="0"/>
                <a:cs typeface="Times New Roman" pitchFamily="18" charset="0"/>
              </a:rPr>
              <a:t> </a:t>
            </a:r>
            <a:r>
              <a:rPr lang="lt-LT" dirty="0" smtClean="0">
                <a:latin typeface="Times New Roman" pitchFamily="18" charset="0"/>
                <a:cs typeface="Times New Roman" pitchFamily="18" charset="0"/>
              </a:rPr>
              <a:t>ir </a:t>
            </a:r>
            <a:r>
              <a:rPr lang="lt-LT" dirty="0">
                <a:latin typeface="Times New Roman" pitchFamily="18" charset="0"/>
                <a:cs typeface="Times New Roman" pitchFamily="18" charset="0"/>
              </a:rPr>
              <a:t>kiekvienas jų galvoja, kad yra </a:t>
            </a:r>
            <a:r>
              <a:rPr lang="lt-LT" dirty="0" smtClean="0">
                <a:latin typeface="Times New Roman" pitchFamily="18" charset="0"/>
                <a:cs typeface="Times New Roman" pitchFamily="18" charset="0"/>
              </a:rPr>
              <a:t>teisus, gali geriausiai rūpintis savo atžala. </a:t>
            </a:r>
            <a:r>
              <a:rPr lang="lt-LT" dirty="0">
                <a:latin typeface="Times New Roman" pitchFamily="18" charset="0"/>
                <a:cs typeface="Times New Roman" pitchFamily="18" charset="0"/>
              </a:rPr>
              <a:t>L</a:t>
            </a:r>
            <a:r>
              <a:rPr lang="lt-LT" dirty="0" smtClean="0">
                <a:latin typeface="Times New Roman" pitchFamily="18" charset="0"/>
                <a:cs typeface="Times New Roman" pitchFamily="18" charset="0"/>
              </a:rPr>
              <a:t>aikotarpis</a:t>
            </a:r>
            <a:r>
              <a:rPr lang="lt-LT" dirty="0">
                <a:latin typeface="Times New Roman" pitchFamily="18" charset="0"/>
                <a:cs typeface="Times New Roman" pitchFamily="18" charset="0"/>
              </a:rPr>
              <a:t>, kai vaikas pradeda suvokti, </a:t>
            </a:r>
            <a:r>
              <a:rPr lang="lt-LT" dirty="0" smtClean="0">
                <a:latin typeface="Times New Roman" pitchFamily="18" charset="0"/>
                <a:cs typeface="Times New Roman" pitchFamily="18" charset="0"/>
              </a:rPr>
              <a:t>jog </a:t>
            </a:r>
            <a:r>
              <a:rPr lang="lt-LT" dirty="0">
                <a:latin typeface="Times New Roman" pitchFamily="18" charset="0"/>
                <a:cs typeface="Times New Roman" pitchFamily="18" charset="0"/>
              </a:rPr>
              <a:t>prarado vieną iš tėvų, jam yra didžiausia tragedija. </a:t>
            </a:r>
            <a:r>
              <a:rPr lang="lt-LT" dirty="0" smtClean="0">
                <a:latin typeface="Times New Roman" pitchFamily="18" charset="0"/>
                <a:cs typeface="Times New Roman" pitchFamily="18" charset="0"/>
              </a:rPr>
              <a:t>Šiuo atveju mergaitė praranda abu tėvus, jų rūpestį, meilę.</a:t>
            </a:r>
            <a:endParaRPr lang="lt-LT" dirty="0">
              <a:latin typeface="Times New Roman" pitchFamily="18" charset="0"/>
              <a:cs typeface="Times New Roman" pitchFamily="18"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25562552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latin typeface="Times New Roman" pitchFamily="18" charset="0"/>
                <a:cs typeface="Times New Roman" pitchFamily="18" charset="0"/>
              </a:rPr>
              <a:t>Naudota literatūra</a:t>
            </a:r>
            <a:endParaRPr lang="lt-LT"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lt-LT" dirty="0" smtClean="0">
                <a:latin typeface="Times New Roman" pitchFamily="18" charset="0"/>
                <a:cs typeface="Times New Roman" pitchFamily="18" charset="0"/>
              </a:rPr>
              <a:t>V. Daujotytė ,,Parašyta moterų‘‘</a:t>
            </a:r>
          </a:p>
          <a:p>
            <a:pPr>
              <a:buFont typeface="Wingdings" pitchFamily="2" charset="2"/>
              <a:buChar char="Ø"/>
            </a:pPr>
            <a:r>
              <a:rPr lang="lt-LT" dirty="0" smtClean="0">
                <a:latin typeface="Times New Roman" pitchFamily="18" charset="0"/>
                <a:cs typeface="Times New Roman" pitchFamily="18" charset="0"/>
              </a:rPr>
              <a:t>J. Žėkaitė ,,Šatrijos Ragana‘‘</a:t>
            </a:r>
          </a:p>
          <a:p>
            <a:pPr>
              <a:buFont typeface="Wingdings" pitchFamily="2" charset="2"/>
              <a:buChar char="Ø"/>
            </a:pPr>
            <a:r>
              <a:rPr lang="lt-LT" dirty="0" smtClean="0">
                <a:latin typeface="Times New Roman" pitchFamily="18" charset="0"/>
                <a:cs typeface="Times New Roman" pitchFamily="18" charset="0"/>
              </a:rPr>
              <a:t>V. </a:t>
            </a:r>
            <a:r>
              <a:rPr lang="lt-LT" dirty="0">
                <a:latin typeface="Times New Roman" pitchFamily="18" charset="0"/>
                <a:cs typeface="Times New Roman" pitchFamily="18" charset="0"/>
              </a:rPr>
              <a:t>Daujotytė ,, Šatrijos </a:t>
            </a:r>
            <a:r>
              <a:rPr lang="lt-LT" dirty="0" smtClean="0">
                <a:latin typeface="Times New Roman" pitchFamily="18" charset="0"/>
                <a:cs typeface="Times New Roman" pitchFamily="18" charset="0"/>
              </a:rPr>
              <a:t>Raganos pasaulyje‘‘</a:t>
            </a:r>
          </a:p>
          <a:p>
            <a:pPr>
              <a:buFont typeface="Wingdings" pitchFamily="2" charset="2"/>
              <a:buChar char="Ø"/>
            </a:pPr>
            <a:r>
              <a:rPr lang="lt-LT" dirty="0" smtClean="0">
                <a:latin typeface="Times New Roman" pitchFamily="18" charset="0"/>
                <a:cs typeface="Times New Roman" pitchFamily="18" charset="0"/>
              </a:rPr>
              <a:t>Šatrijos Ragana ,,Proza‘‘</a:t>
            </a:r>
            <a:endParaRPr lang="lt-LT" dirty="0">
              <a:latin typeface="Times New Roman" pitchFamily="18" charset="0"/>
              <a:cs typeface="Times New Roman" pitchFamily="18"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19523610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605</TotalTime>
  <Words>1549</Words>
  <Application>Microsoft Macintosh PowerPoint</Application>
  <PresentationFormat>On-screen Show (4:3)</PresentationFormat>
  <Paragraphs>79</Paragraphs>
  <Slides>25</Slides>
  <Notes>1</Notes>
  <HiddenSlides>0</HiddenSlides>
  <MMClips>0</MMClips>
  <ScaleCrop>false</ScaleCrop>
  <HeadingPairs>
    <vt:vector size="4" baseType="variant">
      <vt:variant>
        <vt:lpstr>Design Template</vt:lpstr>
      </vt:variant>
      <vt:variant>
        <vt:i4>1</vt:i4>
      </vt:variant>
      <vt:variant>
        <vt:lpstr>Slide Titles</vt:lpstr>
      </vt:variant>
      <vt:variant>
        <vt:i4>25</vt:i4>
      </vt:variant>
    </vt:vector>
  </HeadingPairs>
  <TitlesOfParts>
    <vt:vector size="26" baseType="lpstr">
      <vt:lpstr>Verve</vt:lpstr>
      <vt:lpstr>Šatrijos Raganos kūryba                 Darbą atliko                                         Agnė Bidlauskaitė                                     Utenos SAULĖS gimnazija</vt:lpstr>
      <vt:lpstr>Slide 2</vt:lpstr>
      <vt:lpstr>Kūrybos bruožai</vt:lpstr>
      <vt:lpstr>Stilius</vt:lpstr>
      <vt:lpstr>Apysaka ,,Sename dvare‘‘ yra svarbiausias Šatrijos Raganos kūrinys, parašytas gyvenimo pabaigoje, turint nemažą gyvenimo, jo apmąstymo patirtį. </vt:lpstr>
      <vt:lpstr>Epigrafas</vt:lpstr>
      <vt:lpstr>Pasakojimo ypatumai</vt:lpstr>
      <vt:lpstr>Temos</vt:lpstr>
      <vt:lpstr>Problemos</vt:lpstr>
      <vt:lpstr>Kūrinio erdvė</vt:lpstr>
      <vt:lpstr>Veikėjų įvairumas</vt:lpstr>
      <vt:lpstr>Veikėjai (1)</vt:lpstr>
      <vt:lpstr>Veikėjai (2)</vt:lpstr>
      <vt:lpstr>Veikėjai (3)</vt:lpstr>
      <vt:lpstr>Mamos ir dukros santykiai</vt:lpstr>
      <vt:lpstr>Žvilgsnis į pasaulį</vt:lpstr>
      <vt:lpstr>Išvados</vt:lpstr>
      <vt:lpstr>Novelė ,,Irkos tragedija‘‘</vt:lpstr>
      <vt:lpstr>Slide 19</vt:lpstr>
      <vt:lpstr>Veikėjai</vt:lpstr>
      <vt:lpstr>Temos</vt:lpstr>
      <vt:lpstr>Problemos</vt:lpstr>
      <vt:lpstr>Novelės erdvė</vt:lpstr>
      <vt:lpstr>Išvados</vt:lpstr>
      <vt:lpstr>Naudota literatūra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Šatrijos Raganos kūryba</dc:title>
  <dc:creator>Agne</dc:creator>
  <cp:lastModifiedBy>Zita Treiniene</cp:lastModifiedBy>
  <cp:revision>53</cp:revision>
  <dcterms:created xsi:type="dcterms:W3CDTF">2011-05-26T14:34:52Z</dcterms:created>
  <dcterms:modified xsi:type="dcterms:W3CDTF">2011-05-26T14:36:39Z</dcterms:modified>
</cp:coreProperties>
</file>