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3" r:id="rId8"/>
    <p:sldId id="259" r:id="rId9"/>
    <p:sldId id="260" r:id="rId10"/>
    <p:sldId id="261" r:id="rId11"/>
    <p:sldId id="262" r:id="rId12"/>
    <p:sldId id="264" r:id="rId13"/>
    <p:sldId id="265" r:id="rId14"/>
    <p:sldId id="266" r:id="rId15"/>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Spustelėkite norėdami redaguoti šablono paantraštės stilių</a:t>
            </a:r>
            <a:endParaRPr lang="lt-LT"/>
          </a:p>
        </p:txBody>
      </p:sp>
      <p:sp>
        <p:nvSpPr>
          <p:cNvPr id="4" name="Datos vietos rezervavimo ženklas 3"/>
          <p:cNvSpPr>
            <a:spLocks noGrp="1"/>
          </p:cNvSpPr>
          <p:nvPr>
            <p:ph type="dt" sz="half" idx="10"/>
          </p:nvPr>
        </p:nvSpPr>
        <p:spPr/>
        <p:txBody>
          <a:bodyPr/>
          <a:lstStyle/>
          <a:p>
            <a:fld id="{1A9D6062-306B-4373-8197-EB0E340EA59D}" type="datetimeFigureOut">
              <a:rPr lang="lt-LT" smtClean="0"/>
              <a:t>2021-03-03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B730FFB9-0076-4F6F-BCA2-F23AB88D73EA}" type="slidenum">
              <a:rPr lang="lt-LT" smtClean="0"/>
              <a:t>‹#›</a:t>
            </a:fld>
            <a:endParaRPr lang="lt-LT"/>
          </a:p>
        </p:txBody>
      </p:sp>
    </p:spTree>
    <p:extLst>
      <p:ext uri="{BB962C8B-B14F-4D97-AF65-F5344CB8AC3E}">
        <p14:creationId xmlns:p14="http://schemas.microsoft.com/office/powerpoint/2010/main" val="4241100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10"/>
          </p:nvPr>
        </p:nvSpPr>
        <p:spPr/>
        <p:txBody>
          <a:bodyPr/>
          <a:lstStyle/>
          <a:p>
            <a:fld id="{1A9D6062-306B-4373-8197-EB0E340EA59D}" type="datetimeFigureOut">
              <a:rPr lang="lt-LT" smtClean="0"/>
              <a:t>2021-03-03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B730FFB9-0076-4F6F-BCA2-F23AB88D73EA}" type="slidenum">
              <a:rPr lang="lt-LT" smtClean="0"/>
              <a:t>‹#›</a:t>
            </a:fld>
            <a:endParaRPr lang="lt-LT"/>
          </a:p>
        </p:txBody>
      </p:sp>
    </p:spTree>
    <p:extLst>
      <p:ext uri="{BB962C8B-B14F-4D97-AF65-F5344CB8AC3E}">
        <p14:creationId xmlns:p14="http://schemas.microsoft.com/office/powerpoint/2010/main" val="2149739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10"/>
          </p:nvPr>
        </p:nvSpPr>
        <p:spPr/>
        <p:txBody>
          <a:bodyPr/>
          <a:lstStyle/>
          <a:p>
            <a:fld id="{1A9D6062-306B-4373-8197-EB0E340EA59D}" type="datetimeFigureOut">
              <a:rPr lang="lt-LT" smtClean="0"/>
              <a:t>2021-03-03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B730FFB9-0076-4F6F-BCA2-F23AB88D73EA}" type="slidenum">
              <a:rPr lang="lt-LT" smtClean="0"/>
              <a:t>‹#›</a:t>
            </a:fld>
            <a:endParaRPr lang="lt-LT"/>
          </a:p>
        </p:txBody>
      </p:sp>
    </p:spTree>
    <p:extLst>
      <p:ext uri="{BB962C8B-B14F-4D97-AF65-F5344CB8AC3E}">
        <p14:creationId xmlns:p14="http://schemas.microsoft.com/office/powerpoint/2010/main" val="2335074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10"/>
          </p:nvPr>
        </p:nvSpPr>
        <p:spPr/>
        <p:txBody>
          <a:bodyPr/>
          <a:lstStyle/>
          <a:p>
            <a:fld id="{1A9D6062-306B-4373-8197-EB0E340EA59D}" type="datetimeFigureOut">
              <a:rPr lang="lt-LT" smtClean="0"/>
              <a:t>2021-03-03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B730FFB9-0076-4F6F-BCA2-F23AB88D73EA}" type="slidenum">
              <a:rPr lang="lt-LT" smtClean="0"/>
              <a:t>‹#›</a:t>
            </a:fld>
            <a:endParaRPr lang="lt-LT"/>
          </a:p>
        </p:txBody>
      </p:sp>
    </p:spTree>
    <p:extLst>
      <p:ext uri="{BB962C8B-B14F-4D97-AF65-F5344CB8AC3E}">
        <p14:creationId xmlns:p14="http://schemas.microsoft.com/office/powerpoint/2010/main" val="2147187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Redaguoti šablono teksto stilius</a:t>
            </a:r>
          </a:p>
        </p:txBody>
      </p:sp>
      <p:sp>
        <p:nvSpPr>
          <p:cNvPr id="4" name="Datos vietos rezervavimo ženklas 3"/>
          <p:cNvSpPr>
            <a:spLocks noGrp="1"/>
          </p:cNvSpPr>
          <p:nvPr>
            <p:ph type="dt" sz="half" idx="10"/>
          </p:nvPr>
        </p:nvSpPr>
        <p:spPr/>
        <p:txBody>
          <a:bodyPr/>
          <a:lstStyle/>
          <a:p>
            <a:fld id="{1A9D6062-306B-4373-8197-EB0E340EA59D}" type="datetimeFigureOut">
              <a:rPr lang="lt-LT" smtClean="0"/>
              <a:t>2021-03-03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B730FFB9-0076-4F6F-BCA2-F23AB88D73EA}" type="slidenum">
              <a:rPr lang="lt-LT" smtClean="0"/>
              <a:t>‹#›</a:t>
            </a:fld>
            <a:endParaRPr lang="lt-LT"/>
          </a:p>
        </p:txBody>
      </p:sp>
    </p:spTree>
    <p:extLst>
      <p:ext uri="{BB962C8B-B14F-4D97-AF65-F5344CB8AC3E}">
        <p14:creationId xmlns:p14="http://schemas.microsoft.com/office/powerpoint/2010/main" val="425920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5" name="Datos vietos rezervavimo ženklas 4"/>
          <p:cNvSpPr>
            <a:spLocks noGrp="1"/>
          </p:cNvSpPr>
          <p:nvPr>
            <p:ph type="dt" sz="half" idx="10"/>
          </p:nvPr>
        </p:nvSpPr>
        <p:spPr/>
        <p:txBody>
          <a:bodyPr/>
          <a:lstStyle/>
          <a:p>
            <a:fld id="{1A9D6062-306B-4373-8197-EB0E340EA59D}" type="datetimeFigureOut">
              <a:rPr lang="lt-LT" smtClean="0"/>
              <a:t>2021-03-03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B730FFB9-0076-4F6F-BCA2-F23AB88D73EA}" type="slidenum">
              <a:rPr lang="lt-LT" smtClean="0"/>
              <a:t>‹#›</a:t>
            </a:fld>
            <a:endParaRPr lang="lt-LT"/>
          </a:p>
        </p:txBody>
      </p:sp>
    </p:spTree>
    <p:extLst>
      <p:ext uri="{BB962C8B-B14F-4D97-AF65-F5344CB8AC3E}">
        <p14:creationId xmlns:p14="http://schemas.microsoft.com/office/powerpoint/2010/main" val="1246210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7" name="Datos vietos rezervavimo ženklas 6"/>
          <p:cNvSpPr>
            <a:spLocks noGrp="1"/>
          </p:cNvSpPr>
          <p:nvPr>
            <p:ph type="dt" sz="half" idx="10"/>
          </p:nvPr>
        </p:nvSpPr>
        <p:spPr/>
        <p:txBody>
          <a:bodyPr/>
          <a:lstStyle/>
          <a:p>
            <a:fld id="{1A9D6062-306B-4373-8197-EB0E340EA59D}" type="datetimeFigureOut">
              <a:rPr lang="lt-LT" smtClean="0"/>
              <a:t>2021-03-03</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B730FFB9-0076-4F6F-BCA2-F23AB88D73EA}" type="slidenum">
              <a:rPr lang="lt-LT" smtClean="0"/>
              <a:t>‹#›</a:t>
            </a:fld>
            <a:endParaRPr lang="lt-LT"/>
          </a:p>
        </p:txBody>
      </p:sp>
    </p:spTree>
    <p:extLst>
      <p:ext uri="{BB962C8B-B14F-4D97-AF65-F5344CB8AC3E}">
        <p14:creationId xmlns:p14="http://schemas.microsoft.com/office/powerpoint/2010/main" val="1975524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1A9D6062-306B-4373-8197-EB0E340EA59D}" type="datetimeFigureOut">
              <a:rPr lang="lt-LT" smtClean="0"/>
              <a:t>2021-03-03</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B730FFB9-0076-4F6F-BCA2-F23AB88D73EA}" type="slidenum">
              <a:rPr lang="lt-LT" smtClean="0"/>
              <a:t>‹#›</a:t>
            </a:fld>
            <a:endParaRPr lang="lt-LT"/>
          </a:p>
        </p:txBody>
      </p:sp>
    </p:spTree>
    <p:extLst>
      <p:ext uri="{BB962C8B-B14F-4D97-AF65-F5344CB8AC3E}">
        <p14:creationId xmlns:p14="http://schemas.microsoft.com/office/powerpoint/2010/main" val="1102961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1A9D6062-306B-4373-8197-EB0E340EA59D}" type="datetimeFigureOut">
              <a:rPr lang="lt-LT" smtClean="0"/>
              <a:t>2021-03-03</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B730FFB9-0076-4F6F-BCA2-F23AB88D73EA}" type="slidenum">
              <a:rPr lang="lt-LT" smtClean="0"/>
              <a:t>‹#›</a:t>
            </a:fld>
            <a:endParaRPr lang="lt-LT"/>
          </a:p>
        </p:txBody>
      </p:sp>
    </p:spTree>
    <p:extLst>
      <p:ext uri="{BB962C8B-B14F-4D97-AF65-F5344CB8AC3E}">
        <p14:creationId xmlns:p14="http://schemas.microsoft.com/office/powerpoint/2010/main" val="976763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os vietos rezervavimo ženklas 4"/>
          <p:cNvSpPr>
            <a:spLocks noGrp="1"/>
          </p:cNvSpPr>
          <p:nvPr>
            <p:ph type="dt" sz="half" idx="10"/>
          </p:nvPr>
        </p:nvSpPr>
        <p:spPr/>
        <p:txBody>
          <a:bodyPr/>
          <a:lstStyle/>
          <a:p>
            <a:fld id="{1A9D6062-306B-4373-8197-EB0E340EA59D}" type="datetimeFigureOut">
              <a:rPr lang="lt-LT" smtClean="0"/>
              <a:t>2021-03-03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B730FFB9-0076-4F6F-BCA2-F23AB88D73EA}" type="slidenum">
              <a:rPr lang="lt-LT" smtClean="0"/>
              <a:t>‹#›</a:t>
            </a:fld>
            <a:endParaRPr lang="lt-LT"/>
          </a:p>
        </p:txBody>
      </p:sp>
    </p:spTree>
    <p:extLst>
      <p:ext uri="{BB962C8B-B14F-4D97-AF65-F5344CB8AC3E}">
        <p14:creationId xmlns:p14="http://schemas.microsoft.com/office/powerpoint/2010/main" val="3654028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os vietos rezervavimo ženklas 4"/>
          <p:cNvSpPr>
            <a:spLocks noGrp="1"/>
          </p:cNvSpPr>
          <p:nvPr>
            <p:ph type="dt" sz="half" idx="10"/>
          </p:nvPr>
        </p:nvSpPr>
        <p:spPr/>
        <p:txBody>
          <a:bodyPr/>
          <a:lstStyle/>
          <a:p>
            <a:fld id="{1A9D6062-306B-4373-8197-EB0E340EA59D}" type="datetimeFigureOut">
              <a:rPr lang="lt-LT" smtClean="0"/>
              <a:t>2021-03-03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B730FFB9-0076-4F6F-BCA2-F23AB88D73EA}" type="slidenum">
              <a:rPr lang="lt-LT" smtClean="0"/>
              <a:t>‹#›</a:t>
            </a:fld>
            <a:endParaRPr lang="lt-LT"/>
          </a:p>
        </p:txBody>
      </p:sp>
    </p:spTree>
    <p:extLst>
      <p:ext uri="{BB962C8B-B14F-4D97-AF65-F5344CB8AC3E}">
        <p14:creationId xmlns:p14="http://schemas.microsoft.com/office/powerpoint/2010/main" val="3211372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D6062-306B-4373-8197-EB0E340EA59D}" type="datetimeFigureOut">
              <a:rPr lang="lt-LT" smtClean="0"/>
              <a:t>2021-03-03</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30FFB9-0076-4F6F-BCA2-F23AB88D73EA}" type="slidenum">
              <a:rPr lang="lt-LT" smtClean="0"/>
              <a:t>‹#›</a:t>
            </a:fld>
            <a:endParaRPr lang="lt-LT"/>
          </a:p>
        </p:txBody>
      </p:sp>
    </p:spTree>
    <p:extLst>
      <p:ext uri="{BB962C8B-B14F-4D97-AF65-F5344CB8AC3E}">
        <p14:creationId xmlns:p14="http://schemas.microsoft.com/office/powerpoint/2010/main" val="3702616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sa.smm.l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496831"/>
            <a:ext cx="9144000" cy="2387600"/>
          </a:xfrm>
        </p:spPr>
        <p:txBody>
          <a:bodyPr>
            <a:normAutofit fontScale="90000"/>
          </a:bodyPr>
          <a:lstStyle/>
          <a:p>
            <a:r>
              <a:rPr lang="lt-LT" dirty="0"/>
              <a:t>Informacija apie brandos egzaminų tvarkaraščio ir kt. naujoves </a:t>
            </a:r>
          </a:p>
        </p:txBody>
      </p:sp>
      <p:sp>
        <p:nvSpPr>
          <p:cNvPr id="3" name="Antrinis pavadinimas 2"/>
          <p:cNvSpPr>
            <a:spLocks noGrp="1"/>
          </p:cNvSpPr>
          <p:nvPr>
            <p:ph type="subTitle" idx="1"/>
          </p:nvPr>
        </p:nvSpPr>
        <p:spPr>
          <a:xfrm>
            <a:off x="1524000" y="3967798"/>
            <a:ext cx="9144000" cy="1655762"/>
          </a:xfrm>
        </p:spPr>
        <p:txBody>
          <a:bodyPr/>
          <a:lstStyle/>
          <a:p>
            <a:r>
              <a:rPr lang="lt-LT" dirty="0" smtClean="0"/>
              <a:t>Rūta Krasauskienė</a:t>
            </a:r>
          </a:p>
          <a:p>
            <a:r>
              <a:rPr lang="lt-LT" dirty="0" smtClean="0"/>
              <a:t>Nacionalinės </a:t>
            </a:r>
            <a:r>
              <a:rPr lang="lt-LT" dirty="0"/>
              <a:t>š</a:t>
            </a:r>
            <a:r>
              <a:rPr lang="lt-LT" dirty="0" smtClean="0"/>
              <a:t>vietimo agentūros direktorė</a:t>
            </a:r>
          </a:p>
          <a:p>
            <a:r>
              <a:rPr lang="lt-LT" dirty="0" smtClean="0"/>
              <a:t>2021-03-03</a:t>
            </a:r>
            <a:endParaRPr lang="lt-LT" dirty="0"/>
          </a:p>
        </p:txBody>
      </p:sp>
      <p:pic>
        <p:nvPicPr>
          <p:cNvPr id="4" name="Paveikslėlis 3"/>
          <p:cNvPicPr>
            <a:picLocks noChangeAspect="1"/>
          </p:cNvPicPr>
          <p:nvPr/>
        </p:nvPicPr>
        <p:blipFill>
          <a:blip r:embed="rId2"/>
          <a:stretch>
            <a:fillRect/>
          </a:stretch>
        </p:blipFill>
        <p:spPr>
          <a:xfrm>
            <a:off x="5347063" y="182880"/>
            <a:ext cx="1341120" cy="1053737"/>
          </a:xfrm>
          <a:prstGeom prst="rect">
            <a:avLst/>
          </a:prstGeom>
        </p:spPr>
      </p:pic>
    </p:spTree>
    <p:extLst>
      <p:ext uri="{BB962C8B-B14F-4D97-AF65-F5344CB8AC3E}">
        <p14:creationId xmlns:p14="http://schemas.microsoft.com/office/powerpoint/2010/main" val="1294215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766989"/>
          </a:xfrm>
        </p:spPr>
        <p:txBody>
          <a:bodyPr>
            <a:normAutofit fontScale="90000"/>
          </a:bodyPr>
          <a:lstStyle/>
          <a:p>
            <a:r>
              <a:rPr lang="lt-LT" b="1" dirty="0" smtClean="0"/>
              <a:t/>
            </a:r>
            <a:br>
              <a:rPr lang="lt-LT" b="1" dirty="0" smtClean="0"/>
            </a:br>
            <a:r>
              <a:rPr lang="lt-LT" sz="3100" b="1" dirty="0" smtClean="0"/>
              <a:t>Rezultatai</a:t>
            </a:r>
            <a:r>
              <a:rPr lang="lt-LT" dirty="0"/>
              <a:t/>
            </a:r>
            <a:br>
              <a:rPr lang="lt-LT" dirty="0"/>
            </a:br>
            <a:endParaRPr lang="lt-LT" dirty="0"/>
          </a:p>
        </p:txBody>
      </p:sp>
      <p:sp>
        <p:nvSpPr>
          <p:cNvPr id="3" name="Turinio vietos rezervavimo ženklas 2"/>
          <p:cNvSpPr>
            <a:spLocks noGrp="1"/>
          </p:cNvSpPr>
          <p:nvPr>
            <p:ph idx="1"/>
          </p:nvPr>
        </p:nvSpPr>
        <p:spPr>
          <a:xfrm>
            <a:off x="838200" y="1027611"/>
            <a:ext cx="10515600" cy="5242560"/>
          </a:xfrm>
        </p:spPr>
        <p:txBody>
          <a:bodyPr>
            <a:normAutofit fontScale="85000" lnSpcReduction="20000"/>
          </a:bodyPr>
          <a:lstStyle/>
          <a:p>
            <a:r>
              <a:rPr lang="lt-LT" dirty="0"/>
              <a:t>2020 metai parodė, kad kai kurių dalykų  valstybinių brandos egzaminų rezultatai ir pagerėjo – pavyzdžiui, biologijos, užsienio kalbos (anglų), informacinių technologijų</a:t>
            </a:r>
            <a:r>
              <a:rPr lang="lt-LT" dirty="0" smtClean="0"/>
              <a:t>.</a:t>
            </a:r>
          </a:p>
          <a:p>
            <a:r>
              <a:rPr lang="lt-LT" dirty="0" smtClean="0"/>
              <a:t>Skelbiame </a:t>
            </a:r>
            <a:r>
              <a:rPr lang="lt-LT" dirty="0"/>
              <a:t>papildytus matematikos brandos egzamino programos minimalius reikalavimus iliustruojančius </a:t>
            </a:r>
            <a:r>
              <a:rPr lang="lt-LT" dirty="0" smtClean="0"/>
              <a:t>pavyzdžius</a:t>
            </a:r>
            <a:r>
              <a:rPr lang="lt-LT" dirty="0"/>
              <a:t> ir matematikos valstybinio brandos egzamino vertinimo gaires, parengtas mokiniams patogiu – interaktyviu – formatu. </a:t>
            </a:r>
            <a:endParaRPr lang="lt-LT" dirty="0" smtClean="0"/>
          </a:p>
          <a:p>
            <a:r>
              <a:rPr lang="lt-LT" dirty="0"/>
              <a:t>Abiturientai turėjo galimybę dalyvauti bandomuosiuose atskirų 11–12 kl. temų matematikos testavimuose. Šių testų užduotys yra skelbiamos viešai, tad visi norintieji gali jas atlikti bet kuriuo metu. Paskutinis toks testavimas planuojamas kovo 10 ir 12 dienomis.</a:t>
            </a:r>
          </a:p>
          <a:p>
            <a:r>
              <a:rPr lang="lt-LT" dirty="0"/>
              <a:t>Be to, yra rengiami minimalius valstybinių brandos egzaminų programų reikalavimus atitinkančių biologijos, istorijos ir matematikos užduočių elektroniniai testai</a:t>
            </a:r>
            <a:r>
              <a:rPr lang="lt-LT" dirty="0" smtClean="0"/>
              <a:t>.</a:t>
            </a:r>
          </a:p>
          <a:p>
            <a:r>
              <a:rPr lang="lt-LT" dirty="0" smtClean="0"/>
              <a:t>Rengiamas </a:t>
            </a:r>
            <a:r>
              <a:rPr lang="lt-LT" dirty="0"/>
              <a:t>virtualus matematikos 11–12 kl. apibendrinimo pamokų ciklas, kuris mokiniams bus prieinamas „</a:t>
            </a:r>
            <a:r>
              <a:rPr lang="lt-LT" dirty="0" err="1"/>
              <a:t>YouTube</a:t>
            </a:r>
            <a:r>
              <a:rPr lang="lt-LT" dirty="0"/>
              <a:t>“ kanalu.</a:t>
            </a:r>
          </a:p>
          <a:p>
            <a:pPr marL="0" indent="0">
              <a:buNone/>
            </a:pPr>
            <a:endParaRPr lang="lt-LT" b="1" dirty="0" smtClean="0"/>
          </a:p>
          <a:p>
            <a:endParaRPr lang="lt-LT" dirty="0"/>
          </a:p>
          <a:p>
            <a:endParaRPr lang="lt-LT" dirty="0"/>
          </a:p>
        </p:txBody>
      </p:sp>
      <p:pic>
        <p:nvPicPr>
          <p:cNvPr id="4" name="Paveikslėlis 3"/>
          <p:cNvPicPr>
            <a:picLocks noChangeAspect="1"/>
          </p:cNvPicPr>
          <p:nvPr/>
        </p:nvPicPr>
        <p:blipFill>
          <a:blip r:embed="rId2"/>
          <a:stretch>
            <a:fillRect/>
          </a:stretch>
        </p:blipFill>
        <p:spPr>
          <a:xfrm>
            <a:off x="0" y="61785"/>
            <a:ext cx="838200" cy="730956"/>
          </a:xfrm>
          <a:prstGeom prst="rect">
            <a:avLst/>
          </a:prstGeom>
        </p:spPr>
      </p:pic>
    </p:spTree>
    <p:extLst>
      <p:ext uri="{BB962C8B-B14F-4D97-AF65-F5344CB8AC3E}">
        <p14:creationId xmlns:p14="http://schemas.microsoft.com/office/powerpoint/2010/main" val="1987597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lstStyle/>
          <a:p>
            <a:pPr marL="0" indent="0" algn="ctr">
              <a:buNone/>
            </a:pPr>
            <a:r>
              <a:rPr lang="lt-LT" dirty="0" smtClean="0"/>
              <a:t>Dėkoju už dėmesį.</a:t>
            </a:r>
          </a:p>
          <a:p>
            <a:pPr marL="0" indent="0" algn="ctr">
              <a:buNone/>
            </a:pPr>
            <a:r>
              <a:rPr lang="lt-LT" dirty="0" smtClean="0">
                <a:hlinkClick r:id="rId2"/>
              </a:rPr>
              <a:t>www.nsa.smm.lt</a:t>
            </a:r>
            <a:r>
              <a:rPr lang="lt-LT" dirty="0" smtClean="0"/>
              <a:t> </a:t>
            </a:r>
            <a:endParaRPr lang="lt-LT" dirty="0"/>
          </a:p>
        </p:txBody>
      </p:sp>
      <p:pic>
        <p:nvPicPr>
          <p:cNvPr id="4" name="Paveikslėlis 3"/>
          <p:cNvPicPr>
            <a:picLocks noChangeAspect="1"/>
          </p:cNvPicPr>
          <p:nvPr/>
        </p:nvPicPr>
        <p:blipFill>
          <a:blip r:embed="rId3"/>
          <a:stretch>
            <a:fillRect/>
          </a:stretch>
        </p:blipFill>
        <p:spPr>
          <a:xfrm>
            <a:off x="5587173" y="4250608"/>
            <a:ext cx="1017654" cy="887450"/>
          </a:xfrm>
          <a:prstGeom prst="rect">
            <a:avLst/>
          </a:prstGeom>
        </p:spPr>
      </p:pic>
    </p:spTree>
    <p:extLst>
      <p:ext uri="{BB962C8B-B14F-4D97-AF65-F5344CB8AC3E}">
        <p14:creationId xmlns:p14="http://schemas.microsoft.com/office/powerpoint/2010/main" val="322431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fontScale="90000"/>
          </a:bodyPr>
          <a:lstStyle/>
          <a:p>
            <a:pPr fontAlgn="base" hangingPunct="0"/>
            <a:r>
              <a:rPr lang="lt-LT" sz="3100" b="1" dirty="0" smtClean="0"/>
              <a:t/>
            </a:r>
            <a:br>
              <a:rPr lang="lt-LT" sz="3100" b="1" dirty="0" smtClean="0"/>
            </a:br>
            <a:r>
              <a:rPr lang="lt-LT" sz="3100" dirty="0"/>
              <a:t/>
            </a:r>
            <a:br>
              <a:rPr lang="lt-LT" sz="3100" dirty="0"/>
            </a:br>
            <a:r>
              <a:rPr lang="en-US" sz="3100" b="1" cap="all" dirty="0"/>
              <a:t>DĖL BRANDOS EGZAMINŲ VYKDYMO TRUKMĖS 2020</a:t>
            </a:r>
            <a:r>
              <a:rPr lang="lt-LT" sz="3100" b="1" cap="all" dirty="0"/>
              <a:t>–</a:t>
            </a:r>
            <a:r>
              <a:rPr lang="en-US" sz="3100" b="1" cap="all" dirty="0"/>
              <a:t>2021 MOKSLO METAIS</a:t>
            </a:r>
            <a:r>
              <a:rPr lang="lt-LT" dirty="0"/>
              <a:t/>
            </a:r>
            <a:br>
              <a:rPr lang="lt-LT" dirty="0"/>
            </a:br>
            <a:endParaRPr lang="lt-LT" dirty="0"/>
          </a:p>
        </p:txBody>
      </p:sp>
      <p:sp>
        <p:nvSpPr>
          <p:cNvPr id="3" name="Turinio vietos rezervavimo ženklas 2"/>
          <p:cNvSpPr>
            <a:spLocks noGrp="1"/>
          </p:cNvSpPr>
          <p:nvPr>
            <p:ph idx="1"/>
          </p:nvPr>
        </p:nvSpPr>
        <p:spPr/>
        <p:txBody>
          <a:bodyPr/>
          <a:lstStyle/>
          <a:p>
            <a:pPr marL="0" indent="0" fontAlgn="base" hangingPunct="0">
              <a:buNone/>
            </a:pPr>
            <a:r>
              <a:rPr lang="lt-LT" dirty="0" smtClean="0"/>
              <a:t>Brandos </a:t>
            </a:r>
            <a:r>
              <a:rPr lang="lt-LT" dirty="0"/>
              <a:t>egzaminų vykdymo </a:t>
            </a:r>
            <a:r>
              <a:rPr lang="lt-LT" dirty="0" smtClean="0"/>
              <a:t>trukmė </a:t>
            </a:r>
            <a:r>
              <a:rPr lang="lt-LT" dirty="0"/>
              <a:t>2020–2021 mokslo metais:</a:t>
            </a:r>
          </a:p>
          <a:p>
            <a:pPr marL="0" indent="0" fontAlgn="base" hangingPunct="0">
              <a:buNone/>
            </a:pPr>
            <a:r>
              <a:rPr lang="lt-LT" dirty="0"/>
              <a:t>1.	Biologijos valstybinio brandos egzamino – 3 val. 15 min.;</a:t>
            </a:r>
          </a:p>
          <a:p>
            <a:pPr marL="0" indent="0" fontAlgn="base" hangingPunct="0">
              <a:buNone/>
            </a:pPr>
            <a:r>
              <a:rPr lang="lt-LT" dirty="0"/>
              <a:t>2.	Chemijos valstybinio brandos egzamino – 3 val. 15 min.;</a:t>
            </a:r>
          </a:p>
          <a:p>
            <a:pPr marL="0" indent="0" fontAlgn="base" hangingPunct="0">
              <a:buNone/>
            </a:pPr>
            <a:r>
              <a:rPr lang="lt-LT" dirty="0"/>
              <a:t>3.	Fizikos valstybinio brandos egzamino – 3 val. 15 min.;</a:t>
            </a:r>
          </a:p>
          <a:p>
            <a:pPr marL="0" indent="0" fontAlgn="base" hangingPunct="0">
              <a:buNone/>
            </a:pPr>
            <a:r>
              <a:rPr lang="lt-LT" dirty="0"/>
              <a:t>4.	Geografijos valstybinio brandos egzamino – 3 val. 15 min.;</a:t>
            </a:r>
          </a:p>
          <a:p>
            <a:pPr marL="0" indent="0" fontAlgn="base" hangingPunct="0">
              <a:buNone/>
            </a:pPr>
            <a:r>
              <a:rPr lang="lt-LT" dirty="0"/>
              <a:t>5.	Gimtosios kalbos (baltarusių, lenkų, rusų, vokiečių) mokyklinio brandos egzamino (II, III dalys) – 4 val. 15 min., (I dalis) – 15 min. (7–10 min. –  temos pristatymas ir 5–8 min. – pokalbis su vertinimo komisijos nariais);</a:t>
            </a:r>
          </a:p>
          <a:p>
            <a:endParaRPr lang="lt-LT" dirty="0"/>
          </a:p>
        </p:txBody>
      </p:sp>
      <p:pic>
        <p:nvPicPr>
          <p:cNvPr id="4" name="Paveikslėlis 3"/>
          <p:cNvPicPr>
            <a:picLocks noChangeAspect="1"/>
          </p:cNvPicPr>
          <p:nvPr/>
        </p:nvPicPr>
        <p:blipFill>
          <a:blip r:embed="rId2"/>
          <a:stretch>
            <a:fillRect/>
          </a:stretch>
        </p:blipFill>
        <p:spPr>
          <a:xfrm>
            <a:off x="0" y="61785"/>
            <a:ext cx="914400" cy="748112"/>
          </a:xfrm>
          <a:prstGeom prst="rect">
            <a:avLst/>
          </a:prstGeom>
        </p:spPr>
      </p:pic>
    </p:spTree>
    <p:extLst>
      <p:ext uri="{BB962C8B-B14F-4D97-AF65-F5344CB8AC3E}">
        <p14:creationId xmlns:p14="http://schemas.microsoft.com/office/powerpoint/2010/main" val="3095986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en-US" sz="2800" b="1" cap="all" dirty="0"/>
              <a:t>DĖL BRANDOS EGZAMINŲ VYKDYMO TRUKMĖS 2020</a:t>
            </a:r>
            <a:r>
              <a:rPr lang="lt-LT" sz="2800" b="1" cap="all" dirty="0"/>
              <a:t>–</a:t>
            </a:r>
            <a:r>
              <a:rPr lang="en-US" sz="2800" b="1" cap="all" dirty="0"/>
              <a:t>2021 MOKSLO METAIS</a:t>
            </a:r>
            <a:endParaRPr lang="lt-LT" sz="2800" dirty="0"/>
          </a:p>
        </p:txBody>
      </p:sp>
      <p:sp>
        <p:nvSpPr>
          <p:cNvPr id="3" name="Turinio vietos rezervavimo ženklas 2"/>
          <p:cNvSpPr>
            <a:spLocks noGrp="1"/>
          </p:cNvSpPr>
          <p:nvPr>
            <p:ph idx="1"/>
          </p:nvPr>
        </p:nvSpPr>
        <p:spPr/>
        <p:txBody>
          <a:bodyPr>
            <a:normAutofit fontScale="85000" lnSpcReduction="20000"/>
          </a:bodyPr>
          <a:lstStyle/>
          <a:p>
            <a:pPr marL="0" indent="0" fontAlgn="base" hangingPunct="0">
              <a:buNone/>
            </a:pPr>
            <a:r>
              <a:rPr lang="lt-LT" smtClean="0"/>
              <a:t>6.          Informacinių </a:t>
            </a:r>
            <a:r>
              <a:rPr lang="lt-LT" dirty="0"/>
              <a:t>technologijų valstybinio brandos egzamino – 3 val. 15 min.;</a:t>
            </a:r>
          </a:p>
          <a:p>
            <a:pPr marL="0" indent="0" fontAlgn="base" hangingPunct="0">
              <a:buNone/>
            </a:pPr>
            <a:r>
              <a:rPr lang="lt-LT" dirty="0"/>
              <a:t>7.	Istorijos valstybinio brandos egzamino – 3 val. 15 min.;</a:t>
            </a:r>
          </a:p>
          <a:p>
            <a:pPr marL="0" indent="0" fontAlgn="base" hangingPunct="0">
              <a:buNone/>
            </a:pPr>
            <a:r>
              <a:rPr lang="lt-LT" dirty="0"/>
              <a:t>8.	Lietuvių kalbos ir literatūros valstybinio brandos egzamino – 4 val. 15 min.;</a:t>
            </a:r>
          </a:p>
          <a:p>
            <a:pPr marL="0" indent="0" fontAlgn="base" hangingPunct="0">
              <a:buNone/>
            </a:pPr>
            <a:r>
              <a:rPr lang="lt-LT" dirty="0"/>
              <a:t>9.	Lietuvių kalbos ir literatūros mokyklinio  brandos egzamino – 3 val. 45 min.;</a:t>
            </a:r>
          </a:p>
          <a:p>
            <a:pPr marL="0" indent="0" fontAlgn="base" hangingPunct="0">
              <a:buNone/>
            </a:pPr>
            <a:r>
              <a:rPr lang="lt-LT" dirty="0"/>
              <a:t>10.	Lietuvių kalbos ir literatūros kurtiesiems ir neprigirdintiesiems mokyklinio brandos egzamino – 3 val. 45 min.;</a:t>
            </a:r>
          </a:p>
          <a:p>
            <a:pPr marL="0" indent="0" fontAlgn="base" hangingPunct="0">
              <a:buNone/>
            </a:pPr>
            <a:r>
              <a:rPr lang="lt-LT" dirty="0"/>
              <a:t>11.	Matematikos valstybinio brandos egzamino – 3 val. 15 min.;</a:t>
            </a:r>
          </a:p>
          <a:p>
            <a:pPr marL="0" indent="0" fontAlgn="base" hangingPunct="0">
              <a:buNone/>
            </a:pPr>
            <a:r>
              <a:rPr lang="lt-LT" dirty="0"/>
              <a:t>12.	Muzikologijos mokyklinio brandos egzamino (I dalis) – 1 kandidatas ruošiasi iki 40 min., atsakinėja iki 25 min. ir 5 min. atsako į klausimus, (II dalis) – 3 val. </a:t>
            </a:r>
            <a:r>
              <a:rPr lang="en-US" dirty="0"/>
              <a:t>35</a:t>
            </a:r>
            <a:r>
              <a:rPr lang="lt-LT" dirty="0"/>
              <a:t> min.;</a:t>
            </a:r>
          </a:p>
          <a:p>
            <a:pPr marL="0" indent="0" fontAlgn="base" hangingPunct="0">
              <a:buNone/>
            </a:pPr>
            <a:r>
              <a:rPr lang="lt-LT" dirty="0"/>
              <a:t>13.	Užsienio kalbos (anglų, prancūzų, rusų, vokiečių) valstybinio brandos egzamino  klausymo, skaitymo ir rašymo dalių – 3 val. 15 min., kalbėjimo dalies – kandidatui pasiruošti ir kalbėti – 30 min.</a:t>
            </a:r>
          </a:p>
          <a:p>
            <a:endParaRPr lang="lt-LT" dirty="0"/>
          </a:p>
        </p:txBody>
      </p:sp>
      <p:pic>
        <p:nvPicPr>
          <p:cNvPr id="4" name="Paveikslėlis 3"/>
          <p:cNvPicPr>
            <a:picLocks noChangeAspect="1"/>
          </p:cNvPicPr>
          <p:nvPr/>
        </p:nvPicPr>
        <p:blipFill>
          <a:blip r:embed="rId2"/>
          <a:stretch>
            <a:fillRect/>
          </a:stretch>
        </p:blipFill>
        <p:spPr>
          <a:xfrm>
            <a:off x="0" y="61785"/>
            <a:ext cx="838200" cy="730956"/>
          </a:xfrm>
          <a:prstGeom prst="rect">
            <a:avLst/>
          </a:prstGeom>
        </p:spPr>
      </p:pic>
    </p:spTree>
    <p:extLst>
      <p:ext uri="{BB962C8B-B14F-4D97-AF65-F5344CB8AC3E}">
        <p14:creationId xmlns:p14="http://schemas.microsoft.com/office/powerpoint/2010/main" val="494916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lt-LT" sz="2800" b="1" dirty="0"/>
              <a:t>2020–2021 MOKSLO METŲ BRANDOS EGZAMINŲ TVARKARAŠTIS</a:t>
            </a:r>
            <a:endParaRPr lang="lt-LT" sz="2800" dirty="0"/>
          </a:p>
        </p:txBody>
      </p:sp>
      <p:sp>
        <p:nvSpPr>
          <p:cNvPr id="3" name="Turinio vietos rezervavimo ženklas 2"/>
          <p:cNvSpPr>
            <a:spLocks noGrp="1"/>
          </p:cNvSpPr>
          <p:nvPr>
            <p:ph idx="1"/>
          </p:nvPr>
        </p:nvSpPr>
        <p:spPr/>
        <p:txBody>
          <a:bodyPr/>
          <a:lstStyle/>
          <a:p>
            <a:r>
              <a:rPr lang="lt-LT" dirty="0"/>
              <a:t>Padidinti intervalai tarp lietuvių kalbos ir literatūros ir matematikos iki 11 kalendorinių dienų, informacinių technologijų ir matematikos iki 7 kalendorinių dienų, chemijos ir fizikos iki 4 kalendorinių dienų, istorijos ir matematikos iki 7 dienų. Tarp valstybinių brandos egzaminų arba laisva diena, arba įterptas mokyklinis brandos egzaminas</a:t>
            </a:r>
            <a:r>
              <a:rPr lang="lt-LT" dirty="0" smtClean="0"/>
              <a:t>.</a:t>
            </a:r>
          </a:p>
          <a:p>
            <a:r>
              <a:rPr lang="lt-LT" dirty="0"/>
              <a:t>Pakartotinės sesijos valstybiniai brandos egzaminai vykdomi tik 5 didžiuosiuose </a:t>
            </a:r>
            <a:r>
              <a:rPr lang="lt-LT" dirty="0" smtClean="0"/>
              <a:t>miestuose.</a:t>
            </a:r>
            <a:endParaRPr lang="lt-LT" dirty="0"/>
          </a:p>
          <a:p>
            <a:endParaRPr lang="lt-LT" dirty="0"/>
          </a:p>
        </p:txBody>
      </p:sp>
      <p:pic>
        <p:nvPicPr>
          <p:cNvPr id="4" name="Paveikslėlis 3"/>
          <p:cNvPicPr>
            <a:picLocks noChangeAspect="1"/>
          </p:cNvPicPr>
          <p:nvPr/>
        </p:nvPicPr>
        <p:blipFill>
          <a:blip r:embed="rId2"/>
          <a:stretch>
            <a:fillRect/>
          </a:stretch>
        </p:blipFill>
        <p:spPr>
          <a:xfrm>
            <a:off x="0" y="61785"/>
            <a:ext cx="838200" cy="730956"/>
          </a:xfrm>
          <a:prstGeom prst="rect">
            <a:avLst/>
          </a:prstGeom>
        </p:spPr>
      </p:pic>
    </p:spTree>
    <p:extLst>
      <p:ext uri="{BB962C8B-B14F-4D97-AF65-F5344CB8AC3E}">
        <p14:creationId xmlns:p14="http://schemas.microsoft.com/office/powerpoint/2010/main" val="2654810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976741013"/>
              </p:ext>
            </p:extLst>
          </p:nvPr>
        </p:nvGraphicFramePr>
        <p:xfrm>
          <a:off x="1105988" y="2142309"/>
          <a:ext cx="9823268" cy="2960913"/>
        </p:xfrm>
        <a:graphic>
          <a:graphicData uri="http://schemas.openxmlformats.org/drawingml/2006/table">
            <a:tbl>
              <a:tblPr firstRow="1" firstCol="1" lastRow="1" lastCol="1" bandRow="1" bandCol="1">
                <a:tableStyleId>{5C22544A-7EE6-4342-B048-85BDC9FD1C3A}</a:tableStyleId>
              </a:tblPr>
              <a:tblGrid>
                <a:gridCol w="3666846">
                  <a:extLst>
                    <a:ext uri="{9D8B030D-6E8A-4147-A177-3AD203B41FA5}">
                      <a16:colId xmlns:a16="http://schemas.microsoft.com/office/drawing/2014/main" xmlns="" val="986690520"/>
                    </a:ext>
                  </a:extLst>
                </a:gridCol>
                <a:gridCol w="1369362">
                  <a:extLst>
                    <a:ext uri="{9D8B030D-6E8A-4147-A177-3AD203B41FA5}">
                      <a16:colId xmlns:a16="http://schemas.microsoft.com/office/drawing/2014/main" xmlns="" val="386272747"/>
                    </a:ext>
                  </a:extLst>
                </a:gridCol>
                <a:gridCol w="4787060">
                  <a:extLst>
                    <a:ext uri="{9D8B030D-6E8A-4147-A177-3AD203B41FA5}">
                      <a16:colId xmlns:a16="http://schemas.microsoft.com/office/drawing/2014/main" xmlns="" val="3850848275"/>
                    </a:ext>
                  </a:extLst>
                </a:gridCol>
              </a:tblGrid>
              <a:tr h="515383">
                <a:tc>
                  <a:txBody>
                    <a:bodyPr/>
                    <a:lstStyle/>
                    <a:p>
                      <a:pPr algn="ctr">
                        <a:lnSpc>
                          <a:spcPct val="115000"/>
                        </a:lnSpc>
                        <a:spcAft>
                          <a:spcPts val="0"/>
                        </a:spcAft>
                      </a:pPr>
                      <a:r>
                        <a:rPr lang="lt-LT" sz="1200" i="1" dirty="0">
                          <a:solidFill>
                            <a:schemeClr val="tx1"/>
                          </a:solidFill>
                          <a:effectLst/>
                        </a:rPr>
                        <a:t>Egzaminas</a:t>
                      </a:r>
                      <a:endParaRPr lang="lt-LT" sz="1200" i="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lt-LT" sz="1200" i="1" dirty="0">
                          <a:solidFill>
                            <a:schemeClr val="tx1"/>
                          </a:solidFill>
                          <a:effectLst/>
                        </a:rPr>
                        <a:t>Egzamino tipas</a:t>
                      </a:r>
                      <a:endParaRPr lang="lt-LT" sz="1200" i="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lt-LT" sz="1200" i="1" dirty="0">
                          <a:solidFill>
                            <a:schemeClr val="tx1"/>
                          </a:solidFill>
                          <a:effectLst/>
                        </a:rPr>
                        <a:t>Data</a:t>
                      </a:r>
                      <a:endParaRPr lang="lt-LT" sz="1200" i="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60000"/>
                        <a:lumOff val="40000"/>
                      </a:schemeClr>
                    </a:solidFill>
                  </a:tcPr>
                </a:tc>
                <a:extLst>
                  <a:ext uri="{0D108BD9-81ED-4DB2-BD59-A6C34878D82A}">
                    <a16:rowId xmlns:a16="http://schemas.microsoft.com/office/drawing/2014/main" xmlns="" val="1705982469"/>
                  </a:ext>
                </a:extLst>
              </a:tr>
              <a:tr h="307596">
                <a:tc>
                  <a:txBody>
                    <a:bodyPr/>
                    <a:lstStyle/>
                    <a:p>
                      <a:pPr>
                        <a:lnSpc>
                          <a:spcPct val="115000"/>
                        </a:lnSpc>
                        <a:spcAft>
                          <a:spcPts val="0"/>
                        </a:spcAft>
                      </a:pPr>
                      <a:r>
                        <a:rPr lang="lt-LT" sz="1200">
                          <a:solidFill>
                            <a:schemeClr val="tx1"/>
                          </a:solidFill>
                          <a:effectLst/>
                        </a:rPr>
                        <a:t>1. Technologijos</a:t>
                      </a:r>
                      <a:endParaRPr lang="lt-LT"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6">
                        <a:lumMod val="20000"/>
                        <a:lumOff val="80000"/>
                      </a:schemeClr>
                    </a:solidFill>
                  </a:tcPr>
                </a:tc>
                <a:tc>
                  <a:txBody>
                    <a:bodyPr/>
                    <a:lstStyle/>
                    <a:p>
                      <a:pPr>
                        <a:lnSpc>
                          <a:spcPct val="115000"/>
                        </a:lnSpc>
                        <a:spcAft>
                          <a:spcPts val="0"/>
                        </a:spcAft>
                      </a:pPr>
                      <a:r>
                        <a:rPr lang="lt-LT" sz="1200" dirty="0">
                          <a:solidFill>
                            <a:schemeClr val="tx1"/>
                          </a:solidFill>
                          <a:effectLst/>
                        </a:rPr>
                        <a:t>Mokyklinis</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6">
                        <a:lumMod val="20000"/>
                        <a:lumOff val="80000"/>
                      </a:schemeClr>
                    </a:solidFill>
                  </a:tcPr>
                </a:tc>
                <a:tc>
                  <a:txBody>
                    <a:bodyPr/>
                    <a:lstStyle/>
                    <a:p>
                      <a:pPr indent="-40005">
                        <a:lnSpc>
                          <a:spcPct val="115000"/>
                        </a:lnSpc>
                        <a:spcAft>
                          <a:spcPts val="0"/>
                        </a:spcAft>
                      </a:pPr>
                      <a:r>
                        <a:rPr lang="lt-LT" sz="1200" dirty="0">
                          <a:solidFill>
                            <a:schemeClr val="tx1"/>
                          </a:solidFill>
                          <a:effectLst/>
                        </a:rPr>
                        <a:t>2020 m. spalio 1 d. – 2021 m. gegužės 10 d.</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xmlns="" val="4116114518"/>
                  </a:ext>
                </a:extLst>
              </a:tr>
              <a:tr h="334818">
                <a:tc>
                  <a:txBody>
                    <a:bodyPr/>
                    <a:lstStyle/>
                    <a:p>
                      <a:pPr>
                        <a:lnSpc>
                          <a:spcPct val="115000"/>
                        </a:lnSpc>
                        <a:spcAft>
                          <a:spcPts val="0"/>
                        </a:spcAft>
                      </a:pPr>
                      <a:r>
                        <a:rPr lang="lt-LT" sz="1200">
                          <a:solidFill>
                            <a:schemeClr val="tx1"/>
                          </a:solidFill>
                          <a:effectLst/>
                        </a:rPr>
                        <a:t>2. Menai</a:t>
                      </a:r>
                      <a:endParaRPr lang="lt-LT"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6">
                        <a:lumMod val="20000"/>
                        <a:lumOff val="80000"/>
                      </a:schemeClr>
                    </a:solidFill>
                  </a:tcPr>
                </a:tc>
                <a:tc>
                  <a:txBody>
                    <a:bodyPr/>
                    <a:lstStyle/>
                    <a:p>
                      <a:pPr>
                        <a:lnSpc>
                          <a:spcPct val="115000"/>
                        </a:lnSpc>
                        <a:spcAft>
                          <a:spcPts val="0"/>
                        </a:spcAft>
                      </a:pPr>
                      <a:r>
                        <a:rPr lang="lt-LT" sz="1200">
                          <a:solidFill>
                            <a:schemeClr val="tx1"/>
                          </a:solidFill>
                          <a:effectLst/>
                        </a:rPr>
                        <a:t>Mokyklinis</a:t>
                      </a:r>
                      <a:endParaRPr lang="lt-LT"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6">
                        <a:lumMod val="20000"/>
                        <a:lumOff val="80000"/>
                      </a:schemeClr>
                    </a:solidFill>
                  </a:tcPr>
                </a:tc>
                <a:tc>
                  <a:txBody>
                    <a:bodyPr/>
                    <a:lstStyle/>
                    <a:p>
                      <a:pPr indent="-40005">
                        <a:lnSpc>
                          <a:spcPct val="115000"/>
                        </a:lnSpc>
                        <a:spcAft>
                          <a:spcPts val="0"/>
                        </a:spcAft>
                      </a:pPr>
                      <a:r>
                        <a:rPr lang="lt-LT" sz="1200" dirty="0">
                          <a:solidFill>
                            <a:schemeClr val="tx1"/>
                          </a:solidFill>
                          <a:effectLst/>
                        </a:rPr>
                        <a:t>2020 m. spalio 1 d. – 2021 m. gegužės 10 d.</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xmlns="" val="2716835712"/>
                  </a:ext>
                </a:extLst>
              </a:tr>
              <a:tr h="601039">
                <a:tc>
                  <a:txBody>
                    <a:bodyPr/>
                    <a:lstStyle/>
                    <a:p>
                      <a:pPr>
                        <a:lnSpc>
                          <a:spcPct val="115000"/>
                        </a:lnSpc>
                        <a:spcAft>
                          <a:spcPts val="0"/>
                        </a:spcAft>
                      </a:pPr>
                      <a:r>
                        <a:rPr lang="lt-LT" sz="1200">
                          <a:solidFill>
                            <a:schemeClr val="tx1"/>
                          </a:solidFill>
                          <a:effectLst/>
                        </a:rPr>
                        <a:t>3. Gimtoji kalba (baltarusių, lenkų, rusų, vokiečių) (I dalis) </a:t>
                      </a:r>
                      <a:endParaRPr lang="lt-LT"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6">
                        <a:lumMod val="20000"/>
                        <a:lumOff val="80000"/>
                      </a:schemeClr>
                    </a:solidFill>
                  </a:tcPr>
                </a:tc>
                <a:tc>
                  <a:txBody>
                    <a:bodyPr/>
                    <a:lstStyle/>
                    <a:p>
                      <a:pPr>
                        <a:lnSpc>
                          <a:spcPct val="115000"/>
                        </a:lnSpc>
                        <a:spcAft>
                          <a:spcPts val="0"/>
                        </a:spcAft>
                      </a:pPr>
                      <a:r>
                        <a:rPr lang="lt-LT" sz="1200">
                          <a:solidFill>
                            <a:schemeClr val="tx1"/>
                          </a:solidFill>
                          <a:effectLst/>
                        </a:rPr>
                        <a:t>Mokyklinis</a:t>
                      </a:r>
                      <a:endParaRPr lang="lt-LT"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6">
                        <a:lumMod val="20000"/>
                        <a:lumOff val="80000"/>
                      </a:schemeClr>
                    </a:solidFill>
                  </a:tcPr>
                </a:tc>
                <a:tc>
                  <a:txBody>
                    <a:bodyPr/>
                    <a:lstStyle/>
                    <a:p>
                      <a:pPr>
                        <a:lnSpc>
                          <a:spcPct val="115000"/>
                        </a:lnSpc>
                        <a:spcAft>
                          <a:spcPts val="0"/>
                        </a:spcAft>
                      </a:pPr>
                      <a:r>
                        <a:rPr lang="lt-LT" sz="1200" dirty="0">
                          <a:solidFill>
                            <a:schemeClr val="tx1"/>
                          </a:solidFill>
                          <a:effectLst/>
                        </a:rPr>
                        <a:t>2021 m. balandžio 2 d. – 2021 m. gegužės 18 d., išskyrus balandžio 6–9 dienomis*</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xmlns="" val="3317293367"/>
                  </a:ext>
                </a:extLst>
              </a:tr>
              <a:tr h="1202077">
                <a:tc>
                  <a:txBody>
                    <a:bodyPr/>
                    <a:lstStyle/>
                    <a:p>
                      <a:pPr>
                        <a:lnSpc>
                          <a:spcPct val="115000"/>
                        </a:lnSpc>
                        <a:spcAft>
                          <a:spcPts val="0"/>
                        </a:spcAft>
                      </a:pPr>
                      <a:r>
                        <a:rPr lang="lt-LT" sz="1200">
                          <a:solidFill>
                            <a:schemeClr val="tx1"/>
                          </a:solidFill>
                          <a:effectLst/>
                        </a:rPr>
                        <a:t>4. Brandos darbas:</a:t>
                      </a:r>
                    </a:p>
                    <a:p>
                      <a:pPr>
                        <a:lnSpc>
                          <a:spcPct val="115000"/>
                        </a:lnSpc>
                        <a:spcAft>
                          <a:spcPts val="0"/>
                        </a:spcAft>
                      </a:pPr>
                      <a:r>
                        <a:rPr lang="lt-LT" sz="1200">
                          <a:solidFill>
                            <a:schemeClr val="tx1"/>
                          </a:solidFill>
                          <a:effectLst/>
                        </a:rPr>
                        <a:t>4.1. IV gimnazijų klasių mokiniams</a:t>
                      </a:r>
                    </a:p>
                    <a:p>
                      <a:pPr>
                        <a:lnSpc>
                          <a:spcPct val="115000"/>
                        </a:lnSpc>
                        <a:spcAft>
                          <a:spcPts val="0"/>
                        </a:spcAft>
                      </a:pPr>
                      <a:r>
                        <a:rPr lang="lt-LT" sz="1200">
                          <a:solidFill>
                            <a:schemeClr val="tx1"/>
                          </a:solidFill>
                          <a:effectLst/>
                        </a:rPr>
                        <a:t>4.2. III gimnazijų klasių mokiniams</a:t>
                      </a:r>
                      <a:endParaRPr lang="lt-LT"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6">
                        <a:lumMod val="20000"/>
                        <a:lumOff val="80000"/>
                      </a:schemeClr>
                    </a:solidFill>
                  </a:tcPr>
                </a:tc>
                <a:tc>
                  <a:txBody>
                    <a:bodyPr/>
                    <a:lstStyle/>
                    <a:p>
                      <a:pPr>
                        <a:lnSpc>
                          <a:spcPct val="115000"/>
                        </a:lnSpc>
                        <a:spcAft>
                          <a:spcPts val="0"/>
                        </a:spcAft>
                      </a:pPr>
                      <a:r>
                        <a:rPr lang="lt-LT" sz="1200" dirty="0">
                          <a:solidFill>
                            <a:schemeClr val="tx1"/>
                          </a:solidFill>
                          <a:effectLst/>
                        </a:rPr>
                        <a:t>Mokyklinis</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6">
                        <a:lumMod val="20000"/>
                        <a:lumOff val="80000"/>
                      </a:schemeClr>
                    </a:solidFill>
                  </a:tcPr>
                </a:tc>
                <a:tc>
                  <a:txBody>
                    <a:bodyPr/>
                    <a:lstStyle/>
                    <a:p>
                      <a:pPr>
                        <a:lnSpc>
                          <a:spcPct val="115000"/>
                        </a:lnSpc>
                        <a:spcAft>
                          <a:spcPts val="0"/>
                        </a:spcAft>
                      </a:pPr>
                      <a:r>
                        <a:rPr lang="lt-LT" sz="1200" dirty="0">
                          <a:solidFill>
                            <a:schemeClr val="tx1"/>
                          </a:solidFill>
                          <a:effectLst/>
                        </a:rPr>
                        <a:t> </a:t>
                      </a:r>
                    </a:p>
                    <a:p>
                      <a:pPr>
                        <a:lnSpc>
                          <a:spcPct val="115000"/>
                        </a:lnSpc>
                        <a:spcAft>
                          <a:spcPts val="0"/>
                        </a:spcAft>
                      </a:pPr>
                      <a:r>
                        <a:rPr lang="lt-LT" sz="1200" dirty="0">
                          <a:solidFill>
                            <a:schemeClr val="tx1"/>
                          </a:solidFill>
                          <a:effectLst/>
                        </a:rPr>
                        <a:t>2020 m. spalio 1 d. – 2021 m. gegužės10 d.</a:t>
                      </a:r>
                    </a:p>
                    <a:p>
                      <a:pPr>
                        <a:lnSpc>
                          <a:spcPct val="115000"/>
                        </a:lnSpc>
                        <a:spcAft>
                          <a:spcPts val="0"/>
                        </a:spcAft>
                      </a:pPr>
                      <a:r>
                        <a:rPr lang="lt-LT" sz="1200" dirty="0">
                          <a:solidFill>
                            <a:schemeClr val="tx1"/>
                          </a:solidFill>
                          <a:effectLst/>
                        </a:rPr>
                        <a:t>2021 m. sausio 30 d. – 2022 m. gegužės 10 d.</a:t>
                      </a:r>
                    </a:p>
                    <a:p>
                      <a:pPr>
                        <a:lnSpc>
                          <a:spcPct val="115000"/>
                        </a:lnSpc>
                        <a:spcAft>
                          <a:spcPts val="0"/>
                        </a:spcAft>
                      </a:pPr>
                      <a:r>
                        <a:rPr lang="lt-LT" sz="1200" dirty="0">
                          <a:solidFill>
                            <a:schemeClr val="tx1"/>
                          </a:solidFill>
                          <a:effectLst/>
                        </a:rPr>
                        <a:t> </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36195" marR="36195" marT="0" marB="0">
                    <a:solidFill>
                      <a:schemeClr val="accent6">
                        <a:lumMod val="20000"/>
                        <a:lumOff val="80000"/>
                      </a:schemeClr>
                    </a:solidFill>
                  </a:tcPr>
                </a:tc>
                <a:extLst>
                  <a:ext uri="{0D108BD9-81ED-4DB2-BD59-A6C34878D82A}">
                    <a16:rowId xmlns:a16="http://schemas.microsoft.com/office/drawing/2014/main" xmlns="" val="3832354927"/>
                  </a:ext>
                </a:extLst>
              </a:tr>
            </a:tbl>
          </a:graphicData>
        </a:graphic>
      </p:graphicFrame>
      <p:sp>
        <p:nvSpPr>
          <p:cNvPr id="5" name="Rectangle 1"/>
          <p:cNvSpPr>
            <a:spLocks noChangeArrowheads="1"/>
          </p:cNvSpPr>
          <p:nvPr/>
        </p:nvSpPr>
        <p:spPr bwMode="auto">
          <a:xfrm>
            <a:off x="2019307" y="1546962"/>
            <a:ext cx="815338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t-LT" altLang="lt-LT" sz="20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UGDYMO PROCESO METU VYKSTANTYS BRANDOS EGZAMINAI</a:t>
            </a:r>
            <a:endParaRPr kumimoji="0" lang="lt-LT" altLang="lt-LT" sz="2000" b="0" i="0" u="none" strike="noStrike" cap="none" normalizeH="0" baseline="0" dirty="0" smtClean="0">
              <a:ln>
                <a:noFill/>
              </a:ln>
              <a:solidFill>
                <a:schemeClr val="tx1"/>
              </a:solidFill>
              <a:effectLst/>
              <a:latin typeface="Arial" panose="020B0604020202020204" pitchFamily="34" charset="0"/>
            </a:endParaRPr>
          </a:p>
        </p:txBody>
      </p:sp>
      <p:pic>
        <p:nvPicPr>
          <p:cNvPr id="7" name="Paveikslėlis 6"/>
          <p:cNvPicPr>
            <a:picLocks noChangeAspect="1"/>
          </p:cNvPicPr>
          <p:nvPr/>
        </p:nvPicPr>
        <p:blipFill>
          <a:blip r:embed="rId2"/>
          <a:stretch>
            <a:fillRect/>
          </a:stretch>
        </p:blipFill>
        <p:spPr>
          <a:xfrm>
            <a:off x="0" y="61785"/>
            <a:ext cx="896983" cy="782218"/>
          </a:xfrm>
          <a:prstGeom prst="rect">
            <a:avLst/>
          </a:prstGeom>
        </p:spPr>
      </p:pic>
    </p:spTree>
    <p:extLst>
      <p:ext uri="{BB962C8B-B14F-4D97-AF65-F5344CB8AC3E}">
        <p14:creationId xmlns:p14="http://schemas.microsoft.com/office/powerpoint/2010/main" val="1470016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610235"/>
          </a:xfrm>
        </p:spPr>
        <p:txBody>
          <a:bodyPr>
            <a:normAutofit fontScale="90000"/>
          </a:bodyPr>
          <a:lstStyle/>
          <a:p>
            <a:r>
              <a:rPr lang="lt-LT" sz="3100" b="1" dirty="0" smtClean="0"/>
              <a:t/>
            </a:r>
            <a:br>
              <a:rPr lang="lt-LT" sz="3100" b="1" dirty="0" smtClean="0"/>
            </a:br>
            <a:r>
              <a:rPr lang="lt-LT" sz="3100" b="1" dirty="0" smtClean="0"/>
              <a:t>PAGRINDINĖ </a:t>
            </a:r>
            <a:r>
              <a:rPr lang="lt-LT" sz="3100" b="1" dirty="0"/>
              <a:t>SESIJA</a:t>
            </a:r>
            <a:r>
              <a:rPr lang="lt-LT" dirty="0"/>
              <a:t/>
            </a:r>
            <a:br>
              <a:rPr lang="lt-LT" dirty="0"/>
            </a:b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564185077"/>
              </p:ext>
            </p:extLst>
          </p:nvPr>
        </p:nvGraphicFramePr>
        <p:xfrm>
          <a:off x="1001485" y="827314"/>
          <a:ext cx="9988731" cy="5521234"/>
        </p:xfrm>
        <a:graphic>
          <a:graphicData uri="http://schemas.openxmlformats.org/drawingml/2006/table">
            <a:tbl>
              <a:tblPr firstRow="1" firstCol="1" lastRow="1" lastCol="1" bandRow="1" bandCol="1">
                <a:tableStyleId>{5C22544A-7EE6-4342-B048-85BDC9FD1C3A}</a:tableStyleId>
              </a:tblPr>
              <a:tblGrid>
                <a:gridCol w="4309092">
                  <a:extLst>
                    <a:ext uri="{9D8B030D-6E8A-4147-A177-3AD203B41FA5}">
                      <a16:colId xmlns:a16="http://schemas.microsoft.com/office/drawing/2014/main" xmlns="" val="2326432633"/>
                    </a:ext>
                  </a:extLst>
                </a:gridCol>
                <a:gridCol w="1373451">
                  <a:extLst>
                    <a:ext uri="{9D8B030D-6E8A-4147-A177-3AD203B41FA5}">
                      <a16:colId xmlns:a16="http://schemas.microsoft.com/office/drawing/2014/main" xmlns="" val="2523658219"/>
                    </a:ext>
                  </a:extLst>
                </a:gridCol>
                <a:gridCol w="3293764">
                  <a:extLst>
                    <a:ext uri="{9D8B030D-6E8A-4147-A177-3AD203B41FA5}">
                      <a16:colId xmlns:a16="http://schemas.microsoft.com/office/drawing/2014/main" xmlns="" val="3617112810"/>
                    </a:ext>
                  </a:extLst>
                </a:gridCol>
                <a:gridCol w="1012424">
                  <a:extLst>
                    <a:ext uri="{9D8B030D-6E8A-4147-A177-3AD203B41FA5}">
                      <a16:colId xmlns:a16="http://schemas.microsoft.com/office/drawing/2014/main" xmlns="" val="1108324712"/>
                    </a:ext>
                  </a:extLst>
                </a:gridCol>
              </a:tblGrid>
              <a:tr h="420898">
                <a:tc>
                  <a:txBody>
                    <a:bodyPr/>
                    <a:lstStyle/>
                    <a:p>
                      <a:pPr algn="ctr">
                        <a:lnSpc>
                          <a:spcPct val="115000"/>
                        </a:lnSpc>
                        <a:spcAft>
                          <a:spcPts val="0"/>
                        </a:spcAft>
                      </a:pPr>
                      <a:r>
                        <a:rPr lang="lt-LT" sz="1100" b="1" i="1" dirty="0">
                          <a:solidFill>
                            <a:schemeClr val="tx1"/>
                          </a:solidFill>
                          <a:effectLst/>
                        </a:rPr>
                        <a:t>Egzaminas</a:t>
                      </a:r>
                      <a:endParaRPr lang="lt-LT" sz="1100" b="1" i="1"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60000"/>
                        <a:lumOff val="40000"/>
                      </a:schemeClr>
                    </a:solidFill>
                  </a:tcPr>
                </a:tc>
                <a:tc>
                  <a:txBody>
                    <a:bodyPr/>
                    <a:lstStyle/>
                    <a:p>
                      <a:pPr algn="ctr">
                        <a:lnSpc>
                          <a:spcPct val="115000"/>
                        </a:lnSpc>
                        <a:spcAft>
                          <a:spcPts val="0"/>
                        </a:spcAft>
                      </a:pPr>
                      <a:r>
                        <a:rPr lang="lt-LT" sz="1100" b="1" i="1" dirty="0">
                          <a:solidFill>
                            <a:schemeClr val="tx1"/>
                          </a:solidFill>
                          <a:effectLst/>
                        </a:rPr>
                        <a:t>Egzamino tipas</a:t>
                      </a:r>
                      <a:endParaRPr lang="lt-LT" sz="1100" b="1" i="1"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60000"/>
                        <a:lumOff val="40000"/>
                      </a:schemeClr>
                    </a:solidFill>
                  </a:tcPr>
                </a:tc>
                <a:tc>
                  <a:txBody>
                    <a:bodyPr/>
                    <a:lstStyle/>
                    <a:p>
                      <a:pPr algn="ctr">
                        <a:lnSpc>
                          <a:spcPct val="115000"/>
                        </a:lnSpc>
                        <a:spcAft>
                          <a:spcPts val="0"/>
                        </a:spcAft>
                      </a:pPr>
                      <a:r>
                        <a:rPr lang="lt-LT" sz="1100" b="1" i="1" dirty="0">
                          <a:solidFill>
                            <a:schemeClr val="tx1"/>
                          </a:solidFill>
                          <a:effectLst/>
                        </a:rPr>
                        <a:t>Data</a:t>
                      </a:r>
                      <a:endParaRPr lang="lt-LT" sz="1100" b="1" i="1"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60000"/>
                        <a:lumOff val="40000"/>
                      </a:schemeClr>
                    </a:solidFill>
                  </a:tcPr>
                </a:tc>
                <a:tc>
                  <a:txBody>
                    <a:bodyPr/>
                    <a:lstStyle/>
                    <a:p>
                      <a:pPr algn="ctr">
                        <a:lnSpc>
                          <a:spcPct val="115000"/>
                        </a:lnSpc>
                        <a:spcAft>
                          <a:spcPts val="0"/>
                        </a:spcAft>
                      </a:pPr>
                      <a:r>
                        <a:rPr lang="lt-LT" sz="1100" b="1" i="1" dirty="0">
                          <a:solidFill>
                            <a:schemeClr val="tx1"/>
                          </a:solidFill>
                          <a:effectLst/>
                        </a:rPr>
                        <a:t>Pradžia</a:t>
                      </a:r>
                      <a:endParaRPr lang="lt-LT" sz="1100" b="1" i="1"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60000"/>
                        <a:lumOff val="40000"/>
                      </a:schemeClr>
                    </a:solidFill>
                  </a:tcPr>
                </a:tc>
                <a:extLst>
                  <a:ext uri="{0D108BD9-81ED-4DB2-BD59-A6C34878D82A}">
                    <a16:rowId xmlns:a16="http://schemas.microsoft.com/office/drawing/2014/main" xmlns="" val="2112261063"/>
                  </a:ext>
                </a:extLst>
              </a:tr>
              <a:tr h="420898">
                <a:tc>
                  <a:txBody>
                    <a:bodyPr/>
                    <a:lstStyle/>
                    <a:p>
                      <a:pPr>
                        <a:lnSpc>
                          <a:spcPct val="115000"/>
                        </a:lnSpc>
                        <a:spcAft>
                          <a:spcPts val="0"/>
                        </a:spcAft>
                      </a:pPr>
                      <a:r>
                        <a:rPr lang="lt-LT" sz="1100" dirty="0">
                          <a:solidFill>
                            <a:schemeClr val="tx1"/>
                          </a:solidFill>
                          <a:effectLst/>
                        </a:rPr>
                        <a:t>5. Lietuvių kalba ir literatūra</a:t>
                      </a:r>
                      <a:endParaRPr lang="lt-LT" sz="1100"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Mokyklinis</a:t>
                      </a:r>
                    </a:p>
                    <a:p>
                      <a:pPr>
                        <a:lnSpc>
                          <a:spcPct val="115000"/>
                        </a:lnSpc>
                        <a:spcAft>
                          <a:spcPts val="0"/>
                        </a:spcAft>
                      </a:pPr>
                      <a:r>
                        <a:rPr lang="lt-LT" sz="1100">
                          <a:solidFill>
                            <a:schemeClr val="tx1"/>
                          </a:solidFill>
                          <a:effectLst/>
                        </a:rPr>
                        <a:t>Valstybinis</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2021 m. birželio 7 d. (P)</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dirty="0">
                          <a:solidFill>
                            <a:schemeClr val="tx1"/>
                          </a:solidFill>
                          <a:effectLst/>
                        </a:rPr>
                        <a:t>9 val. </a:t>
                      </a:r>
                      <a:endParaRPr lang="lt-LT" sz="1100"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extLst>
                  <a:ext uri="{0D108BD9-81ED-4DB2-BD59-A6C34878D82A}">
                    <a16:rowId xmlns:a16="http://schemas.microsoft.com/office/drawing/2014/main" xmlns="" val="2829984926"/>
                  </a:ext>
                </a:extLst>
              </a:tr>
              <a:tr h="215405">
                <a:tc>
                  <a:txBody>
                    <a:bodyPr/>
                    <a:lstStyle/>
                    <a:p>
                      <a:pPr>
                        <a:lnSpc>
                          <a:spcPct val="115000"/>
                        </a:lnSpc>
                        <a:spcAft>
                          <a:spcPts val="0"/>
                        </a:spcAft>
                      </a:pPr>
                      <a:r>
                        <a:rPr lang="lt-LT" sz="1100" dirty="0">
                          <a:solidFill>
                            <a:schemeClr val="tx1"/>
                          </a:solidFill>
                          <a:effectLst/>
                        </a:rPr>
                        <a:t>6. Biologija</a:t>
                      </a:r>
                      <a:endParaRPr lang="lt-LT" sz="1100"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Valstybinis</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2021 m. birželio 9 d. (T)</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9 val.</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extLst>
                  <a:ext uri="{0D108BD9-81ED-4DB2-BD59-A6C34878D82A}">
                    <a16:rowId xmlns:a16="http://schemas.microsoft.com/office/drawing/2014/main" xmlns="" val="2351350837"/>
                  </a:ext>
                </a:extLst>
              </a:tr>
              <a:tr h="215405">
                <a:tc>
                  <a:txBody>
                    <a:bodyPr/>
                    <a:lstStyle/>
                    <a:p>
                      <a:pPr>
                        <a:lnSpc>
                          <a:spcPct val="115000"/>
                        </a:lnSpc>
                        <a:spcAft>
                          <a:spcPts val="0"/>
                        </a:spcAft>
                      </a:pPr>
                      <a:r>
                        <a:rPr lang="lt-LT" sz="1100" dirty="0">
                          <a:solidFill>
                            <a:schemeClr val="tx1"/>
                          </a:solidFill>
                          <a:effectLst/>
                        </a:rPr>
                        <a:t>7. Muzikologija (I dalis)</a:t>
                      </a:r>
                      <a:endParaRPr lang="lt-LT" sz="1100"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Mokyklinis</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2021 m. birželio 10 d. (K)</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9 val.</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extLst>
                  <a:ext uri="{0D108BD9-81ED-4DB2-BD59-A6C34878D82A}">
                    <a16:rowId xmlns:a16="http://schemas.microsoft.com/office/drawing/2014/main" xmlns="" val="3215655370"/>
                  </a:ext>
                </a:extLst>
              </a:tr>
              <a:tr h="215405">
                <a:tc>
                  <a:txBody>
                    <a:bodyPr/>
                    <a:lstStyle/>
                    <a:p>
                      <a:pPr>
                        <a:lnSpc>
                          <a:spcPct val="115000"/>
                        </a:lnSpc>
                        <a:spcAft>
                          <a:spcPts val="0"/>
                        </a:spcAft>
                      </a:pPr>
                      <a:r>
                        <a:rPr lang="lt-LT" sz="1100" dirty="0">
                          <a:solidFill>
                            <a:schemeClr val="tx1"/>
                          </a:solidFill>
                          <a:effectLst/>
                        </a:rPr>
                        <a:t>8. Informacinės technologijos</a:t>
                      </a:r>
                      <a:endParaRPr lang="lt-LT" sz="1100"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dirty="0">
                          <a:solidFill>
                            <a:schemeClr val="tx1"/>
                          </a:solidFill>
                          <a:effectLst/>
                        </a:rPr>
                        <a:t>Valstybinis</a:t>
                      </a:r>
                      <a:endParaRPr lang="lt-LT" sz="1100"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2021 m. birželio 11 d. (Pt) </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9 val.</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extLst>
                  <a:ext uri="{0D108BD9-81ED-4DB2-BD59-A6C34878D82A}">
                    <a16:rowId xmlns:a16="http://schemas.microsoft.com/office/drawing/2014/main" xmlns="" val="579260406"/>
                  </a:ext>
                </a:extLst>
              </a:tr>
              <a:tr h="420898">
                <a:tc>
                  <a:txBody>
                    <a:bodyPr/>
                    <a:lstStyle/>
                    <a:p>
                      <a:pPr>
                        <a:lnSpc>
                          <a:spcPct val="115000"/>
                        </a:lnSpc>
                        <a:spcAft>
                          <a:spcPts val="0"/>
                        </a:spcAft>
                      </a:pPr>
                      <a:r>
                        <a:rPr lang="lt-LT" sz="1100">
                          <a:solidFill>
                            <a:schemeClr val="tx1"/>
                          </a:solidFill>
                          <a:effectLst/>
                        </a:rPr>
                        <a:t>9. Užsienio kalbos (anglų) klausymo, skaitymo ir rašymo dalys</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dirty="0">
                          <a:solidFill>
                            <a:schemeClr val="tx1"/>
                          </a:solidFill>
                          <a:effectLst/>
                        </a:rPr>
                        <a:t>Valstybinis</a:t>
                      </a:r>
                      <a:endParaRPr lang="lt-LT" sz="1100"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2021 m. birželio 14 d. (P)</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9 val.</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extLst>
                  <a:ext uri="{0D108BD9-81ED-4DB2-BD59-A6C34878D82A}">
                    <a16:rowId xmlns:a16="http://schemas.microsoft.com/office/drawing/2014/main" xmlns="" val="2573962564"/>
                  </a:ext>
                </a:extLst>
              </a:tr>
              <a:tr h="215405">
                <a:tc>
                  <a:txBody>
                    <a:bodyPr/>
                    <a:lstStyle/>
                    <a:p>
                      <a:pPr>
                        <a:lnSpc>
                          <a:spcPct val="115000"/>
                        </a:lnSpc>
                        <a:spcAft>
                          <a:spcPts val="0"/>
                        </a:spcAft>
                      </a:pPr>
                      <a:r>
                        <a:rPr lang="lt-LT" sz="1100">
                          <a:solidFill>
                            <a:schemeClr val="tx1"/>
                          </a:solidFill>
                          <a:effectLst/>
                        </a:rPr>
                        <a:t>10. Geografija</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dirty="0">
                          <a:solidFill>
                            <a:schemeClr val="tx1"/>
                          </a:solidFill>
                          <a:effectLst/>
                        </a:rPr>
                        <a:t>Valstybinis</a:t>
                      </a:r>
                      <a:endParaRPr lang="lt-LT" sz="1100"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2021 m. birželio 16 d. (T)</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9 val.</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extLst>
                  <a:ext uri="{0D108BD9-81ED-4DB2-BD59-A6C34878D82A}">
                    <a16:rowId xmlns:a16="http://schemas.microsoft.com/office/drawing/2014/main" xmlns="" val="2212276525"/>
                  </a:ext>
                </a:extLst>
              </a:tr>
              <a:tr h="420898">
                <a:tc>
                  <a:txBody>
                    <a:bodyPr/>
                    <a:lstStyle/>
                    <a:p>
                      <a:pPr>
                        <a:lnSpc>
                          <a:spcPct val="115000"/>
                        </a:lnSpc>
                        <a:spcAft>
                          <a:spcPts val="0"/>
                        </a:spcAft>
                      </a:pPr>
                      <a:r>
                        <a:rPr lang="lt-LT" sz="1100">
                          <a:solidFill>
                            <a:schemeClr val="tx1"/>
                          </a:solidFill>
                          <a:effectLst/>
                        </a:rPr>
                        <a:t>11. Užsienio kalbos (prancūzų, vokiečių) klausymo, skaitymo ir rašymo dalys</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dirty="0">
                          <a:solidFill>
                            <a:schemeClr val="tx1"/>
                          </a:solidFill>
                          <a:effectLst/>
                        </a:rPr>
                        <a:t>Valstybinis</a:t>
                      </a:r>
                      <a:endParaRPr lang="lt-LT" sz="1100"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2021 m. birželio 17 d. (K)</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9 val.</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extLst>
                  <a:ext uri="{0D108BD9-81ED-4DB2-BD59-A6C34878D82A}">
                    <a16:rowId xmlns:a16="http://schemas.microsoft.com/office/drawing/2014/main" xmlns="" val="2803221805"/>
                  </a:ext>
                </a:extLst>
              </a:tr>
              <a:tr h="215405">
                <a:tc>
                  <a:txBody>
                    <a:bodyPr/>
                    <a:lstStyle/>
                    <a:p>
                      <a:pPr>
                        <a:lnSpc>
                          <a:spcPct val="115000"/>
                        </a:lnSpc>
                        <a:spcAft>
                          <a:spcPts val="0"/>
                        </a:spcAft>
                      </a:pPr>
                      <a:r>
                        <a:rPr lang="lt-LT" sz="1100">
                          <a:solidFill>
                            <a:schemeClr val="tx1"/>
                          </a:solidFill>
                          <a:effectLst/>
                        </a:rPr>
                        <a:t>12. Matematika </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dirty="0">
                          <a:solidFill>
                            <a:schemeClr val="tx1"/>
                          </a:solidFill>
                          <a:effectLst/>
                        </a:rPr>
                        <a:t>Valstybinis</a:t>
                      </a:r>
                      <a:endParaRPr lang="lt-LT" sz="1100"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2021 m. birželio 18 d. (Pt)</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9 val.</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extLst>
                  <a:ext uri="{0D108BD9-81ED-4DB2-BD59-A6C34878D82A}">
                    <a16:rowId xmlns:a16="http://schemas.microsoft.com/office/drawing/2014/main" xmlns="" val="3567494124"/>
                  </a:ext>
                </a:extLst>
              </a:tr>
              <a:tr h="420898">
                <a:tc>
                  <a:txBody>
                    <a:bodyPr/>
                    <a:lstStyle/>
                    <a:p>
                      <a:pPr>
                        <a:lnSpc>
                          <a:spcPct val="115000"/>
                        </a:lnSpc>
                        <a:spcAft>
                          <a:spcPts val="0"/>
                        </a:spcAft>
                      </a:pPr>
                      <a:r>
                        <a:rPr lang="lt-LT" sz="1100">
                          <a:solidFill>
                            <a:schemeClr val="tx1"/>
                          </a:solidFill>
                          <a:effectLst/>
                        </a:rPr>
                        <a:t>13. Užsienio kalbos (anglų) kalbėjimo dalis</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dirty="0">
                          <a:solidFill>
                            <a:schemeClr val="tx1"/>
                          </a:solidFill>
                          <a:effectLst/>
                        </a:rPr>
                        <a:t>Valstybinis</a:t>
                      </a:r>
                      <a:endParaRPr lang="lt-LT" sz="1100"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2021 m. birželio 21, 22, 23  d. (P, A, T)           </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9 val.</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extLst>
                  <a:ext uri="{0D108BD9-81ED-4DB2-BD59-A6C34878D82A}">
                    <a16:rowId xmlns:a16="http://schemas.microsoft.com/office/drawing/2014/main" xmlns="" val="1288082912"/>
                  </a:ext>
                </a:extLst>
              </a:tr>
              <a:tr h="215405">
                <a:tc>
                  <a:txBody>
                    <a:bodyPr/>
                    <a:lstStyle/>
                    <a:p>
                      <a:pPr>
                        <a:lnSpc>
                          <a:spcPct val="115000"/>
                        </a:lnSpc>
                        <a:spcAft>
                          <a:spcPts val="0"/>
                        </a:spcAft>
                      </a:pPr>
                      <a:r>
                        <a:rPr lang="lt-LT" sz="1100">
                          <a:solidFill>
                            <a:schemeClr val="tx1"/>
                          </a:solidFill>
                          <a:effectLst/>
                        </a:rPr>
                        <a:t>14. Užsienio kalbos (rusų) kalbėjimo dalis </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dirty="0">
                          <a:solidFill>
                            <a:schemeClr val="tx1"/>
                          </a:solidFill>
                          <a:effectLst/>
                        </a:rPr>
                        <a:t>Valstybinis</a:t>
                      </a:r>
                      <a:endParaRPr lang="lt-LT" sz="1100"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2021 m. birželio 22, 23 d. (A, T)</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9 val.</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extLst>
                  <a:ext uri="{0D108BD9-81ED-4DB2-BD59-A6C34878D82A}">
                    <a16:rowId xmlns:a16="http://schemas.microsoft.com/office/drawing/2014/main" xmlns="" val="1896354840"/>
                  </a:ext>
                </a:extLst>
              </a:tr>
              <a:tr h="420898">
                <a:tc>
                  <a:txBody>
                    <a:bodyPr/>
                    <a:lstStyle/>
                    <a:p>
                      <a:pPr>
                        <a:lnSpc>
                          <a:spcPct val="115000"/>
                        </a:lnSpc>
                        <a:spcAft>
                          <a:spcPts val="0"/>
                        </a:spcAft>
                      </a:pPr>
                      <a:r>
                        <a:rPr lang="lt-LT" sz="1100">
                          <a:solidFill>
                            <a:schemeClr val="tx1"/>
                          </a:solidFill>
                          <a:effectLst/>
                        </a:rPr>
                        <a:t>15. Užsienio kalbos (prancūzų, vokiečių) kalbėjimo dalis</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dirty="0">
                          <a:solidFill>
                            <a:schemeClr val="tx1"/>
                          </a:solidFill>
                          <a:effectLst/>
                        </a:rPr>
                        <a:t>Valstybinis</a:t>
                      </a:r>
                      <a:endParaRPr lang="lt-LT" sz="1100"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2021 m. birželio 23 d. (T)</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9 val.</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extLst>
                  <a:ext uri="{0D108BD9-81ED-4DB2-BD59-A6C34878D82A}">
                    <a16:rowId xmlns:a16="http://schemas.microsoft.com/office/drawing/2014/main" xmlns="" val="2996083194"/>
                  </a:ext>
                </a:extLst>
              </a:tr>
              <a:tr h="215405">
                <a:tc>
                  <a:txBody>
                    <a:bodyPr/>
                    <a:lstStyle/>
                    <a:p>
                      <a:pPr>
                        <a:lnSpc>
                          <a:spcPct val="115000"/>
                        </a:lnSpc>
                        <a:spcAft>
                          <a:spcPts val="0"/>
                        </a:spcAft>
                      </a:pPr>
                      <a:r>
                        <a:rPr lang="lt-LT" sz="1100">
                          <a:solidFill>
                            <a:schemeClr val="tx1"/>
                          </a:solidFill>
                          <a:effectLst/>
                        </a:rPr>
                        <a:t>16. Istorija</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dirty="0">
                          <a:solidFill>
                            <a:schemeClr val="tx1"/>
                          </a:solidFill>
                          <a:effectLst/>
                        </a:rPr>
                        <a:t>Valstybinis</a:t>
                      </a:r>
                      <a:endParaRPr lang="lt-LT" sz="1100"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2021 m. birželio 25 d. (Pt) </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9 val.</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extLst>
                  <a:ext uri="{0D108BD9-81ED-4DB2-BD59-A6C34878D82A}">
                    <a16:rowId xmlns:a16="http://schemas.microsoft.com/office/drawing/2014/main" xmlns="" val="150484391"/>
                  </a:ext>
                </a:extLst>
              </a:tr>
              <a:tr h="215405">
                <a:tc>
                  <a:txBody>
                    <a:bodyPr/>
                    <a:lstStyle/>
                    <a:p>
                      <a:pPr>
                        <a:lnSpc>
                          <a:spcPct val="115000"/>
                        </a:lnSpc>
                        <a:spcAft>
                          <a:spcPts val="0"/>
                        </a:spcAft>
                      </a:pPr>
                      <a:r>
                        <a:rPr lang="lt-LT" sz="1100">
                          <a:solidFill>
                            <a:schemeClr val="tx1"/>
                          </a:solidFill>
                          <a:effectLst/>
                        </a:rPr>
                        <a:t>17. Chemija</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dirty="0">
                          <a:solidFill>
                            <a:schemeClr val="tx1"/>
                          </a:solidFill>
                          <a:effectLst/>
                        </a:rPr>
                        <a:t>Valstybinis</a:t>
                      </a:r>
                      <a:endParaRPr lang="lt-LT" sz="1100"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dirty="0">
                          <a:solidFill>
                            <a:schemeClr val="tx1"/>
                          </a:solidFill>
                          <a:effectLst/>
                        </a:rPr>
                        <a:t>2021 m. birželio 28 d. (P)</a:t>
                      </a:r>
                      <a:endParaRPr lang="lt-LT" sz="1100"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9 val.</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extLst>
                  <a:ext uri="{0D108BD9-81ED-4DB2-BD59-A6C34878D82A}">
                    <a16:rowId xmlns:a16="http://schemas.microsoft.com/office/drawing/2014/main" xmlns="" val="3564216664"/>
                  </a:ext>
                </a:extLst>
              </a:tr>
              <a:tr h="420898">
                <a:tc>
                  <a:txBody>
                    <a:bodyPr/>
                    <a:lstStyle/>
                    <a:p>
                      <a:pPr>
                        <a:lnSpc>
                          <a:spcPct val="115000"/>
                        </a:lnSpc>
                        <a:spcAft>
                          <a:spcPts val="0"/>
                        </a:spcAft>
                      </a:pPr>
                      <a:r>
                        <a:rPr lang="lt-LT" sz="1100">
                          <a:solidFill>
                            <a:schemeClr val="tx1"/>
                          </a:solidFill>
                          <a:effectLst/>
                        </a:rPr>
                        <a:t>18. Gimtosios kalbos (baltarusių, lenkų, rusų, vokiečių) (II, III dalys)</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Mokyklinis</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dirty="0">
                          <a:solidFill>
                            <a:schemeClr val="tx1"/>
                          </a:solidFill>
                          <a:effectLst/>
                        </a:rPr>
                        <a:t>2021 m. birželio 29 d. (A)</a:t>
                      </a:r>
                      <a:endParaRPr lang="lt-LT" sz="1100"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9 val.</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extLst>
                  <a:ext uri="{0D108BD9-81ED-4DB2-BD59-A6C34878D82A}">
                    <a16:rowId xmlns:a16="http://schemas.microsoft.com/office/drawing/2014/main" xmlns="" val="178032531"/>
                  </a:ext>
                </a:extLst>
              </a:tr>
              <a:tr h="420898">
                <a:tc>
                  <a:txBody>
                    <a:bodyPr/>
                    <a:lstStyle/>
                    <a:p>
                      <a:pPr>
                        <a:lnSpc>
                          <a:spcPct val="115000"/>
                        </a:lnSpc>
                        <a:spcAft>
                          <a:spcPts val="0"/>
                        </a:spcAft>
                      </a:pPr>
                      <a:r>
                        <a:rPr lang="lt-LT" sz="1100">
                          <a:solidFill>
                            <a:schemeClr val="tx1"/>
                          </a:solidFill>
                          <a:effectLst/>
                        </a:rPr>
                        <a:t>19. Užsienio kalbos (rusų) klausymo, skaitymo ir rašymo dalys</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Valstybinis</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dirty="0">
                          <a:solidFill>
                            <a:schemeClr val="tx1"/>
                          </a:solidFill>
                          <a:effectLst/>
                        </a:rPr>
                        <a:t>2021 m. birželio 30 d. (T)</a:t>
                      </a:r>
                      <a:endParaRPr lang="lt-LT" sz="1100"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9 val.</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extLst>
                  <a:ext uri="{0D108BD9-81ED-4DB2-BD59-A6C34878D82A}">
                    <a16:rowId xmlns:a16="http://schemas.microsoft.com/office/drawing/2014/main" xmlns="" val="4221108242"/>
                  </a:ext>
                </a:extLst>
              </a:tr>
              <a:tr h="215405">
                <a:tc>
                  <a:txBody>
                    <a:bodyPr/>
                    <a:lstStyle/>
                    <a:p>
                      <a:pPr>
                        <a:lnSpc>
                          <a:spcPct val="115000"/>
                        </a:lnSpc>
                        <a:spcAft>
                          <a:spcPts val="0"/>
                        </a:spcAft>
                      </a:pPr>
                      <a:r>
                        <a:rPr lang="lt-LT" sz="1100">
                          <a:solidFill>
                            <a:schemeClr val="tx1"/>
                          </a:solidFill>
                          <a:effectLst/>
                        </a:rPr>
                        <a:t>20. Muzikologija (II dalis) </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Mokyklinis</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dirty="0">
                          <a:solidFill>
                            <a:schemeClr val="tx1"/>
                          </a:solidFill>
                          <a:effectLst/>
                        </a:rPr>
                        <a:t>2021 m. liepos 1 d. (K)</a:t>
                      </a:r>
                      <a:endParaRPr lang="lt-LT" sz="1100"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dirty="0">
                          <a:solidFill>
                            <a:schemeClr val="tx1"/>
                          </a:solidFill>
                          <a:effectLst/>
                        </a:rPr>
                        <a:t>9 val.</a:t>
                      </a:r>
                      <a:endParaRPr lang="lt-LT" sz="1100"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extLst>
                  <a:ext uri="{0D108BD9-81ED-4DB2-BD59-A6C34878D82A}">
                    <a16:rowId xmlns:a16="http://schemas.microsoft.com/office/drawing/2014/main" xmlns="" val="581192761"/>
                  </a:ext>
                </a:extLst>
              </a:tr>
              <a:tr h="215405">
                <a:tc>
                  <a:txBody>
                    <a:bodyPr/>
                    <a:lstStyle/>
                    <a:p>
                      <a:pPr>
                        <a:lnSpc>
                          <a:spcPct val="115000"/>
                        </a:lnSpc>
                        <a:spcAft>
                          <a:spcPts val="0"/>
                        </a:spcAft>
                      </a:pPr>
                      <a:r>
                        <a:rPr lang="lt-LT" sz="1100">
                          <a:solidFill>
                            <a:schemeClr val="tx1"/>
                          </a:solidFill>
                          <a:effectLst/>
                        </a:rPr>
                        <a:t>21. Fizika</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Valstybinis</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a:solidFill>
                            <a:schemeClr val="tx1"/>
                          </a:solidFill>
                          <a:effectLst/>
                        </a:rPr>
                        <a:t>2021 m. liepos 2 d. (Pt)</a:t>
                      </a:r>
                      <a:endParaRPr lang="lt-LT" sz="110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tc>
                  <a:txBody>
                    <a:bodyPr/>
                    <a:lstStyle/>
                    <a:p>
                      <a:pPr>
                        <a:lnSpc>
                          <a:spcPct val="115000"/>
                        </a:lnSpc>
                        <a:spcAft>
                          <a:spcPts val="0"/>
                        </a:spcAft>
                      </a:pPr>
                      <a:r>
                        <a:rPr lang="lt-LT" sz="1100" dirty="0">
                          <a:solidFill>
                            <a:schemeClr val="tx1"/>
                          </a:solidFill>
                          <a:effectLst/>
                        </a:rPr>
                        <a:t>9 val.</a:t>
                      </a:r>
                      <a:endParaRPr lang="lt-LT" sz="1100" dirty="0">
                        <a:solidFill>
                          <a:schemeClr val="tx1"/>
                        </a:solidFill>
                        <a:effectLst/>
                        <a:latin typeface="Times New Roman" panose="02020603050405020304" pitchFamily="18" charset="0"/>
                        <a:ea typeface="Times New Roman" panose="02020603050405020304" pitchFamily="18" charset="0"/>
                      </a:endParaRPr>
                    </a:p>
                  </a:txBody>
                  <a:tcPr marL="64660" marR="64660" marT="0" marB="0" anchor="ctr">
                    <a:solidFill>
                      <a:schemeClr val="accent6">
                        <a:lumMod val="20000"/>
                        <a:lumOff val="80000"/>
                      </a:schemeClr>
                    </a:solidFill>
                  </a:tcPr>
                </a:tc>
                <a:extLst>
                  <a:ext uri="{0D108BD9-81ED-4DB2-BD59-A6C34878D82A}">
                    <a16:rowId xmlns:a16="http://schemas.microsoft.com/office/drawing/2014/main" xmlns="" val="2202396803"/>
                  </a:ext>
                </a:extLst>
              </a:tr>
            </a:tbl>
          </a:graphicData>
        </a:graphic>
      </p:graphicFrame>
      <p:pic>
        <p:nvPicPr>
          <p:cNvPr id="5" name="Paveikslėlis 4"/>
          <p:cNvPicPr>
            <a:picLocks noChangeAspect="1"/>
          </p:cNvPicPr>
          <p:nvPr/>
        </p:nvPicPr>
        <p:blipFill>
          <a:blip r:embed="rId2"/>
          <a:stretch>
            <a:fillRect/>
          </a:stretch>
        </p:blipFill>
        <p:spPr>
          <a:xfrm>
            <a:off x="0" y="61785"/>
            <a:ext cx="838200" cy="730956"/>
          </a:xfrm>
          <a:prstGeom prst="rect">
            <a:avLst/>
          </a:prstGeom>
        </p:spPr>
      </p:pic>
    </p:spTree>
    <p:extLst>
      <p:ext uri="{BB962C8B-B14F-4D97-AF65-F5344CB8AC3E}">
        <p14:creationId xmlns:p14="http://schemas.microsoft.com/office/powerpoint/2010/main" val="2268932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6"/>
            <a:ext cx="10515600" cy="601526"/>
          </a:xfrm>
        </p:spPr>
        <p:txBody>
          <a:bodyPr>
            <a:normAutofit fontScale="90000"/>
          </a:bodyPr>
          <a:lstStyle/>
          <a:p>
            <a:r>
              <a:rPr lang="lt-LT" b="1" dirty="0" smtClean="0"/>
              <a:t/>
            </a:r>
            <a:br>
              <a:rPr lang="lt-LT" b="1" dirty="0" smtClean="0"/>
            </a:br>
            <a:r>
              <a:rPr lang="lt-LT" sz="3100" b="1" dirty="0" smtClean="0"/>
              <a:t>PAKARTOTINĖ </a:t>
            </a:r>
            <a:r>
              <a:rPr lang="lt-LT" sz="3100" b="1" dirty="0"/>
              <a:t>SESIJA</a:t>
            </a:r>
            <a:r>
              <a:rPr lang="lt-LT" dirty="0"/>
              <a:t/>
            </a:r>
            <a:br>
              <a:rPr lang="lt-LT" dirty="0"/>
            </a:b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882904452"/>
              </p:ext>
            </p:extLst>
          </p:nvPr>
        </p:nvGraphicFramePr>
        <p:xfrm>
          <a:off x="1001486" y="1096499"/>
          <a:ext cx="10352313" cy="5260757"/>
        </p:xfrm>
        <a:graphic>
          <a:graphicData uri="http://schemas.openxmlformats.org/drawingml/2006/table">
            <a:tbl>
              <a:tblPr firstRow="1" firstCol="1" lastRow="1" lastCol="1" bandRow="1" bandCol="1">
                <a:tableStyleId>{5C22544A-7EE6-4342-B048-85BDC9FD1C3A}</a:tableStyleId>
              </a:tblPr>
              <a:tblGrid>
                <a:gridCol w="4471793">
                  <a:extLst>
                    <a:ext uri="{9D8B030D-6E8A-4147-A177-3AD203B41FA5}">
                      <a16:colId xmlns:a16="http://schemas.microsoft.com/office/drawing/2014/main" xmlns="" val="1004013420"/>
                    </a:ext>
                  </a:extLst>
                </a:gridCol>
                <a:gridCol w="1439175">
                  <a:extLst>
                    <a:ext uri="{9D8B030D-6E8A-4147-A177-3AD203B41FA5}">
                      <a16:colId xmlns:a16="http://schemas.microsoft.com/office/drawing/2014/main" xmlns="" val="1437167765"/>
                    </a:ext>
                  </a:extLst>
                </a:gridCol>
                <a:gridCol w="3308680">
                  <a:extLst>
                    <a:ext uri="{9D8B030D-6E8A-4147-A177-3AD203B41FA5}">
                      <a16:colId xmlns:a16="http://schemas.microsoft.com/office/drawing/2014/main" xmlns="" val="3409297148"/>
                    </a:ext>
                  </a:extLst>
                </a:gridCol>
                <a:gridCol w="1132665">
                  <a:extLst>
                    <a:ext uri="{9D8B030D-6E8A-4147-A177-3AD203B41FA5}">
                      <a16:colId xmlns:a16="http://schemas.microsoft.com/office/drawing/2014/main" xmlns="" val="1565443860"/>
                    </a:ext>
                  </a:extLst>
                </a:gridCol>
              </a:tblGrid>
              <a:tr h="421559">
                <a:tc>
                  <a:txBody>
                    <a:bodyPr/>
                    <a:lstStyle/>
                    <a:p>
                      <a:pPr>
                        <a:lnSpc>
                          <a:spcPct val="115000"/>
                        </a:lnSpc>
                        <a:spcAft>
                          <a:spcPts val="0"/>
                        </a:spcAft>
                      </a:pPr>
                      <a:r>
                        <a:rPr lang="lt-LT" sz="1200" dirty="0">
                          <a:solidFill>
                            <a:schemeClr val="tx1"/>
                          </a:solidFill>
                          <a:effectLst/>
                        </a:rPr>
                        <a:t>Egzaminas</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60000"/>
                        <a:lumOff val="40000"/>
                      </a:schemeClr>
                    </a:solidFill>
                  </a:tcPr>
                </a:tc>
                <a:tc>
                  <a:txBody>
                    <a:bodyPr/>
                    <a:lstStyle/>
                    <a:p>
                      <a:pPr>
                        <a:lnSpc>
                          <a:spcPct val="115000"/>
                        </a:lnSpc>
                        <a:spcAft>
                          <a:spcPts val="0"/>
                        </a:spcAft>
                      </a:pPr>
                      <a:r>
                        <a:rPr lang="lt-LT" sz="1200" dirty="0">
                          <a:solidFill>
                            <a:schemeClr val="tx1"/>
                          </a:solidFill>
                          <a:effectLst/>
                        </a:rPr>
                        <a:t>Egzamino tipas</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60000"/>
                        <a:lumOff val="40000"/>
                      </a:schemeClr>
                    </a:solidFill>
                  </a:tcPr>
                </a:tc>
                <a:tc>
                  <a:txBody>
                    <a:bodyPr/>
                    <a:lstStyle/>
                    <a:p>
                      <a:pPr marL="17145">
                        <a:lnSpc>
                          <a:spcPct val="115000"/>
                        </a:lnSpc>
                        <a:spcAft>
                          <a:spcPts val="0"/>
                        </a:spcAft>
                      </a:pPr>
                      <a:r>
                        <a:rPr lang="lt-LT" sz="1200" dirty="0">
                          <a:solidFill>
                            <a:schemeClr val="tx1"/>
                          </a:solidFill>
                          <a:effectLst/>
                        </a:rPr>
                        <a:t>Data</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60000"/>
                        <a:lumOff val="40000"/>
                      </a:schemeClr>
                    </a:solidFill>
                  </a:tcPr>
                </a:tc>
                <a:tc>
                  <a:txBody>
                    <a:bodyPr/>
                    <a:lstStyle/>
                    <a:p>
                      <a:pPr>
                        <a:lnSpc>
                          <a:spcPct val="115000"/>
                        </a:lnSpc>
                        <a:spcAft>
                          <a:spcPts val="0"/>
                        </a:spcAft>
                      </a:pPr>
                      <a:r>
                        <a:rPr lang="lt-LT" sz="1200" dirty="0">
                          <a:solidFill>
                            <a:schemeClr val="tx1"/>
                          </a:solidFill>
                          <a:effectLst/>
                        </a:rPr>
                        <a:t>Pradžia</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60000"/>
                        <a:lumOff val="40000"/>
                      </a:schemeClr>
                    </a:solidFill>
                  </a:tcPr>
                </a:tc>
                <a:extLst>
                  <a:ext uri="{0D108BD9-81ED-4DB2-BD59-A6C34878D82A}">
                    <a16:rowId xmlns:a16="http://schemas.microsoft.com/office/drawing/2014/main" xmlns="" val="3491673368"/>
                  </a:ext>
                </a:extLst>
              </a:tr>
              <a:tr h="236467">
                <a:tc>
                  <a:txBody>
                    <a:bodyPr/>
                    <a:lstStyle/>
                    <a:p>
                      <a:pPr>
                        <a:lnSpc>
                          <a:spcPct val="115000"/>
                        </a:lnSpc>
                        <a:spcAft>
                          <a:spcPts val="0"/>
                        </a:spcAft>
                      </a:pPr>
                      <a:r>
                        <a:rPr lang="lt-LT" sz="100" dirty="0">
                          <a:solidFill>
                            <a:schemeClr val="tx1"/>
                          </a:solidFill>
                          <a:effectLst/>
                        </a:rPr>
                        <a:t> </a:t>
                      </a:r>
                      <a:endParaRPr lang="lt-LT" sz="1200" dirty="0">
                        <a:solidFill>
                          <a:schemeClr val="tx1"/>
                        </a:solidFill>
                        <a:effectLst/>
                      </a:endParaRPr>
                    </a:p>
                    <a:p>
                      <a:pPr>
                        <a:lnSpc>
                          <a:spcPct val="115000"/>
                        </a:lnSpc>
                        <a:spcAft>
                          <a:spcPts val="0"/>
                        </a:spcAft>
                      </a:pPr>
                      <a:r>
                        <a:rPr lang="lt-LT" sz="1200" dirty="0">
                          <a:solidFill>
                            <a:schemeClr val="tx1"/>
                          </a:solidFill>
                          <a:effectLst/>
                        </a:rPr>
                        <a:t>22. Lietuvių kalba ir literatūra </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marL="17145">
                        <a:lnSpc>
                          <a:spcPct val="115000"/>
                        </a:lnSpc>
                        <a:spcAft>
                          <a:spcPts val="0"/>
                        </a:spcAft>
                      </a:pPr>
                      <a:r>
                        <a:rPr lang="lt-LT" sz="1200">
                          <a:solidFill>
                            <a:schemeClr val="tx1"/>
                          </a:solidFill>
                          <a:effectLst/>
                        </a:rPr>
                        <a:t>Valstybinis</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marL="17145">
                        <a:lnSpc>
                          <a:spcPct val="115000"/>
                        </a:lnSpc>
                        <a:spcAft>
                          <a:spcPts val="0"/>
                        </a:spcAft>
                      </a:pPr>
                      <a:r>
                        <a:rPr lang="lt-LT" sz="1200">
                          <a:solidFill>
                            <a:schemeClr val="tx1"/>
                          </a:solidFill>
                          <a:effectLst/>
                        </a:rPr>
                        <a:t>2021 m. liepos 5 d. (P)</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a:lnSpc>
                          <a:spcPct val="115000"/>
                        </a:lnSpc>
                        <a:spcAft>
                          <a:spcPts val="0"/>
                        </a:spcAft>
                      </a:pPr>
                      <a:r>
                        <a:rPr lang="lt-LT" sz="1200">
                          <a:solidFill>
                            <a:schemeClr val="tx1"/>
                          </a:solidFill>
                          <a:effectLst/>
                        </a:rPr>
                        <a:t>9 val.</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extLst>
                  <a:ext uri="{0D108BD9-81ED-4DB2-BD59-A6C34878D82A}">
                    <a16:rowId xmlns:a16="http://schemas.microsoft.com/office/drawing/2014/main" xmlns="" val="283862757"/>
                  </a:ext>
                </a:extLst>
              </a:tr>
              <a:tr h="439124">
                <a:tc>
                  <a:txBody>
                    <a:bodyPr/>
                    <a:lstStyle/>
                    <a:p>
                      <a:pPr>
                        <a:lnSpc>
                          <a:spcPct val="115000"/>
                        </a:lnSpc>
                        <a:spcAft>
                          <a:spcPts val="0"/>
                        </a:spcAft>
                      </a:pPr>
                      <a:r>
                        <a:rPr lang="lt-LT" sz="100" dirty="0">
                          <a:solidFill>
                            <a:schemeClr val="tx1"/>
                          </a:solidFill>
                          <a:effectLst/>
                        </a:rPr>
                        <a:t> </a:t>
                      </a:r>
                      <a:endParaRPr lang="lt-LT" sz="1200" dirty="0">
                        <a:solidFill>
                          <a:schemeClr val="tx1"/>
                        </a:solidFill>
                        <a:effectLst/>
                      </a:endParaRPr>
                    </a:p>
                    <a:p>
                      <a:pPr>
                        <a:lnSpc>
                          <a:spcPct val="115000"/>
                        </a:lnSpc>
                        <a:spcAft>
                          <a:spcPts val="0"/>
                        </a:spcAft>
                      </a:pPr>
                      <a:r>
                        <a:rPr lang="lt-LT" sz="1200" dirty="0">
                          <a:solidFill>
                            <a:schemeClr val="tx1"/>
                          </a:solidFill>
                          <a:effectLst/>
                        </a:rPr>
                        <a:t>23. Užsienio kalbos (anglų) klausymo, skaitymo ir rašymo dalys</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dirty="0">
                          <a:solidFill>
                            <a:schemeClr val="tx1"/>
                          </a:solidFill>
                          <a:effectLst/>
                        </a:rPr>
                        <a:t> </a:t>
                      </a:r>
                      <a:endParaRPr lang="lt-LT" sz="1200" dirty="0">
                        <a:solidFill>
                          <a:schemeClr val="tx1"/>
                        </a:solidFill>
                        <a:effectLst/>
                      </a:endParaRPr>
                    </a:p>
                    <a:p>
                      <a:pPr marL="17145">
                        <a:lnSpc>
                          <a:spcPct val="115000"/>
                        </a:lnSpc>
                        <a:spcAft>
                          <a:spcPts val="0"/>
                        </a:spcAft>
                      </a:pPr>
                      <a:r>
                        <a:rPr lang="lt-LT" sz="1200" dirty="0">
                          <a:solidFill>
                            <a:schemeClr val="tx1"/>
                          </a:solidFill>
                          <a:effectLst/>
                        </a:rPr>
                        <a:t>Valstybinis </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marL="17145">
                        <a:lnSpc>
                          <a:spcPct val="115000"/>
                        </a:lnSpc>
                        <a:spcAft>
                          <a:spcPts val="0"/>
                        </a:spcAft>
                      </a:pPr>
                      <a:r>
                        <a:rPr lang="lt-LT" sz="1200">
                          <a:solidFill>
                            <a:schemeClr val="tx1"/>
                          </a:solidFill>
                          <a:effectLst/>
                        </a:rPr>
                        <a:t>2021 m. liepos 5 d. (P)</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a:lnSpc>
                          <a:spcPct val="115000"/>
                        </a:lnSpc>
                        <a:spcAft>
                          <a:spcPts val="0"/>
                        </a:spcAft>
                      </a:pPr>
                      <a:r>
                        <a:rPr lang="lt-LT" sz="1200">
                          <a:solidFill>
                            <a:schemeClr val="tx1"/>
                          </a:solidFill>
                          <a:effectLst/>
                        </a:rPr>
                        <a:t>13 val.</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extLst>
                  <a:ext uri="{0D108BD9-81ED-4DB2-BD59-A6C34878D82A}">
                    <a16:rowId xmlns:a16="http://schemas.microsoft.com/office/drawing/2014/main" xmlns="" val="3009709991"/>
                  </a:ext>
                </a:extLst>
              </a:tr>
              <a:tr h="236467">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a:lnSpc>
                          <a:spcPct val="115000"/>
                        </a:lnSpc>
                        <a:spcAft>
                          <a:spcPts val="0"/>
                        </a:spcAft>
                      </a:pPr>
                      <a:r>
                        <a:rPr lang="lt-LT" sz="1200">
                          <a:solidFill>
                            <a:schemeClr val="tx1"/>
                          </a:solidFill>
                          <a:effectLst/>
                        </a:rPr>
                        <a:t>24. Biologija</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dirty="0">
                          <a:solidFill>
                            <a:schemeClr val="tx1"/>
                          </a:solidFill>
                          <a:effectLst/>
                        </a:rPr>
                        <a:t> </a:t>
                      </a:r>
                      <a:endParaRPr lang="lt-LT" sz="1200" dirty="0">
                        <a:solidFill>
                          <a:schemeClr val="tx1"/>
                        </a:solidFill>
                        <a:effectLst/>
                      </a:endParaRPr>
                    </a:p>
                    <a:p>
                      <a:pPr marL="17145">
                        <a:lnSpc>
                          <a:spcPct val="115000"/>
                        </a:lnSpc>
                        <a:spcAft>
                          <a:spcPts val="0"/>
                        </a:spcAft>
                      </a:pPr>
                      <a:r>
                        <a:rPr lang="lt-LT" sz="1200" dirty="0">
                          <a:solidFill>
                            <a:schemeClr val="tx1"/>
                          </a:solidFill>
                          <a:effectLst/>
                        </a:rPr>
                        <a:t>Valstybinis</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marL="17145">
                        <a:lnSpc>
                          <a:spcPct val="115000"/>
                        </a:lnSpc>
                        <a:spcAft>
                          <a:spcPts val="0"/>
                        </a:spcAft>
                      </a:pPr>
                      <a:r>
                        <a:rPr lang="lt-LT" sz="1200">
                          <a:solidFill>
                            <a:schemeClr val="tx1"/>
                          </a:solidFill>
                          <a:effectLst/>
                        </a:rPr>
                        <a:t>2021 m. liepos 7 d. (T)</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a:lnSpc>
                          <a:spcPct val="115000"/>
                        </a:lnSpc>
                        <a:spcAft>
                          <a:spcPts val="0"/>
                        </a:spcAft>
                      </a:pPr>
                      <a:r>
                        <a:rPr lang="lt-LT" sz="1200">
                          <a:solidFill>
                            <a:schemeClr val="tx1"/>
                          </a:solidFill>
                          <a:effectLst/>
                        </a:rPr>
                        <a:t>9 val.</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extLst>
                  <a:ext uri="{0D108BD9-81ED-4DB2-BD59-A6C34878D82A}">
                    <a16:rowId xmlns:a16="http://schemas.microsoft.com/office/drawing/2014/main" xmlns="" val="3720043545"/>
                  </a:ext>
                </a:extLst>
              </a:tr>
              <a:tr h="236467">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a:lnSpc>
                          <a:spcPct val="115000"/>
                        </a:lnSpc>
                        <a:spcAft>
                          <a:spcPts val="0"/>
                        </a:spcAft>
                      </a:pPr>
                      <a:r>
                        <a:rPr lang="lt-LT" sz="1200">
                          <a:solidFill>
                            <a:schemeClr val="tx1"/>
                          </a:solidFill>
                          <a:effectLst/>
                        </a:rPr>
                        <a:t>25. Geografija</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marL="17145">
                        <a:lnSpc>
                          <a:spcPct val="115000"/>
                        </a:lnSpc>
                        <a:spcAft>
                          <a:spcPts val="0"/>
                        </a:spcAft>
                      </a:pPr>
                      <a:r>
                        <a:rPr lang="lt-LT" sz="1200">
                          <a:solidFill>
                            <a:schemeClr val="tx1"/>
                          </a:solidFill>
                          <a:effectLst/>
                        </a:rPr>
                        <a:t>Valstybinis</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dirty="0">
                          <a:solidFill>
                            <a:schemeClr val="tx1"/>
                          </a:solidFill>
                          <a:effectLst/>
                        </a:rPr>
                        <a:t> </a:t>
                      </a:r>
                      <a:endParaRPr lang="lt-LT" sz="1200" dirty="0">
                        <a:solidFill>
                          <a:schemeClr val="tx1"/>
                        </a:solidFill>
                        <a:effectLst/>
                      </a:endParaRPr>
                    </a:p>
                    <a:p>
                      <a:pPr marL="17145">
                        <a:lnSpc>
                          <a:spcPct val="115000"/>
                        </a:lnSpc>
                        <a:spcAft>
                          <a:spcPts val="0"/>
                        </a:spcAft>
                      </a:pPr>
                      <a:r>
                        <a:rPr lang="lt-LT" sz="1200" dirty="0">
                          <a:solidFill>
                            <a:schemeClr val="tx1"/>
                          </a:solidFill>
                          <a:effectLst/>
                        </a:rPr>
                        <a:t>2021 m. liepos 7 d. (T)</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a:lnSpc>
                          <a:spcPct val="115000"/>
                        </a:lnSpc>
                        <a:spcAft>
                          <a:spcPts val="0"/>
                        </a:spcAft>
                      </a:pPr>
                      <a:r>
                        <a:rPr lang="lt-LT" sz="1200">
                          <a:solidFill>
                            <a:schemeClr val="tx1"/>
                          </a:solidFill>
                          <a:effectLst/>
                        </a:rPr>
                        <a:t>13 val.</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extLst>
                  <a:ext uri="{0D108BD9-81ED-4DB2-BD59-A6C34878D82A}">
                    <a16:rowId xmlns:a16="http://schemas.microsoft.com/office/drawing/2014/main" xmlns="" val="587441885"/>
                  </a:ext>
                </a:extLst>
              </a:tr>
              <a:tr h="240563">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a:lnSpc>
                          <a:spcPct val="115000"/>
                        </a:lnSpc>
                        <a:spcAft>
                          <a:spcPts val="0"/>
                        </a:spcAft>
                      </a:pPr>
                      <a:r>
                        <a:rPr lang="lt-LT" sz="1200">
                          <a:solidFill>
                            <a:schemeClr val="tx1"/>
                          </a:solidFill>
                          <a:effectLst/>
                        </a:rPr>
                        <a:t>26. Istorija</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marL="17145">
                        <a:lnSpc>
                          <a:spcPct val="115000"/>
                        </a:lnSpc>
                        <a:spcAft>
                          <a:spcPts val="0"/>
                        </a:spcAft>
                      </a:pPr>
                      <a:r>
                        <a:rPr lang="lt-LT" sz="1200">
                          <a:solidFill>
                            <a:schemeClr val="tx1"/>
                          </a:solidFill>
                          <a:effectLst/>
                        </a:rPr>
                        <a:t>Valstybinis</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dirty="0">
                          <a:solidFill>
                            <a:schemeClr val="tx1"/>
                          </a:solidFill>
                          <a:effectLst/>
                        </a:rPr>
                        <a:t> </a:t>
                      </a:r>
                      <a:endParaRPr lang="lt-LT" sz="1200" dirty="0">
                        <a:solidFill>
                          <a:schemeClr val="tx1"/>
                        </a:solidFill>
                        <a:effectLst/>
                      </a:endParaRPr>
                    </a:p>
                    <a:p>
                      <a:pPr marL="17145">
                        <a:lnSpc>
                          <a:spcPct val="115000"/>
                        </a:lnSpc>
                        <a:spcAft>
                          <a:spcPts val="0"/>
                        </a:spcAft>
                      </a:pPr>
                      <a:r>
                        <a:rPr lang="lt-LT" sz="1200" dirty="0">
                          <a:solidFill>
                            <a:schemeClr val="tx1"/>
                          </a:solidFill>
                          <a:effectLst/>
                        </a:rPr>
                        <a:t>2021 m. liepos 8 d. (K)</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a:lnSpc>
                          <a:spcPct val="115000"/>
                        </a:lnSpc>
                        <a:spcAft>
                          <a:spcPts val="0"/>
                        </a:spcAft>
                      </a:pPr>
                      <a:r>
                        <a:rPr lang="lt-LT" sz="1200">
                          <a:solidFill>
                            <a:schemeClr val="tx1"/>
                          </a:solidFill>
                          <a:effectLst/>
                        </a:rPr>
                        <a:t>9 val.</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extLst>
                  <a:ext uri="{0D108BD9-81ED-4DB2-BD59-A6C34878D82A}">
                    <a16:rowId xmlns:a16="http://schemas.microsoft.com/office/drawing/2014/main" xmlns="" val="3052188467"/>
                  </a:ext>
                </a:extLst>
              </a:tr>
              <a:tr h="439124">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a:lnSpc>
                          <a:spcPct val="115000"/>
                        </a:lnSpc>
                        <a:spcAft>
                          <a:spcPts val="0"/>
                        </a:spcAft>
                      </a:pPr>
                      <a:r>
                        <a:rPr lang="lt-LT" sz="1200">
                          <a:solidFill>
                            <a:schemeClr val="tx1"/>
                          </a:solidFill>
                          <a:effectLst/>
                        </a:rPr>
                        <a:t>27. Užsienio kalbos (rusų) klausymo, skaitymo ir rašymo dalys</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marL="17145">
                        <a:lnSpc>
                          <a:spcPct val="115000"/>
                        </a:lnSpc>
                        <a:spcAft>
                          <a:spcPts val="0"/>
                        </a:spcAft>
                      </a:pPr>
                      <a:r>
                        <a:rPr lang="lt-LT" sz="1200">
                          <a:solidFill>
                            <a:schemeClr val="tx1"/>
                          </a:solidFill>
                          <a:effectLst/>
                        </a:rPr>
                        <a:t>Valstybinis</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dirty="0">
                          <a:solidFill>
                            <a:schemeClr val="tx1"/>
                          </a:solidFill>
                          <a:effectLst/>
                        </a:rPr>
                        <a:t> </a:t>
                      </a:r>
                      <a:endParaRPr lang="lt-LT" sz="1200" dirty="0">
                        <a:solidFill>
                          <a:schemeClr val="tx1"/>
                        </a:solidFill>
                        <a:effectLst/>
                      </a:endParaRPr>
                    </a:p>
                    <a:p>
                      <a:pPr marL="17145">
                        <a:lnSpc>
                          <a:spcPct val="115000"/>
                        </a:lnSpc>
                        <a:spcAft>
                          <a:spcPts val="0"/>
                        </a:spcAft>
                      </a:pPr>
                      <a:r>
                        <a:rPr lang="lt-LT" sz="1200" dirty="0">
                          <a:solidFill>
                            <a:schemeClr val="tx1"/>
                          </a:solidFill>
                          <a:effectLst/>
                        </a:rPr>
                        <a:t>2021 m. liepos 8 d. (K)</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a:lnSpc>
                          <a:spcPct val="115000"/>
                        </a:lnSpc>
                        <a:spcAft>
                          <a:spcPts val="0"/>
                        </a:spcAft>
                      </a:pPr>
                      <a:r>
                        <a:rPr lang="lt-LT" sz="1200">
                          <a:solidFill>
                            <a:schemeClr val="tx1"/>
                          </a:solidFill>
                          <a:effectLst/>
                        </a:rPr>
                        <a:t>13 val.</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extLst>
                  <a:ext uri="{0D108BD9-81ED-4DB2-BD59-A6C34878D82A}">
                    <a16:rowId xmlns:a16="http://schemas.microsoft.com/office/drawing/2014/main" xmlns="" val="1760154937"/>
                  </a:ext>
                </a:extLst>
              </a:tr>
              <a:tr h="236467">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a:lnSpc>
                          <a:spcPct val="115000"/>
                        </a:lnSpc>
                        <a:spcAft>
                          <a:spcPts val="0"/>
                        </a:spcAft>
                      </a:pPr>
                      <a:r>
                        <a:rPr lang="lt-LT" sz="1200">
                          <a:solidFill>
                            <a:schemeClr val="tx1"/>
                          </a:solidFill>
                          <a:effectLst/>
                        </a:rPr>
                        <a:t>28. Matematika</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marL="17145">
                        <a:lnSpc>
                          <a:spcPct val="115000"/>
                        </a:lnSpc>
                        <a:spcAft>
                          <a:spcPts val="0"/>
                        </a:spcAft>
                      </a:pPr>
                      <a:r>
                        <a:rPr lang="lt-LT" sz="1200">
                          <a:solidFill>
                            <a:schemeClr val="tx1"/>
                          </a:solidFill>
                          <a:effectLst/>
                        </a:rPr>
                        <a:t>Valstybinis</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dirty="0">
                          <a:solidFill>
                            <a:schemeClr val="tx1"/>
                          </a:solidFill>
                          <a:effectLst/>
                        </a:rPr>
                        <a:t> </a:t>
                      </a:r>
                      <a:endParaRPr lang="lt-LT" sz="1200" dirty="0">
                        <a:solidFill>
                          <a:schemeClr val="tx1"/>
                        </a:solidFill>
                        <a:effectLst/>
                      </a:endParaRPr>
                    </a:p>
                    <a:p>
                      <a:pPr marL="17145">
                        <a:lnSpc>
                          <a:spcPct val="115000"/>
                        </a:lnSpc>
                        <a:spcAft>
                          <a:spcPts val="0"/>
                        </a:spcAft>
                      </a:pPr>
                      <a:r>
                        <a:rPr lang="lt-LT" sz="1200" dirty="0">
                          <a:solidFill>
                            <a:schemeClr val="tx1"/>
                          </a:solidFill>
                          <a:effectLst/>
                        </a:rPr>
                        <a:t>2021 m. liepos 9 d. (</a:t>
                      </a:r>
                      <a:r>
                        <a:rPr lang="lt-LT" sz="1200" dirty="0" err="1">
                          <a:solidFill>
                            <a:schemeClr val="tx1"/>
                          </a:solidFill>
                          <a:effectLst/>
                        </a:rPr>
                        <a:t>Pt</a:t>
                      </a:r>
                      <a:r>
                        <a:rPr lang="lt-LT" sz="1200" dirty="0">
                          <a:solidFill>
                            <a:schemeClr val="tx1"/>
                          </a:solidFill>
                          <a:effectLst/>
                        </a:rPr>
                        <a:t>)</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a:lnSpc>
                          <a:spcPct val="115000"/>
                        </a:lnSpc>
                        <a:spcAft>
                          <a:spcPts val="0"/>
                        </a:spcAft>
                      </a:pPr>
                      <a:r>
                        <a:rPr lang="lt-LT" sz="1200">
                          <a:solidFill>
                            <a:schemeClr val="tx1"/>
                          </a:solidFill>
                          <a:effectLst/>
                        </a:rPr>
                        <a:t>9 val.</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extLst>
                  <a:ext uri="{0D108BD9-81ED-4DB2-BD59-A6C34878D82A}">
                    <a16:rowId xmlns:a16="http://schemas.microsoft.com/office/drawing/2014/main" xmlns="" val="1074115939"/>
                  </a:ext>
                </a:extLst>
              </a:tr>
              <a:tr h="454744">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a:lnSpc>
                          <a:spcPct val="115000"/>
                        </a:lnSpc>
                        <a:spcAft>
                          <a:spcPts val="0"/>
                        </a:spcAft>
                      </a:pPr>
                      <a:r>
                        <a:rPr lang="lt-LT" sz="1200">
                          <a:solidFill>
                            <a:schemeClr val="tx1"/>
                          </a:solidFill>
                          <a:effectLst/>
                        </a:rPr>
                        <a:t>29. Užsienio kalbos (prancūzų, vokiečių) klausymo, skaitymo ir rašymo dalys</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marL="17145">
                        <a:lnSpc>
                          <a:spcPct val="115000"/>
                        </a:lnSpc>
                        <a:spcAft>
                          <a:spcPts val="0"/>
                        </a:spcAft>
                      </a:pPr>
                      <a:r>
                        <a:rPr lang="lt-LT" sz="1200">
                          <a:solidFill>
                            <a:schemeClr val="tx1"/>
                          </a:solidFill>
                          <a:effectLst/>
                        </a:rPr>
                        <a:t>Valstybinis</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marL="17145">
                        <a:lnSpc>
                          <a:spcPct val="115000"/>
                        </a:lnSpc>
                        <a:spcAft>
                          <a:spcPts val="0"/>
                        </a:spcAft>
                      </a:pPr>
                      <a:r>
                        <a:rPr lang="lt-LT" sz="1200" dirty="0">
                          <a:solidFill>
                            <a:schemeClr val="tx1"/>
                          </a:solidFill>
                          <a:effectLst/>
                        </a:rPr>
                        <a:t>2021 m. liepos 9 d. (</a:t>
                      </a:r>
                      <a:r>
                        <a:rPr lang="lt-LT" sz="1200" dirty="0" err="1">
                          <a:solidFill>
                            <a:schemeClr val="tx1"/>
                          </a:solidFill>
                          <a:effectLst/>
                        </a:rPr>
                        <a:t>Pt</a:t>
                      </a:r>
                      <a:r>
                        <a:rPr lang="lt-LT" sz="1200" dirty="0">
                          <a:solidFill>
                            <a:schemeClr val="tx1"/>
                          </a:solidFill>
                          <a:effectLst/>
                        </a:rPr>
                        <a:t>)</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marL="17145" indent="-34290">
                        <a:lnSpc>
                          <a:spcPct val="115000"/>
                        </a:lnSpc>
                        <a:spcAft>
                          <a:spcPts val="0"/>
                        </a:spcAft>
                      </a:pPr>
                      <a:r>
                        <a:rPr lang="lt-LT" sz="1200">
                          <a:solidFill>
                            <a:schemeClr val="tx1"/>
                          </a:solidFill>
                          <a:effectLst/>
                        </a:rPr>
                        <a:t>13 val.</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extLst>
                  <a:ext uri="{0D108BD9-81ED-4DB2-BD59-A6C34878D82A}">
                    <a16:rowId xmlns:a16="http://schemas.microsoft.com/office/drawing/2014/main" xmlns="" val="2704057580"/>
                  </a:ext>
                </a:extLst>
              </a:tr>
              <a:tr h="421559">
                <a:tc>
                  <a:txBody>
                    <a:bodyPr/>
                    <a:lstStyle/>
                    <a:p>
                      <a:pPr>
                        <a:lnSpc>
                          <a:spcPct val="115000"/>
                        </a:lnSpc>
                        <a:spcAft>
                          <a:spcPts val="0"/>
                        </a:spcAft>
                      </a:pPr>
                      <a:r>
                        <a:rPr lang="lt-LT" sz="1200">
                          <a:solidFill>
                            <a:schemeClr val="tx1"/>
                          </a:solidFill>
                          <a:effectLst/>
                        </a:rPr>
                        <a:t>30. Užsienio kalbos (anglų, prancūzų, rusų, vokiečių) kalbėjimo dalis</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200">
                          <a:solidFill>
                            <a:schemeClr val="tx1"/>
                          </a:solidFill>
                          <a:effectLst/>
                        </a:rPr>
                        <a:t>Valstybinis</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marL="17145">
                        <a:lnSpc>
                          <a:spcPct val="115000"/>
                        </a:lnSpc>
                        <a:spcAft>
                          <a:spcPts val="0"/>
                        </a:spcAft>
                      </a:pPr>
                      <a:r>
                        <a:rPr lang="lt-LT" sz="1200" dirty="0">
                          <a:solidFill>
                            <a:schemeClr val="tx1"/>
                          </a:solidFill>
                          <a:effectLst/>
                        </a:rPr>
                        <a:t>2021 m. liepos 12 d. (P)</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200">
                          <a:solidFill>
                            <a:schemeClr val="tx1"/>
                          </a:solidFill>
                          <a:effectLst/>
                        </a:rPr>
                        <a:t>9 val.</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extLst>
                  <a:ext uri="{0D108BD9-81ED-4DB2-BD59-A6C34878D82A}">
                    <a16:rowId xmlns:a16="http://schemas.microsoft.com/office/drawing/2014/main" xmlns="" val="1559003092"/>
                  </a:ext>
                </a:extLst>
              </a:tr>
              <a:tr h="268565">
                <a:tc>
                  <a:txBody>
                    <a:bodyPr/>
                    <a:lstStyle/>
                    <a:p>
                      <a:pPr>
                        <a:lnSpc>
                          <a:spcPct val="115000"/>
                        </a:lnSpc>
                        <a:spcAft>
                          <a:spcPts val="0"/>
                        </a:spcAft>
                      </a:pPr>
                      <a:r>
                        <a:rPr lang="lt-LT" sz="1200">
                          <a:solidFill>
                            <a:schemeClr val="tx1"/>
                          </a:solidFill>
                          <a:effectLst/>
                        </a:rPr>
                        <a:t>31. Informacinės technologijos</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200">
                          <a:solidFill>
                            <a:schemeClr val="tx1"/>
                          </a:solidFill>
                          <a:effectLst/>
                        </a:rPr>
                        <a:t>Valstybinis</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marL="17145">
                        <a:lnSpc>
                          <a:spcPct val="115000"/>
                        </a:lnSpc>
                        <a:spcAft>
                          <a:spcPts val="0"/>
                        </a:spcAft>
                      </a:pPr>
                      <a:r>
                        <a:rPr lang="lt-LT" sz="1200" dirty="0">
                          <a:solidFill>
                            <a:schemeClr val="tx1"/>
                          </a:solidFill>
                          <a:effectLst/>
                        </a:rPr>
                        <a:t>2021 m. liepos 13 d. (A)</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200">
                          <a:solidFill>
                            <a:schemeClr val="tx1"/>
                          </a:solidFill>
                          <a:effectLst/>
                        </a:rPr>
                        <a:t>9 val.</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extLst>
                  <a:ext uri="{0D108BD9-81ED-4DB2-BD59-A6C34878D82A}">
                    <a16:rowId xmlns:a16="http://schemas.microsoft.com/office/drawing/2014/main" xmlns="" val="1707786332"/>
                  </a:ext>
                </a:extLst>
              </a:tr>
              <a:tr h="236467">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a:lnSpc>
                          <a:spcPct val="115000"/>
                        </a:lnSpc>
                        <a:spcAft>
                          <a:spcPts val="0"/>
                        </a:spcAft>
                      </a:pPr>
                      <a:r>
                        <a:rPr lang="lt-LT" sz="1200">
                          <a:solidFill>
                            <a:schemeClr val="tx1"/>
                          </a:solidFill>
                          <a:effectLst/>
                        </a:rPr>
                        <a:t>32. Muzikologija (I dalis)</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marL="17145">
                        <a:lnSpc>
                          <a:spcPct val="115000"/>
                        </a:lnSpc>
                        <a:spcAft>
                          <a:spcPts val="0"/>
                        </a:spcAft>
                      </a:pPr>
                      <a:r>
                        <a:rPr lang="lt-LT" sz="1200">
                          <a:solidFill>
                            <a:schemeClr val="tx1"/>
                          </a:solidFill>
                          <a:effectLst/>
                        </a:rPr>
                        <a:t>Mokyklinis</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200" dirty="0">
                          <a:solidFill>
                            <a:schemeClr val="tx1"/>
                          </a:solidFill>
                          <a:effectLst/>
                        </a:rPr>
                        <a:t>2021 m. liepos 13 d. (A)</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a:lnSpc>
                          <a:spcPct val="115000"/>
                        </a:lnSpc>
                        <a:spcAft>
                          <a:spcPts val="0"/>
                        </a:spcAft>
                      </a:pPr>
                      <a:r>
                        <a:rPr lang="lt-LT" sz="1200">
                          <a:solidFill>
                            <a:schemeClr val="tx1"/>
                          </a:solidFill>
                          <a:effectLst/>
                        </a:rPr>
                        <a:t>13 val.</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extLst>
                  <a:ext uri="{0D108BD9-81ED-4DB2-BD59-A6C34878D82A}">
                    <a16:rowId xmlns:a16="http://schemas.microsoft.com/office/drawing/2014/main" xmlns="" val="274225693"/>
                  </a:ext>
                </a:extLst>
              </a:tr>
              <a:tr h="236467">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a:lnSpc>
                          <a:spcPct val="115000"/>
                        </a:lnSpc>
                        <a:spcAft>
                          <a:spcPts val="0"/>
                        </a:spcAft>
                      </a:pPr>
                      <a:r>
                        <a:rPr lang="lt-LT" sz="1200">
                          <a:solidFill>
                            <a:schemeClr val="tx1"/>
                          </a:solidFill>
                          <a:effectLst/>
                        </a:rPr>
                        <a:t>33. Fizika</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marL="17145">
                        <a:lnSpc>
                          <a:spcPct val="115000"/>
                        </a:lnSpc>
                        <a:spcAft>
                          <a:spcPts val="0"/>
                        </a:spcAft>
                      </a:pPr>
                      <a:r>
                        <a:rPr lang="lt-LT" sz="1200">
                          <a:solidFill>
                            <a:schemeClr val="tx1"/>
                          </a:solidFill>
                          <a:effectLst/>
                        </a:rPr>
                        <a:t>Valstybinis</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200" dirty="0">
                          <a:solidFill>
                            <a:schemeClr val="tx1"/>
                          </a:solidFill>
                          <a:effectLst/>
                        </a:rPr>
                        <a:t>2021 m. liepos 14 d. (T)</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a:lnSpc>
                          <a:spcPct val="115000"/>
                        </a:lnSpc>
                        <a:spcAft>
                          <a:spcPts val="0"/>
                        </a:spcAft>
                      </a:pPr>
                      <a:r>
                        <a:rPr lang="lt-LT" sz="1200">
                          <a:solidFill>
                            <a:schemeClr val="tx1"/>
                          </a:solidFill>
                          <a:effectLst/>
                        </a:rPr>
                        <a:t>9 val.</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extLst>
                  <a:ext uri="{0D108BD9-81ED-4DB2-BD59-A6C34878D82A}">
                    <a16:rowId xmlns:a16="http://schemas.microsoft.com/office/drawing/2014/main" xmlns="" val="469137514"/>
                  </a:ext>
                </a:extLst>
              </a:tr>
              <a:tr h="236467">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a:lnSpc>
                          <a:spcPct val="115000"/>
                        </a:lnSpc>
                        <a:spcAft>
                          <a:spcPts val="0"/>
                        </a:spcAft>
                      </a:pPr>
                      <a:r>
                        <a:rPr lang="lt-LT" sz="1200">
                          <a:solidFill>
                            <a:schemeClr val="tx1"/>
                          </a:solidFill>
                          <a:effectLst/>
                        </a:rPr>
                        <a:t>34. Chemija</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marL="17145">
                        <a:lnSpc>
                          <a:spcPct val="115000"/>
                        </a:lnSpc>
                        <a:spcAft>
                          <a:spcPts val="0"/>
                        </a:spcAft>
                      </a:pPr>
                      <a:r>
                        <a:rPr lang="lt-LT" sz="1200">
                          <a:solidFill>
                            <a:schemeClr val="tx1"/>
                          </a:solidFill>
                          <a:effectLst/>
                        </a:rPr>
                        <a:t>Valstybinis</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200" dirty="0">
                          <a:solidFill>
                            <a:schemeClr val="tx1"/>
                          </a:solidFill>
                          <a:effectLst/>
                        </a:rPr>
                        <a:t>2021 m. liepos 14 d. (T)</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dirty="0">
                          <a:solidFill>
                            <a:schemeClr val="tx1"/>
                          </a:solidFill>
                          <a:effectLst/>
                        </a:rPr>
                        <a:t> </a:t>
                      </a:r>
                      <a:endParaRPr lang="lt-LT" sz="1200" dirty="0">
                        <a:solidFill>
                          <a:schemeClr val="tx1"/>
                        </a:solidFill>
                        <a:effectLst/>
                      </a:endParaRPr>
                    </a:p>
                    <a:p>
                      <a:pPr>
                        <a:lnSpc>
                          <a:spcPct val="115000"/>
                        </a:lnSpc>
                        <a:spcAft>
                          <a:spcPts val="0"/>
                        </a:spcAft>
                      </a:pPr>
                      <a:r>
                        <a:rPr lang="lt-LT" sz="1200" dirty="0">
                          <a:solidFill>
                            <a:schemeClr val="tx1"/>
                          </a:solidFill>
                          <a:effectLst/>
                        </a:rPr>
                        <a:t>13 val.</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extLst>
                  <a:ext uri="{0D108BD9-81ED-4DB2-BD59-A6C34878D82A}">
                    <a16:rowId xmlns:a16="http://schemas.microsoft.com/office/drawing/2014/main" xmlns="" val="4085970081"/>
                  </a:ext>
                </a:extLst>
              </a:tr>
              <a:tr h="439124">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a:lnSpc>
                          <a:spcPct val="115000"/>
                        </a:lnSpc>
                        <a:spcAft>
                          <a:spcPts val="0"/>
                        </a:spcAft>
                        <a:tabLst>
                          <a:tab pos="3616960" algn="l"/>
                        </a:tabLst>
                      </a:pPr>
                      <a:r>
                        <a:rPr lang="lt-LT" sz="1200">
                          <a:solidFill>
                            <a:schemeClr val="tx1"/>
                          </a:solidFill>
                          <a:effectLst/>
                        </a:rPr>
                        <a:t>35. Gimtoji kalba (baltarusių, lenkų, rusų, vokiečių) (II, III dalys) </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marL="17145">
                        <a:lnSpc>
                          <a:spcPct val="115000"/>
                        </a:lnSpc>
                        <a:spcAft>
                          <a:spcPts val="0"/>
                        </a:spcAft>
                      </a:pPr>
                      <a:r>
                        <a:rPr lang="lt-LT" sz="1200">
                          <a:solidFill>
                            <a:schemeClr val="tx1"/>
                          </a:solidFill>
                          <a:effectLst/>
                        </a:rPr>
                        <a:t>Mokyklinis</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marL="17145">
                        <a:lnSpc>
                          <a:spcPct val="115000"/>
                        </a:lnSpc>
                        <a:spcAft>
                          <a:spcPts val="0"/>
                        </a:spcAft>
                      </a:pPr>
                      <a:r>
                        <a:rPr lang="lt-LT" sz="1200">
                          <a:solidFill>
                            <a:schemeClr val="tx1"/>
                          </a:solidFill>
                          <a:effectLst/>
                        </a:rPr>
                        <a:t>2021 m. liepos 15 d. (K)</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dirty="0">
                          <a:solidFill>
                            <a:schemeClr val="tx1"/>
                          </a:solidFill>
                          <a:effectLst/>
                        </a:rPr>
                        <a:t> </a:t>
                      </a:r>
                      <a:endParaRPr lang="lt-LT" sz="1200" dirty="0">
                        <a:solidFill>
                          <a:schemeClr val="tx1"/>
                        </a:solidFill>
                        <a:effectLst/>
                      </a:endParaRPr>
                    </a:p>
                    <a:p>
                      <a:pPr>
                        <a:lnSpc>
                          <a:spcPct val="115000"/>
                        </a:lnSpc>
                        <a:spcAft>
                          <a:spcPts val="0"/>
                        </a:spcAft>
                      </a:pPr>
                      <a:r>
                        <a:rPr lang="lt-LT" sz="1200" dirty="0">
                          <a:solidFill>
                            <a:schemeClr val="tx1"/>
                          </a:solidFill>
                          <a:effectLst/>
                        </a:rPr>
                        <a:t>9 val.</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extLst>
                  <a:ext uri="{0D108BD9-81ED-4DB2-BD59-A6C34878D82A}">
                    <a16:rowId xmlns:a16="http://schemas.microsoft.com/office/drawing/2014/main" xmlns="" val="791980904"/>
                  </a:ext>
                </a:extLst>
              </a:tr>
              <a:tr h="240563">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a:lnSpc>
                          <a:spcPct val="115000"/>
                        </a:lnSpc>
                        <a:spcAft>
                          <a:spcPts val="0"/>
                        </a:spcAft>
                      </a:pPr>
                      <a:r>
                        <a:rPr lang="lt-LT" sz="1200">
                          <a:solidFill>
                            <a:schemeClr val="tx1"/>
                          </a:solidFill>
                          <a:effectLst/>
                        </a:rPr>
                        <a:t>36. Muzikologija (II dalis)</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marL="17145">
                        <a:lnSpc>
                          <a:spcPct val="115000"/>
                        </a:lnSpc>
                        <a:spcAft>
                          <a:spcPts val="0"/>
                        </a:spcAft>
                      </a:pPr>
                      <a:r>
                        <a:rPr lang="lt-LT" sz="1200">
                          <a:solidFill>
                            <a:schemeClr val="tx1"/>
                          </a:solidFill>
                          <a:effectLst/>
                        </a:rPr>
                        <a:t>Mokyklinis</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marL="17145">
                        <a:lnSpc>
                          <a:spcPct val="115000"/>
                        </a:lnSpc>
                        <a:spcAft>
                          <a:spcPts val="0"/>
                        </a:spcAft>
                      </a:pPr>
                      <a:r>
                        <a:rPr lang="lt-LT" sz="1200">
                          <a:solidFill>
                            <a:schemeClr val="tx1"/>
                          </a:solidFill>
                          <a:effectLst/>
                        </a:rPr>
                        <a:t>2021 m. liepos 15 d. (K)</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dirty="0">
                          <a:solidFill>
                            <a:schemeClr val="tx1"/>
                          </a:solidFill>
                          <a:effectLst/>
                        </a:rPr>
                        <a:t> </a:t>
                      </a:r>
                      <a:endParaRPr lang="lt-LT" sz="1200" dirty="0">
                        <a:solidFill>
                          <a:schemeClr val="tx1"/>
                        </a:solidFill>
                        <a:effectLst/>
                      </a:endParaRPr>
                    </a:p>
                    <a:p>
                      <a:pPr>
                        <a:lnSpc>
                          <a:spcPct val="115000"/>
                        </a:lnSpc>
                        <a:spcAft>
                          <a:spcPts val="0"/>
                        </a:spcAft>
                      </a:pPr>
                      <a:r>
                        <a:rPr lang="lt-LT" sz="1200" dirty="0">
                          <a:solidFill>
                            <a:schemeClr val="tx1"/>
                          </a:solidFill>
                          <a:effectLst/>
                        </a:rPr>
                        <a:t>13 val.</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extLst>
                  <a:ext uri="{0D108BD9-81ED-4DB2-BD59-A6C34878D82A}">
                    <a16:rowId xmlns:a16="http://schemas.microsoft.com/office/drawing/2014/main" xmlns="" val="2093768926"/>
                  </a:ext>
                </a:extLst>
              </a:tr>
              <a:tr h="240563">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a:lnSpc>
                          <a:spcPct val="115000"/>
                        </a:lnSpc>
                        <a:spcAft>
                          <a:spcPts val="0"/>
                        </a:spcAft>
                      </a:pPr>
                      <a:r>
                        <a:rPr lang="lt-LT" sz="1200">
                          <a:solidFill>
                            <a:schemeClr val="tx1"/>
                          </a:solidFill>
                          <a:effectLst/>
                        </a:rPr>
                        <a:t>37. Lietuvių kalba ir literatūra</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marL="17145">
                        <a:lnSpc>
                          <a:spcPct val="115000"/>
                        </a:lnSpc>
                        <a:spcAft>
                          <a:spcPts val="0"/>
                        </a:spcAft>
                      </a:pPr>
                      <a:r>
                        <a:rPr lang="lt-LT" sz="1200">
                          <a:solidFill>
                            <a:schemeClr val="tx1"/>
                          </a:solidFill>
                          <a:effectLst/>
                        </a:rPr>
                        <a:t>Mokyklinis</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a:solidFill>
                            <a:schemeClr val="tx1"/>
                          </a:solidFill>
                          <a:effectLst/>
                        </a:rPr>
                        <a:t> </a:t>
                      </a:r>
                      <a:endParaRPr lang="lt-LT" sz="1200">
                        <a:solidFill>
                          <a:schemeClr val="tx1"/>
                        </a:solidFill>
                        <a:effectLst/>
                      </a:endParaRPr>
                    </a:p>
                    <a:p>
                      <a:pPr marL="17145">
                        <a:lnSpc>
                          <a:spcPct val="115000"/>
                        </a:lnSpc>
                        <a:spcAft>
                          <a:spcPts val="0"/>
                        </a:spcAft>
                      </a:pPr>
                      <a:r>
                        <a:rPr lang="lt-LT" sz="1200">
                          <a:solidFill>
                            <a:schemeClr val="tx1"/>
                          </a:solidFill>
                          <a:effectLst/>
                        </a:rPr>
                        <a:t>2021 m. liepos 20 d. (A)</a:t>
                      </a:r>
                      <a:endParaRPr lang="lt-LT" sz="120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tc>
                  <a:txBody>
                    <a:bodyPr/>
                    <a:lstStyle/>
                    <a:p>
                      <a:pPr>
                        <a:lnSpc>
                          <a:spcPct val="115000"/>
                        </a:lnSpc>
                        <a:spcAft>
                          <a:spcPts val="0"/>
                        </a:spcAft>
                      </a:pPr>
                      <a:r>
                        <a:rPr lang="lt-LT" sz="100" dirty="0">
                          <a:solidFill>
                            <a:schemeClr val="tx1"/>
                          </a:solidFill>
                          <a:effectLst/>
                        </a:rPr>
                        <a:t> </a:t>
                      </a:r>
                      <a:endParaRPr lang="lt-LT" sz="1200" dirty="0">
                        <a:solidFill>
                          <a:schemeClr val="tx1"/>
                        </a:solidFill>
                        <a:effectLst/>
                      </a:endParaRPr>
                    </a:p>
                    <a:p>
                      <a:pPr>
                        <a:lnSpc>
                          <a:spcPct val="115000"/>
                        </a:lnSpc>
                        <a:spcAft>
                          <a:spcPts val="0"/>
                        </a:spcAft>
                      </a:pPr>
                      <a:r>
                        <a:rPr lang="lt-LT" sz="1200" dirty="0">
                          <a:solidFill>
                            <a:schemeClr val="tx1"/>
                          </a:solidFill>
                          <a:effectLst/>
                        </a:rPr>
                        <a:t>9 val.</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6224" marR="66224" marT="0" marB="0" anchor="ctr">
                    <a:solidFill>
                      <a:schemeClr val="accent6">
                        <a:lumMod val="20000"/>
                        <a:lumOff val="80000"/>
                      </a:schemeClr>
                    </a:solidFill>
                  </a:tcPr>
                </a:tc>
                <a:extLst>
                  <a:ext uri="{0D108BD9-81ED-4DB2-BD59-A6C34878D82A}">
                    <a16:rowId xmlns:a16="http://schemas.microsoft.com/office/drawing/2014/main" xmlns="" val="3873389582"/>
                  </a:ext>
                </a:extLst>
              </a:tr>
            </a:tbl>
          </a:graphicData>
        </a:graphic>
      </p:graphicFrame>
      <p:pic>
        <p:nvPicPr>
          <p:cNvPr id="5" name="Paveikslėlis 4"/>
          <p:cNvPicPr>
            <a:picLocks noChangeAspect="1"/>
          </p:cNvPicPr>
          <p:nvPr/>
        </p:nvPicPr>
        <p:blipFill>
          <a:blip r:embed="rId2"/>
          <a:stretch>
            <a:fillRect/>
          </a:stretch>
        </p:blipFill>
        <p:spPr>
          <a:xfrm>
            <a:off x="0" y="61785"/>
            <a:ext cx="838200" cy="730956"/>
          </a:xfrm>
          <a:prstGeom prst="rect">
            <a:avLst/>
          </a:prstGeom>
        </p:spPr>
      </p:pic>
    </p:spTree>
    <p:extLst>
      <p:ext uri="{BB962C8B-B14F-4D97-AF65-F5344CB8AC3E}">
        <p14:creationId xmlns:p14="http://schemas.microsoft.com/office/powerpoint/2010/main" val="2783365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Rezultatų skelbimas ir brandos atestatų išdavimas </a:t>
            </a:r>
            <a:endParaRPr lang="lt-LT" dirty="0"/>
          </a:p>
        </p:txBody>
      </p:sp>
      <p:sp>
        <p:nvSpPr>
          <p:cNvPr id="3" name="Turinio vietos rezervavimo ženklas 2"/>
          <p:cNvSpPr>
            <a:spLocks noGrp="1"/>
          </p:cNvSpPr>
          <p:nvPr>
            <p:ph idx="1"/>
          </p:nvPr>
        </p:nvSpPr>
        <p:spPr/>
        <p:txBody>
          <a:bodyPr/>
          <a:lstStyle/>
          <a:p>
            <a:endParaRPr lang="lt-LT" dirty="0" smtClean="0"/>
          </a:p>
          <a:p>
            <a:r>
              <a:rPr lang="lt-LT" dirty="0" smtClean="0"/>
              <a:t>Pagrindinės </a:t>
            </a:r>
            <a:r>
              <a:rPr lang="lt-LT" dirty="0"/>
              <a:t>sesijos LKL VBE rezultatus planuojame paskelbti liepos 15 d., visų kitų VBE - liepos 23 dieną, o apeliacijas </a:t>
            </a:r>
            <a:r>
              <a:rPr lang="lt-LT" dirty="0" smtClean="0"/>
              <a:t>ketiname </a:t>
            </a:r>
            <a:r>
              <a:rPr lang="lt-LT" dirty="0"/>
              <a:t>išnagrinėti iki rugpjūčio 3 dienos.</a:t>
            </a:r>
          </a:p>
          <a:p>
            <a:r>
              <a:rPr lang="lt-LT" dirty="0" smtClean="0"/>
              <a:t>Pagrindinės </a:t>
            </a:r>
            <a:r>
              <a:rPr lang="lt-LT" dirty="0"/>
              <a:t>sesijos rezultatai skelbiami ir brandos </a:t>
            </a:r>
            <a:r>
              <a:rPr lang="lt-LT" dirty="0" smtClean="0"/>
              <a:t>atestatai gali būti </a:t>
            </a:r>
            <a:r>
              <a:rPr lang="lt-LT" dirty="0"/>
              <a:t>išduodami nelaukiant pakartotinės sesijos  ar apeliacijos </a:t>
            </a:r>
            <a:r>
              <a:rPr lang="lt-LT" dirty="0" smtClean="0"/>
              <a:t>rezultatų.</a:t>
            </a:r>
            <a:endParaRPr lang="lt-LT" dirty="0"/>
          </a:p>
        </p:txBody>
      </p:sp>
      <p:pic>
        <p:nvPicPr>
          <p:cNvPr id="4" name="Paveikslėlis 3"/>
          <p:cNvPicPr>
            <a:picLocks noChangeAspect="1"/>
          </p:cNvPicPr>
          <p:nvPr/>
        </p:nvPicPr>
        <p:blipFill>
          <a:blip r:embed="rId2"/>
          <a:stretch>
            <a:fillRect/>
          </a:stretch>
        </p:blipFill>
        <p:spPr>
          <a:xfrm>
            <a:off x="0" y="61785"/>
            <a:ext cx="838200" cy="730956"/>
          </a:xfrm>
          <a:prstGeom prst="rect">
            <a:avLst/>
          </a:prstGeom>
        </p:spPr>
      </p:pic>
    </p:spTree>
    <p:extLst>
      <p:ext uri="{BB962C8B-B14F-4D97-AF65-F5344CB8AC3E}">
        <p14:creationId xmlns:p14="http://schemas.microsoft.com/office/powerpoint/2010/main" val="1055312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6"/>
            <a:ext cx="10515600" cy="714738"/>
          </a:xfrm>
        </p:spPr>
        <p:txBody>
          <a:bodyPr>
            <a:normAutofit fontScale="90000"/>
          </a:bodyPr>
          <a:lstStyle/>
          <a:p>
            <a:r>
              <a:rPr lang="lt-LT" sz="2800" b="1" dirty="0" smtClean="0"/>
              <a:t/>
            </a:r>
            <a:br>
              <a:rPr lang="lt-LT" sz="2800" b="1" dirty="0" smtClean="0"/>
            </a:br>
            <a:r>
              <a:rPr lang="lt-LT" sz="3100" b="1" dirty="0" smtClean="0"/>
              <a:t>Užduočių </a:t>
            </a:r>
            <a:r>
              <a:rPr lang="lt-LT" sz="3100" b="1" dirty="0"/>
              <a:t>rengimas</a:t>
            </a:r>
            <a:r>
              <a:rPr lang="lt-LT" dirty="0"/>
              <a:t/>
            </a:r>
            <a:br>
              <a:rPr lang="lt-LT" dirty="0"/>
            </a:br>
            <a:endParaRPr lang="lt-LT" dirty="0"/>
          </a:p>
        </p:txBody>
      </p:sp>
      <p:sp>
        <p:nvSpPr>
          <p:cNvPr id="3" name="Turinio vietos rezervavimo ženklas 2"/>
          <p:cNvSpPr>
            <a:spLocks noGrp="1"/>
          </p:cNvSpPr>
          <p:nvPr>
            <p:ph idx="1"/>
          </p:nvPr>
        </p:nvSpPr>
        <p:spPr>
          <a:xfrm>
            <a:off x="838200" y="1323703"/>
            <a:ext cx="10515600" cy="4853260"/>
          </a:xfrm>
        </p:spPr>
        <p:txBody>
          <a:bodyPr>
            <a:normAutofit/>
          </a:bodyPr>
          <a:lstStyle/>
          <a:p>
            <a:pPr hangingPunct="0"/>
            <a:r>
              <a:rPr lang="lt-LT" sz="2400" dirty="0"/>
              <a:t>R</a:t>
            </a:r>
            <a:r>
              <a:rPr lang="lt-LT" sz="2400" dirty="0" smtClean="0"/>
              <a:t>engiant </a:t>
            </a:r>
            <a:r>
              <a:rPr lang="lt-LT" sz="2400" dirty="0"/>
              <a:t>valstybinių brandos egzaminų užduotis, siekiama užtikrinti dermę tarp bendrųjų ir brandos egzaminų programų. </a:t>
            </a:r>
            <a:endParaRPr lang="lt-LT" sz="2400" dirty="0" smtClean="0"/>
          </a:p>
          <a:p>
            <a:pPr hangingPunct="0"/>
            <a:r>
              <a:rPr lang="lt-LT" sz="2400" dirty="0" smtClean="0"/>
              <a:t>Rengiant </a:t>
            </a:r>
            <a:r>
              <a:rPr lang="lt-LT" sz="2400" dirty="0"/>
              <a:t>matematikos valstybinio brandos egzamino užduotį, siekiama išnaudoti matematikos egzamino programos punktus, leidžiančius padidinti bendrojo kurso uždavinių dalį 4 procentais. Tai iš dalies leis pritaikyti užduotį žemesniųjų ir vidutinių pasiekimų mokiniams, galimai nepakankamai įsisavinusiems matematikos ugdymo turinį dėl mokymosi nuotoliniu būdu ypatumų. </a:t>
            </a:r>
          </a:p>
          <a:p>
            <a:pPr hangingPunct="0"/>
            <a:r>
              <a:rPr lang="lt-LT" sz="2400" dirty="0" smtClean="0"/>
              <a:t>Gamtos </a:t>
            </a:r>
            <a:r>
              <a:rPr lang="lt-LT" sz="2400" dirty="0"/>
              <a:t>mokslų (biologijos, chemijos, fizikos) valstybinių brandos egzaminų užduotyse klausimai, susiję su praktikos darbu, bus formuluojami taip, kad būtų klausiama teorinių dalykų ir bendrųjų gebėjimų. </a:t>
            </a:r>
          </a:p>
        </p:txBody>
      </p:sp>
      <p:pic>
        <p:nvPicPr>
          <p:cNvPr id="4" name="Paveikslėlis 3"/>
          <p:cNvPicPr>
            <a:picLocks noChangeAspect="1"/>
          </p:cNvPicPr>
          <p:nvPr/>
        </p:nvPicPr>
        <p:blipFill>
          <a:blip r:embed="rId2"/>
          <a:stretch>
            <a:fillRect/>
          </a:stretch>
        </p:blipFill>
        <p:spPr>
          <a:xfrm>
            <a:off x="0" y="61785"/>
            <a:ext cx="838200" cy="730956"/>
          </a:xfrm>
          <a:prstGeom prst="rect">
            <a:avLst/>
          </a:prstGeom>
        </p:spPr>
      </p:pic>
    </p:spTree>
    <p:extLst>
      <p:ext uri="{BB962C8B-B14F-4D97-AF65-F5344CB8AC3E}">
        <p14:creationId xmlns:p14="http://schemas.microsoft.com/office/powerpoint/2010/main" val="1509694481"/>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as" ma:contentTypeID="0x0101004C3A251649C9844993814AC63009045D" ma:contentTypeVersion="0" ma:contentTypeDescription="Kurkite naują dokumentą." ma:contentTypeScope="" ma:versionID="a2905163400c505f0c18a1bb2fbecf46">
  <xsd:schema xmlns:xsd="http://www.w3.org/2001/XMLSchema" xmlns:xs="http://www.w3.org/2001/XMLSchema" xmlns:p="http://schemas.microsoft.com/office/2006/metadata/properties" targetNamespace="http://schemas.microsoft.com/office/2006/metadata/properties" ma:root="true" ma:fieldsID="bb184a0556433ebd5d1bfaa22cfe5d8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A6DD27-55B7-4F29-98B7-7625EABBE51B}">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2273D51F-01C3-4ADA-82E3-04B426072C8B}">
  <ds:schemaRefs>
    <ds:schemaRef ds:uri="http://schemas.microsoft.com/sharepoint/v3/contenttype/forms"/>
  </ds:schemaRefs>
</ds:datastoreItem>
</file>

<file path=customXml/itemProps3.xml><?xml version="1.0" encoding="utf-8"?>
<ds:datastoreItem xmlns:ds="http://schemas.openxmlformats.org/officeDocument/2006/customXml" ds:itemID="{A62AF02D-4468-478B-8FAB-DE8D74B413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53</TotalTime>
  <Words>1005</Words>
  <Application>Microsoft Office PowerPoint</Application>
  <PresentationFormat>Plačiaekranė</PresentationFormat>
  <Paragraphs>254</Paragraphs>
  <Slides>11</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11</vt:i4>
      </vt:variant>
    </vt:vector>
  </HeadingPairs>
  <TitlesOfParts>
    <vt:vector size="16" baseType="lpstr">
      <vt:lpstr>Arial</vt:lpstr>
      <vt:lpstr>Calibri</vt:lpstr>
      <vt:lpstr>Calibri Light</vt:lpstr>
      <vt:lpstr>Times New Roman</vt:lpstr>
      <vt:lpstr>„Office“ tema</vt:lpstr>
      <vt:lpstr>Informacija apie brandos egzaminų tvarkaraščio ir kt. naujoves </vt:lpstr>
      <vt:lpstr>  DĖL BRANDOS EGZAMINŲ VYKDYMO TRUKMĖS 2020–2021 MOKSLO METAIS </vt:lpstr>
      <vt:lpstr>DĖL BRANDOS EGZAMINŲ VYKDYMO TRUKMĖS 2020–2021 MOKSLO METAIS</vt:lpstr>
      <vt:lpstr>2020–2021 MOKSLO METŲ BRANDOS EGZAMINŲ TVARKARAŠTIS</vt:lpstr>
      <vt:lpstr>„PowerPoint“ pateiktis</vt:lpstr>
      <vt:lpstr> PAGRINDINĖ SESIJA </vt:lpstr>
      <vt:lpstr> PAKARTOTINĖ SESIJA </vt:lpstr>
      <vt:lpstr>Rezultatų skelbimas ir brandos atestatų išdavimas </vt:lpstr>
      <vt:lpstr> Užduočių rengimas </vt:lpstr>
      <vt:lpstr> Rezultatai </vt:lpstr>
      <vt:lpstr>„PowerPoint“ pateiktis</vt:lpstr>
    </vt:vector>
  </TitlesOfParts>
  <Company>NŠA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Informacija apie brandos egzaminų tvarkaraščio ir kt. naujoves</dc:title>
  <dc:creator>Rūta Krasauskienė</dc:creator>
  <cp:lastModifiedBy>Admin</cp:lastModifiedBy>
  <cp:revision>13</cp:revision>
  <dcterms:created xsi:type="dcterms:W3CDTF">2021-03-02T14:19:27Z</dcterms:created>
  <dcterms:modified xsi:type="dcterms:W3CDTF">2021-03-03T13:31:42Z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0x0101004C3A251649C9844993814AC63009045D</vt:lpwstr>
  </property>
</Properties>
</file>